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6" r:id="rId19"/>
    <p:sldId id="273" r:id="rId20"/>
    <p:sldId id="274" r:id="rId21"/>
    <p:sldId id="277" r:id="rId22"/>
    <p:sldId id="275" r:id="rId23"/>
    <p:sldId id="278" r:id="rId24"/>
  </p:sldIdLst>
  <p:sldSz cx="9144000" cy="6858000" type="screen4x3"/>
  <p:notesSz cx="6858000" cy="98726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50" d="100"/>
          <a:sy n="50" d="100"/>
        </p:scale>
        <p:origin x="-1368" y="-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08"/>
    </p:cViewPr>
  </p:sorterViewPr>
  <p:notesViewPr>
    <p:cSldViewPr>
      <p:cViewPr varScale="1">
        <p:scale>
          <a:sx n="43" d="100"/>
          <a:sy n="43" d="100"/>
        </p:scale>
        <p:origin x="-1428" y="-84"/>
      </p:cViewPr>
      <p:guideLst>
        <p:guide orient="horz" pos="3109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itchFamily="34" charset="0"/>
              </a:defRPr>
            </a:lvl1pPr>
          </a:lstStyle>
          <a:p>
            <a:endParaRPr lang="en-GB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itchFamily="34" charset="0"/>
              </a:defRPr>
            </a:lvl1pPr>
          </a:lstStyle>
          <a:p>
            <a:endParaRPr lang="en-GB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718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itchFamily="34" charset="0"/>
              </a:defRPr>
            </a:lvl1pPr>
          </a:lstStyle>
          <a:p>
            <a:endParaRPr lang="en-GB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378950"/>
            <a:ext cx="29718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itchFamily="34" charset="0"/>
              </a:defRPr>
            </a:lvl1pPr>
          </a:lstStyle>
          <a:p>
            <a:fld id="{B0BD0C78-8698-4A61-816A-2A79115EFB4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itchFamily="34" charset="0"/>
              </a:defRPr>
            </a:lvl1pPr>
          </a:lstStyle>
          <a:p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itchFamily="34" charset="0"/>
              </a:defRPr>
            </a:lvl1pPr>
          </a:lstStyle>
          <a:p>
            <a:endParaRPr lang="en-GB"/>
          </a:p>
        </p:txBody>
      </p:sp>
      <p:sp>
        <p:nvSpPr>
          <p:cNvPr id="276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90600" y="7620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502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itchFamily="34" charset="0"/>
              </a:defRPr>
            </a:lvl1pPr>
          </a:lstStyle>
          <a:p>
            <a:endParaRPr lang="en-GB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37260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itchFamily="34" charset="0"/>
              </a:defRPr>
            </a:lvl1pPr>
          </a:lstStyle>
          <a:p>
            <a:fld id="{5EC63793-0254-4E32-86BE-69A916FC431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AA26B9-481D-4D67-9C9C-3D6903D38684}" type="slidenum">
              <a:rPr lang="en-GB"/>
              <a:pPr/>
              <a:t>1</a:t>
            </a:fld>
            <a:endParaRPr lang="en-GB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31747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48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49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0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1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2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3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4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5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6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7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8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9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0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1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2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3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4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5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6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7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8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9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0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1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2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3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4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5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1776" name="Picture 32" descr="D:\FRONTPAGE THEMES\BLITZ\BTZBUL1A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</p:spPr>
        </p:pic>
      </p:grpSp>
      <p:sp>
        <p:nvSpPr>
          <p:cNvPr id="31777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1778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31779" name="Rectangle 3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1780" name="Rectangle 3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1781" name="Rectangle 3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0DA5F63-8296-44F2-BEEB-B41DBBCF2DC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2E394-BAE8-485A-B4AB-8A1DF72BB5A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4A2C8-AF6E-461E-8FE6-9881DAAC3B9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2FE12-A5DB-4EAD-8621-84D2C911EDB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83BF1A-9BB1-47BA-8073-B699EC61EAE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CEE44-0AA9-4475-A7E9-51BCA31B168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B3188-C1A5-4F9E-867F-D355C3C50A5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3CBAE-E18E-41E4-BA3A-120D480950F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46AF1-78C8-49EE-9E71-196C51F1345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0453D-5D66-4823-A286-8B023B7D1A4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585A4-DC0E-44BF-BD80-452E1468AE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30723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4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5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6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7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8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9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0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1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2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3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5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6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7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8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9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0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1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2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3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4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5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6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7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8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9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50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51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52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30753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30754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933C95DE-C00D-4537-8F1B-44FBAACC2BB9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9D0AAC8D-6218-4C59-B81F-3B7623A6B73D}" type="slidenum">
              <a:rPr lang="en-GB"/>
              <a:pPr/>
              <a:t>1</a:t>
            </a:fld>
            <a:endParaRPr lang="en-GB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7937"/>
            <a:ext cx="7772400" cy="1754326"/>
          </a:xfrm>
        </p:spPr>
        <p:txBody>
          <a:bodyPr/>
          <a:lstStyle/>
          <a:p>
            <a:pPr algn="ctr"/>
            <a:r>
              <a:rPr lang="en-US" sz="3600" dirty="0">
                <a:latin typeface="Olympus" pitchFamily="2" charset="0"/>
              </a:rPr>
              <a:t>MANGKIN BERASASKAN OKSIDA TIMAH (IV) BAGI </a:t>
            </a:r>
            <a:r>
              <a:rPr lang="en-US" sz="3600" dirty="0" smtClean="0">
                <a:latin typeface="Olympus" pitchFamily="2" charset="0"/>
              </a:rPr>
              <a:t>RAWATAN </a:t>
            </a:r>
            <a:r>
              <a:rPr lang="en-US" sz="3600" dirty="0">
                <a:latin typeface="Olympus" pitchFamily="2" charset="0"/>
              </a:rPr>
              <a:t>EMISI GAS TOKSIK               KARBON MONOKSIDA</a:t>
            </a:r>
            <a:endParaRPr lang="en-GB" dirty="0">
              <a:latin typeface="Olympu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400800" cy="838200"/>
          </a:xfrm>
        </p:spPr>
        <p:txBody>
          <a:bodyPr/>
          <a:lstStyle/>
          <a:p>
            <a:r>
              <a:rPr lang="en-US">
                <a:latin typeface="Olympus" pitchFamily="2" charset="0"/>
              </a:rPr>
              <a:t>IMRAN SYAKIR BIN MOHAMAD</a:t>
            </a:r>
            <a:endParaRPr lang="en-GB">
              <a:latin typeface="Olympus" pitchFamily="2" charset="0"/>
            </a:endParaRPr>
          </a:p>
        </p:txBody>
      </p:sp>
      <p:pic>
        <p:nvPicPr>
          <p:cNvPr id="4100" name="Picture 4" descr="C:\present master\utmlogo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304800"/>
            <a:ext cx="742950" cy="742950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CB8B-F3A6-475E-80C2-552AA789D3B0}" type="slidenum">
              <a:rPr lang="en-GB"/>
              <a:pPr/>
              <a:t>10</a:t>
            </a:fld>
            <a:endParaRPr lang="en-GB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/>
              <a:t>EKSPERIMEN</a:t>
            </a:r>
            <a:endParaRPr lang="en-GB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867400" y="1497013"/>
            <a:ext cx="2603500" cy="1628775"/>
          </a:xfrm>
          <a:prstGeom prst="rect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/>
          </a:ln>
          <a:effectLst/>
          <a:scene3d>
            <a:camera prst="legacyPerspectiveFront">
              <a:rot lat="1500000" lon="1500000" rev="0"/>
            </a:camera>
            <a:lightRig rig="legacyFlat2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>
            <a:spAutoFit/>
            <a:flatTx/>
          </a:bodyPr>
          <a:lstStyle/>
          <a:p>
            <a:pPr marL="457200" indent="-457200"/>
            <a:r>
              <a:rPr lang="en-US">
                <a:latin typeface="Arial Narrow" pitchFamily="34" charset="0"/>
              </a:rPr>
              <a:t>Penyediaan mangkin</a:t>
            </a:r>
          </a:p>
          <a:p>
            <a:pPr marL="457200" indent="-457200">
              <a:buFontTx/>
              <a:buAutoNum type="arabicPeriod"/>
            </a:pPr>
            <a:r>
              <a:rPr lang="en-US">
                <a:latin typeface="Arial Narrow" pitchFamily="34" charset="0"/>
              </a:rPr>
              <a:t>SnO</a:t>
            </a:r>
            <a:r>
              <a:rPr lang="en-US" baseline="-25000">
                <a:latin typeface="Arial Narrow" pitchFamily="34" charset="0"/>
              </a:rPr>
              <a:t>2</a:t>
            </a:r>
          </a:p>
          <a:p>
            <a:pPr marL="457200" indent="-457200">
              <a:buFontTx/>
              <a:buAutoNum type="arabicPeriod"/>
            </a:pPr>
            <a:r>
              <a:rPr lang="en-US">
                <a:latin typeface="Arial Narrow" pitchFamily="34" charset="0"/>
              </a:rPr>
              <a:t>Sol SnO</a:t>
            </a:r>
            <a:r>
              <a:rPr lang="en-US" baseline="-25000">
                <a:latin typeface="Arial Narrow" pitchFamily="34" charset="0"/>
              </a:rPr>
              <a:t>2</a:t>
            </a:r>
          </a:p>
          <a:p>
            <a:pPr marL="457200" indent="-457200">
              <a:buFontTx/>
              <a:buAutoNum type="arabicPeriod"/>
            </a:pPr>
            <a:r>
              <a:rPr lang="en-US">
                <a:latin typeface="Arial Narrow" pitchFamily="34" charset="0"/>
              </a:rPr>
              <a:t>Mangkin </a:t>
            </a:r>
            <a:endParaRPr lang="en-GB">
              <a:latin typeface="Arial Narrow" pitchFamily="34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543050" y="3003550"/>
            <a:ext cx="3714750" cy="1263650"/>
          </a:xfrm>
          <a:prstGeom prst="rect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/>
          </a:ln>
          <a:effectLst/>
          <a:scene3d>
            <a:camera prst="legacyPerspectiveFront">
              <a:rot lat="1500000" lon="20099999" rev="0"/>
            </a:camera>
            <a:lightRig rig="legacyFlat4" dir="t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>
            <a:spAutoFit/>
            <a:flatTx/>
          </a:bodyPr>
          <a:lstStyle/>
          <a:p>
            <a:pPr marL="457200" indent="-457200"/>
            <a:r>
              <a:rPr lang="en-US">
                <a:latin typeface="Arial Narrow" pitchFamily="34" charset="0"/>
              </a:rPr>
              <a:t>Ujian Aktiviti Pemangkinan</a:t>
            </a:r>
          </a:p>
          <a:p>
            <a:pPr marL="457200" indent="-457200"/>
            <a:r>
              <a:rPr lang="en-US">
                <a:latin typeface="Arial Narrow" pitchFamily="34" charset="0"/>
              </a:rPr>
              <a:t>m’guna’ reaktor mikro</a:t>
            </a:r>
          </a:p>
          <a:p>
            <a:pPr marL="457200" indent="-457200"/>
            <a:r>
              <a:rPr lang="en-US">
                <a:latin typeface="Arial Narrow" pitchFamily="34" charset="0"/>
              </a:rPr>
              <a:t>(p’oksida’ CO </a:t>
            </a:r>
            <a:r>
              <a:rPr lang="en-US">
                <a:latin typeface="Arial Narrow" pitchFamily="34" charset="0"/>
                <a:sym typeface="Wingdings" pitchFamily="2" charset="2"/>
              </a:rPr>
              <a:t> CO</a:t>
            </a:r>
            <a:r>
              <a:rPr lang="en-US" baseline="-25000">
                <a:latin typeface="Arial Narrow" pitchFamily="34" charset="0"/>
                <a:sym typeface="Wingdings" pitchFamily="2" charset="2"/>
              </a:rPr>
              <a:t>2</a:t>
            </a:r>
            <a:r>
              <a:rPr lang="en-US">
                <a:latin typeface="Arial Narrow" pitchFamily="34" charset="0"/>
                <a:sym typeface="Wingdings" pitchFamily="2" charset="2"/>
              </a:rPr>
              <a:t>)</a:t>
            </a:r>
            <a:endParaRPr lang="en-GB">
              <a:latin typeface="Arial Narrow" pitchFamily="34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419600" y="4572000"/>
            <a:ext cx="3429000" cy="1628775"/>
          </a:xfrm>
          <a:prstGeom prst="rect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/>
          </a:ln>
          <a:effectLst/>
          <a:scene3d>
            <a:camera prst="legacyPerspectiveFront">
              <a:rot lat="20099999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>
            <a:spAutoFit/>
            <a:flatTx/>
          </a:bodyPr>
          <a:lstStyle/>
          <a:p>
            <a:pPr marL="457200" indent="-457200"/>
            <a:r>
              <a:rPr lang="en-US">
                <a:latin typeface="Arial Narrow" pitchFamily="34" charset="0"/>
              </a:rPr>
              <a:t>Analisis pencirian terhadap </a:t>
            </a:r>
          </a:p>
          <a:p>
            <a:pPr marL="457200" indent="-457200"/>
            <a:r>
              <a:rPr lang="en-US">
                <a:latin typeface="Arial Narrow" pitchFamily="34" charset="0"/>
              </a:rPr>
              <a:t>sampel terbaik kajian – </a:t>
            </a:r>
          </a:p>
          <a:p>
            <a:pPr marL="457200" indent="-457200"/>
            <a:r>
              <a:rPr lang="en-US">
                <a:latin typeface="Arial Narrow" pitchFamily="34" charset="0"/>
              </a:rPr>
              <a:t>T</a:t>
            </a:r>
            <a:r>
              <a:rPr lang="en-US" baseline="-25000">
                <a:latin typeface="Arial Narrow" pitchFamily="34" charset="0"/>
              </a:rPr>
              <a:t>100</a:t>
            </a:r>
            <a:r>
              <a:rPr lang="en-US">
                <a:latin typeface="Arial Narrow" pitchFamily="34" charset="0"/>
              </a:rPr>
              <a:t>(CO) sampel &lt; </a:t>
            </a:r>
          </a:p>
          <a:p>
            <a:pPr marL="457200" indent="-457200"/>
            <a:r>
              <a:rPr lang="en-US">
                <a:latin typeface="Arial Narrow" pitchFamily="34" charset="0"/>
              </a:rPr>
              <a:t>T</a:t>
            </a:r>
            <a:r>
              <a:rPr lang="en-US" baseline="-25000">
                <a:latin typeface="Arial Narrow" pitchFamily="34" charset="0"/>
              </a:rPr>
              <a:t>100</a:t>
            </a:r>
            <a:r>
              <a:rPr lang="en-US">
                <a:latin typeface="Arial Narrow" pitchFamily="34" charset="0"/>
              </a:rPr>
              <a:t>(CO) Pt/Al</a:t>
            </a:r>
            <a:r>
              <a:rPr lang="en-US" baseline="-25000">
                <a:latin typeface="Arial Narrow" pitchFamily="34" charset="0"/>
              </a:rPr>
              <a:t>2</a:t>
            </a:r>
            <a:r>
              <a:rPr lang="en-US">
                <a:latin typeface="Arial Narrow" pitchFamily="34" charset="0"/>
              </a:rPr>
              <a:t>O</a:t>
            </a:r>
            <a:r>
              <a:rPr lang="en-US" baseline="-25000">
                <a:latin typeface="Arial Narrow" pitchFamily="34" charset="0"/>
              </a:rPr>
              <a:t>3</a:t>
            </a:r>
            <a:r>
              <a:rPr lang="en-US">
                <a:latin typeface="Arial Narrow" pitchFamily="34" charset="0"/>
              </a:rPr>
              <a:t> </a:t>
            </a:r>
            <a:endParaRPr lang="en-GB">
              <a:latin typeface="Arial Narrow" pitchFamily="34" charset="0"/>
            </a:endParaRPr>
          </a:p>
        </p:txBody>
      </p:sp>
      <p:sp>
        <p:nvSpPr>
          <p:cNvPr id="19463" name="WordArt 7"/>
          <p:cNvSpPr>
            <a:spLocks noChangeArrowheads="1" noChangeShapeType="1" noTextEdit="1"/>
          </p:cNvSpPr>
          <p:nvPr/>
        </p:nvSpPr>
        <p:spPr bwMode="auto">
          <a:xfrm>
            <a:off x="5334000" y="1447800"/>
            <a:ext cx="468313" cy="148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9600" kern="10">
                <a:ln w="9525">
                  <a:miter lim="800000"/>
                  <a:headEnd/>
                  <a:tailEnd/>
                </a:ln>
                <a:gradFill rotWithShape="0">
                  <a:gsLst>
                    <a:gs pos="0">
                      <a:srgbClr val="FFFFFF"/>
                    </a:gs>
                    <a:gs pos="16000">
                      <a:srgbClr val="1F1F1F"/>
                    </a:gs>
                    <a:gs pos="17999">
                      <a:srgbClr val="FFFFFF"/>
                    </a:gs>
                    <a:gs pos="42000">
                      <a:srgbClr val="636363"/>
                    </a:gs>
                    <a:gs pos="53000">
                      <a:srgbClr val="CFCFCF"/>
                    </a:gs>
                    <a:gs pos="66000">
                      <a:srgbClr val="CFCFCF"/>
                    </a:gs>
                    <a:gs pos="75999">
                      <a:srgbClr val="1F1F1F"/>
                    </a:gs>
                    <a:gs pos="78999">
                      <a:srgbClr val="FFFFFF"/>
                    </a:gs>
                    <a:gs pos="100000">
                      <a:srgbClr val="7F7F7F"/>
                    </a:gs>
                  </a:gsLst>
                  <a:lin ang="2700000" scaled="1"/>
                </a:gradFill>
                <a:latin typeface="Impact"/>
              </a:rPr>
              <a:t>1</a:t>
            </a:r>
          </a:p>
        </p:txBody>
      </p:sp>
      <p:sp>
        <p:nvSpPr>
          <p:cNvPr id="19464" name="WordArt 8"/>
          <p:cNvSpPr>
            <a:spLocks noChangeArrowheads="1" noChangeShapeType="1" noTextEdit="1"/>
          </p:cNvSpPr>
          <p:nvPr/>
        </p:nvSpPr>
        <p:spPr bwMode="auto">
          <a:xfrm>
            <a:off x="762000" y="2933700"/>
            <a:ext cx="609600" cy="148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9600" kern="10">
                <a:ln w="9525">
                  <a:miter lim="800000"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Impact"/>
              </a:rPr>
              <a:t>2</a:t>
            </a:r>
          </a:p>
        </p:txBody>
      </p:sp>
      <p:sp>
        <p:nvSpPr>
          <p:cNvPr id="19465" name="WordArt 9"/>
          <p:cNvSpPr>
            <a:spLocks noChangeArrowheads="1" noChangeShapeType="1" noTextEdit="1"/>
          </p:cNvSpPr>
          <p:nvPr/>
        </p:nvSpPr>
        <p:spPr bwMode="auto">
          <a:xfrm>
            <a:off x="3657600" y="4953000"/>
            <a:ext cx="647700" cy="148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9600" kern="10">
                <a:ln w="9525">
                  <a:miter lim="800000"/>
                  <a:headEnd/>
                  <a:tailEnd/>
                </a:ln>
                <a:gradFill rotWithShape="0">
                  <a:gsLst>
                    <a:gs pos="0">
                      <a:srgbClr val="EAEAEA"/>
                    </a:gs>
                    <a:gs pos="17999">
                      <a:srgbClr val="777777"/>
                    </a:gs>
                    <a:gs pos="31000">
                      <a:srgbClr val="292929"/>
                    </a:gs>
                    <a:gs pos="33000">
                      <a:srgbClr val="B2B2B2"/>
                    </a:gs>
                    <a:gs pos="37000">
                      <a:srgbClr val="FFFFFF"/>
                    </a:gs>
                    <a:gs pos="78999">
                      <a:srgbClr val="5F5F5F"/>
                    </a:gs>
                    <a:gs pos="87000">
                      <a:srgbClr val="5F5F5F"/>
                    </a:gs>
                    <a:gs pos="100000">
                      <a:srgbClr val="CBCBCB"/>
                    </a:gs>
                  </a:gsLst>
                  <a:lin ang="18900000" scaled="1"/>
                </a:gradFill>
                <a:latin typeface="Impact"/>
              </a:rPr>
              <a:t>3</a:t>
            </a:r>
          </a:p>
        </p:txBody>
      </p:sp>
      <p:pic>
        <p:nvPicPr>
          <p:cNvPr id="19466" name="Picture 10" descr="C:\present master\utmlogo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381000"/>
            <a:ext cx="742950" cy="742950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91BB-E5A8-4CC1-B88A-906B04379881}" type="slidenum">
              <a:rPr lang="en-GB"/>
              <a:pPr/>
              <a:t>11</a:t>
            </a:fld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>
                <a:solidFill>
                  <a:schemeClr val="accent1"/>
                </a:solidFill>
              </a:rPr>
              <a:t>PENYEDIAAN</a:t>
            </a:r>
            <a:r>
              <a:rPr lang="en-US">
                <a:solidFill>
                  <a:schemeClr val="accent1"/>
                </a:solidFill>
              </a:rPr>
              <a:t> SnO</a:t>
            </a:r>
            <a:r>
              <a:rPr lang="en-US" baseline="-25000">
                <a:solidFill>
                  <a:schemeClr val="accent1"/>
                </a:solidFill>
              </a:rPr>
              <a:t>2</a:t>
            </a:r>
            <a:endParaRPr lang="en-GB" baseline="-25000">
              <a:solidFill>
                <a:schemeClr val="accent1"/>
              </a:solidFill>
            </a:endParaRP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6324600" y="1581150"/>
            <a:ext cx="2254250" cy="4762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SnCl</a:t>
            </a:r>
            <a:r>
              <a:rPr lang="en-US" baseline="-25000">
                <a:latin typeface="Arial Narrow" pitchFamily="34" charset="0"/>
              </a:rPr>
              <a:t>4</a:t>
            </a:r>
            <a:r>
              <a:rPr lang="en-US">
                <a:latin typeface="Arial Narrow" pitchFamily="34" charset="0"/>
              </a:rPr>
              <a:t> + tdw + NH</a:t>
            </a:r>
            <a:r>
              <a:rPr lang="en-US" baseline="-25000">
                <a:latin typeface="Arial Narrow" pitchFamily="34" charset="0"/>
              </a:rPr>
              <a:t>3</a:t>
            </a:r>
            <a:endParaRPr lang="en-GB" baseline="-25000">
              <a:latin typeface="Arial Narrow" pitchFamily="34" charset="0"/>
            </a:endParaRP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6324600" y="2266950"/>
            <a:ext cx="1778000" cy="4762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Pengemparan</a:t>
            </a:r>
            <a:endParaRPr lang="en-GB" baseline="-25000">
              <a:latin typeface="Arial Narrow" pitchFamily="34" charset="0"/>
            </a:endParaRP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6324600" y="2952750"/>
            <a:ext cx="1528763" cy="4762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Penyiringan</a:t>
            </a:r>
            <a:endParaRPr lang="en-GB" baseline="-25000">
              <a:latin typeface="Arial Narrow" pitchFamily="34" charset="0"/>
            </a:endParaRPr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6324600" y="3657600"/>
            <a:ext cx="1987550" cy="4762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Hasil - Gel putih</a:t>
            </a:r>
            <a:endParaRPr lang="en-GB" baseline="-25000">
              <a:latin typeface="Arial Narrow" pitchFamily="34" charset="0"/>
            </a:endParaRPr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6324600" y="4343400"/>
            <a:ext cx="2640013" cy="4762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Pengeringan - 120 </a:t>
            </a:r>
            <a:r>
              <a:rPr lang="en-US">
                <a:latin typeface="Arial Narrow" pitchFamily="34" charset="0"/>
                <a:sym typeface="Symbol" pitchFamily="18" charset="2"/>
              </a:rPr>
              <a:t>C</a:t>
            </a:r>
            <a:endParaRPr lang="en-GB" baseline="-25000">
              <a:latin typeface="Arial Narrow" pitchFamily="34" charset="0"/>
            </a:endParaRP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6324600" y="5029200"/>
            <a:ext cx="2506663" cy="84137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Pepejal putih perang</a:t>
            </a:r>
          </a:p>
          <a:p>
            <a:r>
              <a:rPr lang="en-US">
                <a:latin typeface="Arial Narrow" pitchFamily="34" charset="0"/>
              </a:rPr>
              <a:t>yg lutsinar</a:t>
            </a:r>
            <a:endParaRPr lang="en-GB" baseline="-25000">
              <a:latin typeface="Arial Narrow" pitchFamily="34" charset="0"/>
            </a:endParaRPr>
          </a:p>
        </p:txBody>
      </p:sp>
      <p:sp>
        <p:nvSpPr>
          <p:cNvPr id="20512" name="Line 32"/>
          <p:cNvSpPr>
            <a:spLocks noChangeShapeType="1"/>
          </p:cNvSpPr>
          <p:nvPr/>
        </p:nvSpPr>
        <p:spPr bwMode="auto">
          <a:xfrm>
            <a:off x="6096000" y="1676400"/>
            <a:ext cx="0" cy="4191000"/>
          </a:xfrm>
          <a:prstGeom prst="line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1676400" y="5029200"/>
            <a:ext cx="3452813" cy="84137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Rajah skema susunan radas </a:t>
            </a:r>
          </a:p>
          <a:p>
            <a:r>
              <a:rPr lang="en-US">
                <a:latin typeface="Arial Narrow" pitchFamily="34" charset="0"/>
              </a:rPr>
              <a:t>penyediaan oksida timah (IV)</a:t>
            </a:r>
            <a:endParaRPr lang="en-GB" baseline="-25000">
              <a:latin typeface="Arial Narrow" pitchFamily="34" charset="0"/>
            </a:endParaRPr>
          </a:p>
        </p:txBody>
      </p:sp>
      <p:pic>
        <p:nvPicPr>
          <p:cNvPr id="20515" name="Picture 35" descr="C:\Picture\susunanradas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731963"/>
            <a:ext cx="4724400" cy="2927350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B12B9-92F8-43A8-9C64-2575F316DDD7}" type="slidenum">
              <a:rPr lang="en-GB"/>
              <a:pPr/>
              <a:t>12</a:t>
            </a:fld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"/>
            <a:ext cx="3886200" cy="1295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800">
                <a:solidFill>
                  <a:schemeClr val="accent1"/>
                </a:solidFill>
              </a:rPr>
              <a:t>PENYEDIAAN SOL</a:t>
            </a:r>
          </a:p>
          <a:p>
            <a:pPr algn="ctr">
              <a:buFontTx/>
              <a:buNone/>
            </a:pPr>
            <a:r>
              <a:rPr lang="en-US" sz="2800">
                <a:solidFill>
                  <a:schemeClr val="accent1"/>
                </a:solidFill>
              </a:rPr>
              <a:t>OKSIDA TIMAH (IV)</a:t>
            </a:r>
            <a:endParaRPr lang="en-GB" sz="2800" baseline="-25000">
              <a:solidFill>
                <a:schemeClr val="accent1"/>
              </a:solidFill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4953000" y="304800"/>
            <a:ext cx="3886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None/>
            </a:pPr>
            <a:r>
              <a:rPr lang="en-US" sz="2800">
                <a:solidFill>
                  <a:schemeClr val="accent1"/>
                </a:solidFill>
                <a:latin typeface="Arial" charset="0"/>
              </a:rPr>
              <a:t>PENYEDIAAN </a:t>
            </a:r>
          </a:p>
          <a:p>
            <a:pPr marL="342900" indent="-342900" algn="ctr"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None/>
            </a:pPr>
            <a:r>
              <a:rPr lang="en-US" sz="2800">
                <a:solidFill>
                  <a:schemeClr val="accent1"/>
                </a:solidFill>
                <a:latin typeface="Arial" charset="0"/>
              </a:rPr>
              <a:t>MANGKIN</a:t>
            </a:r>
            <a:endParaRPr lang="en-GB" sz="2800" baseline="-2500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219200" y="1752600"/>
            <a:ext cx="2514600" cy="4762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>
                <a:latin typeface="Arial Narrow" pitchFamily="34" charset="0"/>
              </a:rPr>
              <a:t>SnO</a:t>
            </a:r>
            <a:r>
              <a:rPr lang="en-US" baseline="-25000">
                <a:latin typeface="Arial Narrow" pitchFamily="34" charset="0"/>
              </a:rPr>
              <a:t>2</a:t>
            </a:r>
            <a:r>
              <a:rPr lang="en-US">
                <a:latin typeface="Arial Narrow" pitchFamily="34" charset="0"/>
              </a:rPr>
              <a:t> + kolina + tdw</a:t>
            </a:r>
            <a:endParaRPr lang="en-GB" baseline="-25000">
              <a:latin typeface="Arial Narrow" pitchFamily="34" charset="0"/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1447800" y="3714750"/>
            <a:ext cx="2133600" cy="4762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>
                <a:latin typeface="Arial Narrow" pitchFamily="34" charset="0"/>
              </a:rPr>
              <a:t>Pengadukan</a:t>
            </a:r>
            <a:endParaRPr lang="en-GB" baseline="-25000">
              <a:latin typeface="Arial Narrow" pitchFamily="34" charset="0"/>
            </a:endParaRP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838200" y="5619750"/>
            <a:ext cx="3429000" cy="4762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>
                <a:latin typeface="Arial Narrow" pitchFamily="34" charset="0"/>
              </a:rPr>
              <a:t>Hasil - larutan perang jernih</a:t>
            </a:r>
            <a:endParaRPr lang="en-GB" baseline="-25000">
              <a:latin typeface="Arial Narrow" pitchFamily="34" charset="0"/>
            </a:endParaRP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5410200" y="1752600"/>
            <a:ext cx="3200400" cy="4762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>
                <a:latin typeface="Arial Narrow" pitchFamily="34" charset="0"/>
              </a:rPr>
              <a:t>Sol SnO</a:t>
            </a:r>
            <a:r>
              <a:rPr lang="en-US" baseline="-25000">
                <a:latin typeface="Arial Narrow" pitchFamily="34" charset="0"/>
              </a:rPr>
              <a:t>2 </a:t>
            </a:r>
            <a:r>
              <a:rPr lang="en-US">
                <a:latin typeface="Arial Narrow" pitchFamily="34" charset="0"/>
              </a:rPr>
              <a:t>+ pendop + tdw</a:t>
            </a:r>
            <a:endParaRPr lang="en-GB" baseline="-25000">
              <a:latin typeface="Arial Narrow" pitchFamily="34" charset="0"/>
            </a:endParaRP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5715000" y="3714750"/>
            <a:ext cx="2514600" cy="4762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>
                <a:latin typeface="Arial Narrow" pitchFamily="34" charset="0"/>
              </a:rPr>
              <a:t>Sampel dikeringkan</a:t>
            </a:r>
            <a:endParaRPr lang="en-GB" baseline="-25000">
              <a:latin typeface="Arial Narrow" pitchFamily="34" charset="0"/>
            </a:endParaRP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5943600" y="5619750"/>
            <a:ext cx="2133600" cy="4762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>
                <a:latin typeface="Arial Narrow" pitchFamily="34" charset="0"/>
              </a:rPr>
              <a:t>Pengkalsinan</a:t>
            </a:r>
            <a:endParaRPr lang="en-GB" baseline="-25000">
              <a:latin typeface="Arial Narrow" pitchFamily="34" charset="0"/>
            </a:endParaRPr>
          </a:p>
        </p:txBody>
      </p:sp>
      <p:sp>
        <p:nvSpPr>
          <p:cNvPr id="21519" name="AutoShape 15"/>
          <p:cNvSpPr>
            <a:spLocks noChangeArrowheads="1"/>
          </p:cNvSpPr>
          <p:nvPr/>
        </p:nvSpPr>
        <p:spPr bwMode="auto">
          <a:xfrm rot="5400000">
            <a:off x="1981200" y="1600200"/>
            <a:ext cx="1066800" cy="2743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rgbClr val="00000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 rot="5400000">
            <a:off x="1981200" y="3505200"/>
            <a:ext cx="1066800" cy="2743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rgbClr val="00000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1" name="AutoShape 17"/>
          <p:cNvSpPr>
            <a:spLocks noChangeArrowheads="1"/>
          </p:cNvSpPr>
          <p:nvPr/>
        </p:nvSpPr>
        <p:spPr bwMode="auto">
          <a:xfrm rot="5400000">
            <a:off x="6477000" y="1600200"/>
            <a:ext cx="1066800" cy="2743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rgbClr val="00000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2" name="AutoShape 18"/>
          <p:cNvSpPr>
            <a:spLocks noChangeArrowheads="1"/>
          </p:cNvSpPr>
          <p:nvPr/>
        </p:nvSpPr>
        <p:spPr bwMode="auto">
          <a:xfrm rot="5400000">
            <a:off x="6477000" y="3505200"/>
            <a:ext cx="1066800" cy="2743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rgbClr val="00000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1523" name="Picture 19" descr="C:\present master\utmlogo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304800"/>
            <a:ext cx="742950" cy="742950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4FF22-5633-4DF9-9AD9-EFE54D4AC1FA}" type="slidenum">
              <a:rPr lang="en-GB"/>
              <a:pPr/>
              <a:t>13</a:t>
            </a:fld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772400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>
                <a:solidFill>
                  <a:schemeClr val="accent1"/>
                </a:solidFill>
              </a:rPr>
              <a:t>UJIAN AKTIVITI PEMANGKINAN</a:t>
            </a:r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r>
              <a:rPr lang="en-US" sz="2800"/>
              <a:t>- </a:t>
            </a:r>
            <a:r>
              <a:rPr lang="en-US" sz="2400"/>
              <a:t>Dijalankan ke atas semua mangkin</a:t>
            </a:r>
          </a:p>
          <a:p>
            <a:pPr>
              <a:buFontTx/>
              <a:buNone/>
            </a:pPr>
            <a:r>
              <a:rPr lang="en-US" sz="2400"/>
              <a:t>- Menggunakan reaktor mikro padatan tetap</a:t>
            </a:r>
          </a:p>
          <a:p>
            <a:pPr>
              <a:buFontTx/>
              <a:buNone/>
            </a:pPr>
            <a:r>
              <a:rPr lang="en-US" sz="2400"/>
              <a:t>- Melihat potensi pengoksidaan CO </a:t>
            </a:r>
            <a:r>
              <a:rPr lang="en-US" sz="2400">
                <a:sym typeface="Wingdings" pitchFamily="2" charset="2"/>
              </a:rPr>
              <a:t> CO</a:t>
            </a:r>
            <a:r>
              <a:rPr lang="en-US" sz="2400" baseline="-25000">
                <a:sym typeface="Wingdings" pitchFamily="2" charset="2"/>
              </a:rPr>
              <a:t>2</a:t>
            </a:r>
          </a:p>
          <a:p>
            <a:pPr>
              <a:buFontTx/>
              <a:buChar char="-"/>
            </a:pPr>
            <a:endParaRPr lang="en-GB" sz="2400"/>
          </a:p>
        </p:txBody>
      </p:sp>
      <p:pic>
        <p:nvPicPr>
          <p:cNvPr id="22533" name="Picture 5" descr="C:\Picture\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200400"/>
            <a:ext cx="3657600" cy="2924175"/>
          </a:xfrm>
          <a:prstGeom prst="rect">
            <a:avLst/>
          </a:prstGeom>
          <a:noFill/>
        </p:spPr>
      </p:pic>
      <p:pic>
        <p:nvPicPr>
          <p:cNvPr id="22534" name="Picture 6" descr="C:\Picture\gas CO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733800"/>
            <a:ext cx="2590800" cy="2220913"/>
          </a:xfrm>
          <a:prstGeom prst="rect">
            <a:avLst/>
          </a:prstGeom>
          <a:noFill/>
        </p:spPr>
      </p:pic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676400" y="6172200"/>
            <a:ext cx="5411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Spektrum FTIR bagi pengoksidaan CO </a:t>
            </a:r>
            <a:r>
              <a:rPr lang="en-US">
                <a:latin typeface="Arial Narrow" pitchFamily="34" charset="0"/>
                <a:sym typeface="Wingdings" pitchFamily="2" charset="2"/>
              </a:rPr>
              <a:t> CO</a:t>
            </a:r>
            <a:r>
              <a:rPr lang="en-US" baseline="-25000">
                <a:latin typeface="Arial Narrow" pitchFamily="34" charset="0"/>
                <a:sym typeface="Wingdings" pitchFamily="2" charset="2"/>
              </a:rPr>
              <a:t>2</a:t>
            </a:r>
            <a:endParaRPr lang="en-GB" baseline="-25000">
              <a:latin typeface="Arial Narrow" pitchFamily="34" charset="0"/>
            </a:endParaRP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16B9-F477-4940-BF9D-A39A610CCD75}" type="slidenum">
              <a:rPr lang="en-GB"/>
              <a:pPr/>
              <a:t>14</a:t>
            </a:fld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304800"/>
            <a:ext cx="7772400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chemeClr val="accent1"/>
                </a:solidFill>
              </a:rPr>
              <a:t>ANALISIS PENCIRIAN</a:t>
            </a:r>
          </a:p>
          <a:p>
            <a:pPr>
              <a:buFontTx/>
              <a:buNone/>
            </a:pPr>
            <a:endParaRPr lang="en-GB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963738" y="1155700"/>
            <a:ext cx="2303462" cy="12065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Arial Narrow" pitchFamily="34" charset="0"/>
              </a:rPr>
              <a:t>P’jerapan gas N</a:t>
            </a:r>
            <a:r>
              <a:rPr lang="en-US" b="1" baseline="-25000">
                <a:latin typeface="Arial Narrow" pitchFamily="34" charset="0"/>
              </a:rPr>
              <a:t>2</a:t>
            </a:r>
            <a:endParaRPr lang="en-US" b="1">
              <a:latin typeface="Arial Narrow" pitchFamily="34" charset="0"/>
            </a:endParaRPr>
          </a:p>
          <a:p>
            <a:r>
              <a:rPr lang="en-US">
                <a:latin typeface="Arial Narrow" pitchFamily="34" charset="0"/>
              </a:rPr>
              <a:t>- luas permukaan &amp; k’liang’ sampel</a:t>
            </a:r>
            <a:endParaRPr lang="en-GB" baseline="-25000">
              <a:latin typeface="Arial Narrow" pitchFamily="34" charset="0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5926138" y="1155700"/>
            <a:ext cx="2303462" cy="12065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Arial Narrow" pitchFamily="34" charset="0"/>
              </a:rPr>
              <a:t>XRD</a:t>
            </a:r>
          </a:p>
          <a:p>
            <a:r>
              <a:rPr lang="en-US">
                <a:latin typeface="Arial Narrow" pitchFamily="34" charset="0"/>
              </a:rPr>
              <a:t>- sifat k’habluran &amp; perubahan fasa</a:t>
            </a:r>
            <a:endParaRPr lang="en-GB" baseline="-25000">
              <a:latin typeface="Arial Narrow" pitchFamily="34" charset="0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963738" y="2695575"/>
            <a:ext cx="2303462" cy="15716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Arial Narrow" pitchFamily="34" charset="0"/>
              </a:rPr>
              <a:t>XPS</a:t>
            </a:r>
          </a:p>
          <a:p>
            <a:r>
              <a:rPr lang="en-US">
                <a:latin typeface="Arial Narrow" pitchFamily="34" charset="0"/>
              </a:rPr>
              <a:t>- ik. kimia, k’ada’ pengoksidaan &amp; komposisi unsur</a:t>
            </a:r>
            <a:endParaRPr lang="en-GB" baseline="-25000">
              <a:latin typeface="Arial Narrow" pitchFamily="34" charset="0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5926138" y="2755900"/>
            <a:ext cx="2303462" cy="12065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Arial Narrow" pitchFamily="34" charset="0"/>
              </a:rPr>
              <a:t>SEM</a:t>
            </a:r>
          </a:p>
          <a:p>
            <a:r>
              <a:rPr lang="en-US">
                <a:latin typeface="Arial Narrow" pitchFamily="34" charset="0"/>
              </a:rPr>
              <a:t>- saiz &amp; bentuk partikel</a:t>
            </a:r>
            <a:endParaRPr lang="en-GB" baseline="-25000">
              <a:latin typeface="Arial Narrow" pitchFamily="34" charset="0"/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963738" y="4660900"/>
            <a:ext cx="2303462" cy="12065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Arial Narrow" pitchFamily="34" charset="0"/>
              </a:rPr>
              <a:t>TGA/DTG</a:t>
            </a:r>
          </a:p>
          <a:p>
            <a:r>
              <a:rPr lang="en-US">
                <a:latin typeface="Arial Narrow" pitchFamily="34" charset="0"/>
              </a:rPr>
              <a:t>- p’ubah’ k’hilang’ jisim thp suhu </a:t>
            </a:r>
            <a:endParaRPr lang="en-GB" baseline="-25000">
              <a:latin typeface="Arial Narrow" pitchFamily="34" charset="0"/>
            </a:endParaRP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5926138" y="4660900"/>
            <a:ext cx="2303462" cy="12065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Arial Narrow" pitchFamily="34" charset="0"/>
              </a:rPr>
              <a:t>FTIR</a:t>
            </a:r>
          </a:p>
          <a:p>
            <a:r>
              <a:rPr lang="en-US">
                <a:latin typeface="Arial Narrow" pitchFamily="34" charset="0"/>
              </a:rPr>
              <a:t>- kump. b’fungsi dlm sampel</a:t>
            </a:r>
            <a:endParaRPr lang="en-GB" baseline="-25000">
              <a:latin typeface="Arial Narrow" pitchFamily="34" charset="0"/>
            </a:endParaRPr>
          </a:p>
        </p:txBody>
      </p:sp>
      <p:sp>
        <p:nvSpPr>
          <p:cNvPr id="23562" name="WordArt 10"/>
          <p:cNvSpPr>
            <a:spLocks noChangeArrowheads="1" noChangeShapeType="1" noTextEdit="1"/>
          </p:cNvSpPr>
          <p:nvPr/>
        </p:nvSpPr>
        <p:spPr bwMode="auto">
          <a:xfrm>
            <a:off x="4953000" y="1228725"/>
            <a:ext cx="762000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5400" kern="10">
                <a:ln w="9525">
                  <a:miter lim="800000"/>
                  <a:headEnd/>
                  <a:tailEnd/>
                </a:ln>
                <a:gradFill rotWithShape="0">
                  <a:gsLst>
                    <a:gs pos="0">
                      <a:srgbClr val="FBE4AE"/>
                    </a:gs>
                    <a:gs pos="13000">
                      <a:srgbClr val="BD922A"/>
                    </a:gs>
                    <a:gs pos="21001">
                      <a:srgbClr val="BD922A"/>
                    </a:gs>
                    <a:gs pos="63000">
                      <a:srgbClr val="FBE4AE"/>
                    </a:gs>
                    <a:gs pos="67000">
                      <a:srgbClr val="BD922A"/>
                    </a:gs>
                    <a:gs pos="69000">
                      <a:srgbClr val="835E17"/>
                    </a:gs>
                    <a:gs pos="82001">
                      <a:srgbClr val="A28949"/>
                    </a:gs>
                    <a:gs pos="100000">
                      <a:srgbClr val="FAE3B7"/>
                    </a:gs>
                  </a:gsLst>
                  <a:lin ang="5400000" scaled="1"/>
                </a:gradFill>
                <a:latin typeface="Impact"/>
              </a:rPr>
              <a:t>2 .</a:t>
            </a:r>
          </a:p>
        </p:txBody>
      </p:sp>
      <p:sp>
        <p:nvSpPr>
          <p:cNvPr id="23563" name="WordArt 11"/>
          <p:cNvSpPr>
            <a:spLocks noChangeArrowheads="1" noChangeShapeType="1" noTextEdit="1"/>
          </p:cNvSpPr>
          <p:nvPr/>
        </p:nvSpPr>
        <p:spPr bwMode="auto">
          <a:xfrm>
            <a:off x="990600" y="1228725"/>
            <a:ext cx="762000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5400" kern="10">
                <a:ln w="9525">
                  <a:miter lim="800000"/>
                  <a:headEnd/>
                  <a:tailEnd/>
                </a:ln>
                <a:gradFill rotWithShape="0">
                  <a:gsLst>
                    <a:gs pos="0">
                      <a:srgbClr val="FBE4AE"/>
                    </a:gs>
                    <a:gs pos="13000">
                      <a:srgbClr val="BD922A"/>
                    </a:gs>
                    <a:gs pos="21001">
                      <a:srgbClr val="BD922A"/>
                    </a:gs>
                    <a:gs pos="63000">
                      <a:srgbClr val="FBE4AE"/>
                    </a:gs>
                    <a:gs pos="67000">
                      <a:srgbClr val="BD922A"/>
                    </a:gs>
                    <a:gs pos="69000">
                      <a:srgbClr val="835E17"/>
                    </a:gs>
                    <a:gs pos="82001">
                      <a:srgbClr val="A28949"/>
                    </a:gs>
                    <a:gs pos="100000">
                      <a:srgbClr val="FAE3B7"/>
                    </a:gs>
                  </a:gsLst>
                  <a:lin ang="5400000" scaled="1"/>
                </a:gradFill>
                <a:latin typeface="Impact"/>
              </a:rPr>
              <a:t>1 .</a:t>
            </a:r>
          </a:p>
        </p:txBody>
      </p:sp>
      <p:sp>
        <p:nvSpPr>
          <p:cNvPr id="23564" name="WordArt 12"/>
          <p:cNvSpPr>
            <a:spLocks noChangeArrowheads="1" noChangeShapeType="1" noTextEdit="1"/>
          </p:cNvSpPr>
          <p:nvPr/>
        </p:nvSpPr>
        <p:spPr bwMode="auto">
          <a:xfrm>
            <a:off x="990600" y="2828925"/>
            <a:ext cx="762000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5400" kern="10">
                <a:ln w="9525">
                  <a:miter lim="800000"/>
                  <a:headEnd/>
                  <a:tailEnd/>
                </a:ln>
                <a:gradFill rotWithShape="0">
                  <a:gsLst>
                    <a:gs pos="0">
                      <a:srgbClr val="FBE4AE"/>
                    </a:gs>
                    <a:gs pos="13000">
                      <a:srgbClr val="BD922A"/>
                    </a:gs>
                    <a:gs pos="21001">
                      <a:srgbClr val="BD922A"/>
                    </a:gs>
                    <a:gs pos="63000">
                      <a:srgbClr val="FBE4AE"/>
                    </a:gs>
                    <a:gs pos="67000">
                      <a:srgbClr val="BD922A"/>
                    </a:gs>
                    <a:gs pos="69000">
                      <a:srgbClr val="835E17"/>
                    </a:gs>
                    <a:gs pos="82001">
                      <a:srgbClr val="A28949"/>
                    </a:gs>
                    <a:gs pos="100000">
                      <a:srgbClr val="FAE3B7"/>
                    </a:gs>
                  </a:gsLst>
                  <a:lin ang="5400000" scaled="1"/>
                </a:gradFill>
                <a:latin typeface="Impact"/>
              </a:rPr>
              <a:t>3 .</a:t>
            </a:r>
          </a:p>
        </p:txBody>
      </p:sp>
      <p:sp>
        <p:nvSpPr>
          <p:cNvPr id="23565" name="WordArt 13"/>
          <p:cNvSpPr>
            <a:spLocks noChangeArrowheads="1" noChangeShapeType="1" noTextEdit="1"/>
          </p:cNvSpPr>
          <p:nvPr/>
        </p:nvSpPr>
        <p:spPr bwMode="auto">
          <a:xfrm>
            <a:off x="4953000" y="2828925"/>
            <a:ext cx="762000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5400" kern="10">
                <a:ln w="9525">
                  <a:miter lim="800000"/>
                  <a:headEnd/>
                  <a:tailEnd/>
                </a:ln>
                <a:gradFill rotWithShape="0">
                  <a:gsLst>
                    <a:gs pos="0">
                      <a:srgbClr val="FBE4AE"/>
                    </a:gs>
                    <a:gs pos="13000">
                      <a:srgbClr val="BD922A"/>
                    </a:gs>
                    <a:gs pos="21001">
                      <a:srgbClr val="BD922A"/>
                    </a:gs>
                    <a:gs pos="63000">
                      <a:srgbClr val="FBE4AE"/>
                    </a:gs>
                    <a:gs pos="67000">
                      <a:srgbClr val="BD922A"/>
                    </a:gs>
                    <a:gs pos="69000">
                      <a:srgbClr val="835E17"/>
                    </a:gs>
                    <a:gs pos="82001">
                      <a:srgbClr val="A28949"/>
                    </a:gs>
                    <a:gs pos="100000">
                      <a:srgbClr val="FAE3B7"/>
                    </a:gs>
                  </a:gsLst>
                  <a:lin ang="5400000" scaled="1"/>
                </a:gradFill>
                <a:latin typeface="Impact"/>
              </a:rPr>
              <a:t>4 .</a:t>
            </a:r>
          </a:p>
        </p:txBody>
      </p:sp>
      <p:sp>
        <p:nvSpPr>
          <p:cNvPr id="23566" name="WordArt 14"/>
          <p:cNvSpPr>
            <a:spLocks noChangeArrowheads="1" noChangeShapeType="1" noTextEdit="1"/>
          </p:cNvSpPr>
          <p:nvPr/>
        </p:nvSpPr>
        <p:spPr bwMode="auto">
          <a:xfrm>
            <a:off x="990600" y="4733925"/>
            <a:ext cx="762000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5400" kern="10">
                <a:ln w="9525">
                  <a:miter lim="800000"/>
                  <a:headEnd/>
                  <a:tailEnd/>
                </a:ln>
                <a:gradFill rotWithShape="0">
                  <a:gsLst>
                    <a:gs pos="0">
                      <a:srgbClr val="FBE4AE"/>
                    </a:gs>
                    <a:gs pos="13000">
                      <a:srgbClr val="BD922A"/>
                    </a:gs>
                    <a:gs pos="21001">
                      <a:srgbClr val="BD922A"/>
                    </a:gs>
                    <a:gs pos="63000">
                      <a:srgbClr val="FBE4AE"/>
                    </a:gs>
                    <a:gs pos="67000">
                      <a:srgbClr val="BD922A"/>
                    </a:gs>
                    <a:gs pos="69000">
                      <a:srgbClr val="835E17"/>
                    </a:gs>
                    <a:gs pos="82001">
                      <a:srgbClr val="A28949"/>
                    </a:gs>
                    <a:gs pos="100000">
                      <a:srgbClr val="FAE3B7"/>
                    </a:gs>
                  </a:gsLst>
                  <a:lin ang="5400000" scaled="1"/>
                </a:gradFill>
                <a:latin typeface="Impact"/>
              </a:rPr>
              <a:t>5 .</a:t>
            </a:r>
          </a:p>
        </p:txBody>
      </p:sp>
      <p:sp>
        <p:nvSpPr>
          <p:cNvPr id="23567" name="WordArt 15"/>
          <p:cNvSpPr>
            <a:spLocks noChangeArrowheads="1" noChangeShapeType="1" noTextEdit="1"/>
          </p:cNvSpPr>
          <p:nvPr/>
        </p:nvSpPr>
        <p:spPr bwMode="auto">
          <a:xfrm>
            <a:off x="4953000" y="4733925"/>
            <a:ext cx="762000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5400" kern="10">
                <a:ln w="9525">
                  <a:miter lim="800000"/>
                  <a:headEnd/>
                  <a:tailEnd/>
                </a:ln>
                <a:gradFill rotWithShape="0">
                  <a:gsLst>
                    <a:gs pos="0">
                      <a:srgbClr val="FBE4AE"/>
                    </a:gs>
                    <a:gs pos="13000">
                      <a:srgbClr val="BD922A"/>
                    </a:gs>
                    <a:gs pos="21001">
                      <a:srgbClr val="BD922A"/>
                    </a:gs>
                    <a:gs pos="63000">
                      <a:srgbClr val="FBE4AE"/>
                    </a:gs>
                    <a:gs pos="67000">
                      <a:srgbClr val="BD922A"/>
                    </a:gs>
                    <a:gs pos="69000">
                      <a:srgbClr val="835E17"/>
                    </a:gs>
                    <a:gs pos="82001">
                      <a:srgbClr val="A28949"/>
                    </a:gs>
                    <a:gs pos="100000">
                      <a:srgbClr val="FAE3B7"/>
                    </a:gs>
                  </a:gsLst>
                  <a:lin ang="5400000" scaled="1"/>
                </a:gradFill>
                <a:latin typeface="Impact"/>
              </a:rPr>
              <a:t>6 .</a:t>
            </a:r>
          </a:p>
        </p:txBody>
      </p:sp>
      <p:pic>
        <p:nvPicPr>
          <p:cNvPr id="23568" name="Picture 16" descr="C:\present master\utmlogo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381000"/>
            <a:ext cx="742950" cy="742950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91B10-AA2A-4E9E-92C2-21FE15D6BC3C}" type="slidenum">
              <a:rPr lang="en-GB"/>
              <a:pPr/>
              <a:t>15</a:t>
            </a:fld>
            <a:endParaRPr lang="en-GB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/>
              <a:t>HASIL &amp; P’BINCANGAN</a:t>
            </a:r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5438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>
                <a:solidFill>
                  <a:schemeClr val="accent1"/>
                </a:solidFill>
              </a:rPr>
              <a:t>UJIAN AKTIVITI PEMANGKINAN</a:t>
            </a:r>
          </a:p>
          <a:p>
            <a:pPr>
              <a:buFontTx/>
              <a:buChar char="-"/>
            </a:pPr>
            <a:r>
              <a:rPr lang="en-US" sz="2400"/>
              <a:t>3 sampel terbaik :</a:t>
            </a:r>
          </a:p>
          <a:p>
            <a:pPr>
              <a:buFontTx/>
              <a:buNone/>
            </a:pPr>
            <a:r>
              <a:rPr lang="en-US"/>
              <a:t>	</a:t>
            </a:r>
            <a:endParaRPr lang="en-GB"/>
          </a:p>
        </p:txBody>
      </p:sp>
      <p:grpSp>
        <p:nvGrpSpPr>
          <p:cNvPr id="32816" name="Group 48"/>
          <p:cNvGrpSpPr>
            <a:grpSpLocks/>
          </p:cNvGrpSpPr>
          <p:nvPr/>
        </p:nvGrpSpPr>
        <p:grpSpPr bwMode="auto">
          <a:xfrm>
            <a:off x="1143000" y="3124200"/>
            <a:ext cx="7239000" cy="3200400"/>
            <a:chOff x="-3" y="-3"/>
            <a:chExt cx="3056" cy="1774"/>
          </a:xfrm>
        </p:grpSpPr>
        <p:grpSp>
          <p:nvGrpSpPr>
            <p:cNvPr id="32814" name="Group 46"/>
            <p:cNvGrpSpPr>
              <a:grpSpLocks/>
            </p:cNvGrpSpPr>
            <p:nvPr/>
          </p:nvGrpSpPr>
          <p:grpSpPr bwMode="auto">
            <a:xfrm>
              <a:off x="0" y="0"/>
              <a:ext cx="3050" cy="1768"/>
              <a:chOff x="0" y="0"/>
              <a:chExt cx="3050" cy="1768"/>
            </a:xfrm>
          </p:grpSpPr>
          <p:grpSp>
            <p:nvGrpSpPr>
              <p:cNvPr id="32785" name="Group 17"/>
              <p:cNvGrpSpPr>
                <a:grpSpLocks/>
              </p:cNvGrpSpPr>
              <p:nvPr/>
            </p:nvGrpSpPr>
            <p:grpSpPr bwMode="auto">
              <a:xfrm>
                <a:off x="0" y="0"/>
                <a:ext cx="1517" cy="442"/>
                <a:chOff x="0" y="0"/>
                <a:chExt cx="1517" cy="442"/>
              </a:xfrm>
            </p:grpSpPr>
            <p:sp>
              <p:nvSpPr>
                <p:cNvPr id="32772" name="Rectangle 4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43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GB" b="1">
                      <a:latin typeface="Garamond" pitchFamily="18" charset="0"/>
                      <a:cs typeface="Times New Roman" pitchFamily="18" charset="0"/>
                    </a:rPr>
                    <a:t>Sampel</a:t>
                  </a:r>
                  <a:endParaRPr lang="en-GB">
                    <a:latin typeface="Garamond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n-GB"/>
                </a:p>
              </p:txBody>
            </p:sp>
            <p:sp>
              <p:nvSpPr>
                <p:cNvPr id="32784" name="Rectangle 1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51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2787" name="Group 19"/>
              <p:cNvGrpSpPr>
                <a:grpSpLocks/>
              </p:cNvGrpSpPr>
              <p:nvPr/>
            </p:nvGrpSpPr>
            <p:grpSpPr bwMode="auto">
              <a:xfrm>
                <a:off x="1517" y="0"/>
                <a:ext cx="552" cy="442"/>
                <a:chOff x="1517" y="0"/>
                <a:chExt cx="552" cy="442"/>
              </a:xfrm>
            </p:grpSpPr>
            <p:sp>
              <p:nvSpPr>
                <p:cNvPr id="32773" name="Rectangle 5"/>
                <p:cNvSpPr>
                  <a:spLocks noChangeArrowheads="1"/>
                </p:cNvSpPr>
                <p:nvPr/>
              </p:nvSpPr>
              <p:spPr bwMode="auto">
                <a:xfrm>
                  <a:off x="1560" y="0"/>
                  <a:ext cx="466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/>
                  <a:r>
                    <a:rPr lang="en-GB" b="1">
                      <a:latin typeface="Garamond" pitchFamily="18" charset="0"/>
                      <a:cs typeface="Times New Roman" pitchFamily="18" charset="0"/>
                    </a:rPr>
                    <a:t>T</a:t>
                  </a:r>
                  <a:r>
                    <a:rPr lang="en-GB" b="1" baseline="-30000">
                      <a:latin typeface="Garamond" pitchFamily="18" charset="0"/>
                      <a:cs typeface="Times New Roman" pitchFamily="18" charset="0"/>
                    </a:rPr>
                    <a:t>Kalsin</a:t>
                  </a:r>
                  <a:endParaRPr lang="en-GB">
                    <a:cs typeface="Times New Roman" pitchFamily="18" charset="0"/>
                  </a:endParaRPr>
                </a:p>
                <a:p>
                  <a:pPr algn="ctr" eaLnBrk="0" hangingPunct="0"/>
                  <a:endParaRPr lang="en-GB"/>
                </a:p>
              </p:txBody>
            </p:sp>
            <p:sp>
              <p:nvSpPr>
                <p:cNvPr id="32786" name="Rectangle 18"/>
                <p:cNvSpPr>
                  <a:spLocks noChangeArrowheads="1"/>
                </p:cNvSpPr>
                <p:nvPr/>
              </p:nvSpPr>
              <p:spPr bwMode="auto">
                <a:xfrm>
                  <a:off x="1517" y="0"/>
                  <a:ext cx="552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2789" name="Group 21"/>
              <p:cNvGrpSpPr>
                <a:grpSpLocks/>
              </p:cNvGrpSpPr>
              <p:nvPr/>
            </p:nvGrpSpPr>
            <p:grpSpPr bwMode="auto">
              <a:xfrm>
                <a:off x="2069" y="0"/>
                <a:ext cx="981" cy="442"/>
                <a:chOff x="2069" y="0"/>
                <a:chExt cx="981" cy="442"/>
              </a:xfrm>
            </p:grpSpPr>
            <p:sp>
              <p:nvSpPr>
                <p:cNvPr id="32774" name="Rectangle 6"/>
                <p:cNvSpPr>
                  <a:spLocks noChangeArrowheads="1"/>
                </p:cNvSpPr>
                <p:nvPr/>
              </p:nvSpPr>
              <p:spPr bwMode="auto">
                <a:xfrm>
                  <a:off x="2112" y="0"/>
                  <a:ext cx="895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/>
                  <a:r>
                    <a:rPr lang="en-GB" b="1">
                      <a:latin typeface="Garamond" pitchFamily="18" charset="0"/>
                      <a:cs typeface="Times New Roman" pitchFamily="18" charset="0"/>
                    </a:rPr>
                    <a:t>T</a:t>
                  </a:r>
                  <a:r>
                    <a:rPr lang="en-GB" b="1" baseline="-30000">
                      <a:latin typeface="Garamond" pitchFamily="18" charset="0"/>
                      <a:cs typeface="Times New Roman" pitchFamily="18" charset="0"/>
                    </a:rPr>
                    <a:t>100</a:t>
                  </a:r>
                  <a:r>
                    <a:rPr lang="en-GB" b="1">
                      <a:latin typeface="Garamond" pitchFamily="18" charset="0"/>
                      <a:cs typeface="Times New Roman" pitchFamily="18" charset="0"/>
                    </a:rPr>
                    <a:t> [CO] (</a:t>
                  </a:r>
                  <a:r>
                    <a:rPr lang="en-GB" b="1">
                      <a:latin typeface="Garamond" pitchFamily="18" charset="0"/>
                      <a:cs typeface="Times New Roman" pitchFamily="18" charset="0"/>
                      <a:sym typeface="Symbol" pitchFamily="18" charset="2"/>
                    </a:rPr>
                    <a:t></a:t>
                  </a:r>
                  <a:r>
                    <a:rPr lang="en-GB" b="1">
                      <a:latin typeface="Garamond" pitchFamily="18" charset="0"/>
                      <a:cs typeface="Times New Roman" pitchFamily="18" charset="0"/>
                    </a:rPr>
                    <a:t>C)</a:t>
                  </a:r>
                  <a:endParaRPr lang="en-GB">
                    <a:cs typeface="Times New Roman" pitchFamily="18" charset="0"/>
                    <a:sym typeface="Symbol" pitchFamily="18" charset="2"/>
                  </a:endParaRPr>
                </a:p>
                <a:p>
                  <a:pPr algn="ctr" eaLnBrk="0" hangingPunct="0"/>
                  <a:endParaRPr lang="en-GB" b="1">
                    <a:latin typeface="Garamond" pitchFamily="18" charset="0"/>
                    <a:cs typeface="Times New Roman" pitchFamily="18" charset="0"/>
                    <a:sym typeface="Symbol" pitchFamily="18" charset="2"/>
                  </a:endParaRPr>
                </a:p>
              </p:txBody>
            </p:sp>
            <p:sp>
              <p:nvSpPr>
                <p:cNvPr id="32788" name="Rectangle 20"/>
                <p:cNvSpPr>
                  <a:spLocks noChangeArrowheads="1"/>
                </p:cNvSpPr>
                <p:nvPr/>
              </p:nvSpPr>
              <p:spPr bwMode="auto">
                <a:xfrm>
                  <a:off x="2069" y="0"/>
                  <a:ext cx="981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2791" name="Group 23"/>
              <p:cNvGrpSpPr>
                <a:grpSpLocks/>
              </p:cNvGrpSpPr>
              <p:nvPr/>
            </p:nvGrpSpPr>
            <p:grpSpPr bwMode="auto">
              <a:xfrm>
                <a:off x="0" y="442"/>
                <a:ext cx="1517" cy="442"/>
                <a:chOff x="0" y="442"/>
                <a:chExt cx="1517" cy="442"/>
              </a:xfrm>
            </p:grpSpPr>
            <p:sp>
              <p:nvSpPr>
                <p:cNvPr id="32775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442"/>
                  <a:ext cx="143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GB">
                      <a:latin typeface="Garamond" pitchFamily="18" charset="0"/>
                      <a:cs typeface="Times New Roman" pitchFamily="18" charset="0"/>
                    </a:rPr>
                    <a:t>Co(II)-dop SnO</a:t>
                  </a:r>
                  <a:r>
                    <a:rPr lang="en-GB" baseline="-30000">
                      <a:latin typeface="Garamond" pitchFamily="18" charset="0"/>
                      <a:cs typeface="Times New Roman" pitchFamily="18" charset="0"/>
                    </a:rPr>
                    <a:t>2</a:t>
                  </a:r>
                  <a:endParaRPr lang="en-GB">
                    <a:cs typeface="Times New Roman" pitchFamily="18" charset="0"/>
                  </a:endParaRPr>
                </a:p>
                <a:p>
                  <a:pPr eaLnBrk="0" hangingPunct="0"/>
                  <a:endParaRPr lang="en-GB"/>
                </a:p>
              </p:txBody>
            </p:sp>
            <p:sp>
              <p:nvSpPr>
                <p:cNvPr id="32790" name="Rectangle 22"/>
                <p:cNvSpPr>
                  <a:spLocks noChangeArrowheads="1"/>
                </p:cNvSpPr>
                <p:nvPr/>
              </p:nvSpPr>
              <p:spPr bwMode="auto">
                <a:xfrm>
                  <a:off x="0" y="442"/>
                  <a:ext cx="151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2793" name="Group 25"/>
              <p:cNvGrpSpPr>
                <a:grpSpLocks/>
              </p:cNvGrpSpPr>
              <p:nvPr/>
            </p:nvGrpSpPr>
            <p:grpSpPr bwMode="auto">
              <a:xfrm>
                <a:off x="1517" y="442"/>
                <a:ext cx="552" cy="442"/>
                <a:chOff x="1517" y="442"/>
                <a:chExt cx="552" cy="442"/>
              </a:xfrm>
            </p:grpSpPr>
            <p:sp>
              <p:nvSpPr>
                <p:cNvPr id="32776" name="Rectangle 8"/>
                <p:cNvSpPr>
                  <a:spLocks noChangeArrowheads="1"/>
                </p:cNvSpPr>
                <p:nvPr/>
              </p:nvSpPr>
              <p:spPr bwMode="auto">
                <a:xfrm>
                  <a:off x="1560" y="442"/>
                  <a:ext cx="466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/>
                  <a:r>
                    <a:rPr lang="en-GB">
                      <a:latin typeface="Garamond" pitchFamily="18" charset="0"/>
                      <a:cs typeface="Times New Roman" pitchFamily="18" charset="0"/>
                    </a:rPr>
                    <a:t>400 </a:t>
                  </a:r>
                  <a:r>
                    <a:rPr lang="en-GB">
                      <a:latin typeface="Garamond" pitchFamily="18" charset="0"/>
                      <a:cs typeface="Times New Roman" pitchFamily="18" charset="0"/>
                      <a:sym typeface="Symbol" pitchFamily="18" charset="2"/>
                    </a:rPr>
                    <a:t></a:t>
                  </a:r>
                  <a:r>
                    <a:rPr lang="en-GB">
                      <a:latin typeface="Garamond" pitchFamily="18" charset="0"/>
                      <a:cs typeface="Times New Roman" pitchFamily="18" charset="0"/>
                    </a:rPr>
                    <a:t>C</a:t>
                  </a:r>
                  <a:endParaRPr lang="en-GB">
                    <a:cs typeface="Times New Roman" pitchFamily="18" charset="0"/>
                    <a:sym typeface="Symbol" pitchFamily="18" charset="2"/>
                  </a:endParaRPr>
                </a:p>
                <a:p>
                  <a:pPr algn="ctr" eaLnBrk="0" hangingPunct="0"/>
                  <a:endParaRPr lang="en-GB">
                    <a:latin typeface="Garamond" pitchFamily="18" charset="0"/>
                    <a:cs typeface="Times New Roman" pitchFamily="18" charset="0"/>
                    <a:sym typeface="Symbol" pitchFamily="18" charset="2"/>
                  </a:endParaRPr>
                </a:p>
              </p:txBody>
            </p:sp>
            <p:sp>
              <p:nvSpPr>
                <p:cNvPr id="32792" name="Rectangle 24"/>
                <p:cNvSpPr>
                  <a:spLocks noChangeArrowheads="1"/>
                </p:cNvSpPr>
                <p:nvPr/>
              </p:nvSpPr>
              <p:spPr bwMode="auto">
                <a:xfrm>
                  <a:off x="1517" y="442"/>
                  <a:ext cx="552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2795" name="Group 27"/>
              <p:cNvGrpSpPr>
                <a:grpSpLocks/>
              </p:cNvGrpSpPr>
              <p:nvPr/>
            </p:nvGrpSpPr>
            <p:grpSpPr bwMode="auto">
              <a:xfrm>
                <a:off x="2069" y="442"/>
                <a:ext cx="981" cy="442"/>
                <a:chOff x="2069" y="442"/>
                <a:chExt cx="981" cy="442"/>
              </a:xfrm>
            </p:grpSpPr>
            <p:sp>
              <p:nvSpPr>
                <p:cNvPr id="32777" name="Rectangle 9"/>
                <p:cNvSpPr>
                  <a:spLocks noChangeArrowheads="1"/>
                </p:cNvSpPr>
                <p:nvPr/>
              </p:nvSpPr>
              <p:spPr bwMode="auto">
                <a:xfrm>
                  <a:off x="2112" y="442"/>
                  <a:ext cx="895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/>
                  <a:r>
                    <a:rPr lang="en-GB">
                      <a:latin typeface="Garamond" pitchFamily="18" charset="0"/>
                      <a:cs typeface="Times New Roman" pitchFamily="18" charset="0"/>
                    </a:rPr>
                    <a:t>175</a:t>
                  </a:r>
                  <a:endParaRPr lang="en-GB">
                    <a:cs typeface="Times New Roman" pitchFamily="18" charset="0"/>
                  </a:endParaRPr>
                </a:p>
                <a:p>
                  <a:pPr algn="ctr" eaLnBrk="0" hangingPunct="0"/>
                  <a:endParaRPr lang="en-GB"/>
                </a:p>
              </p:txBody>
            </p:sp>
            <p:sp>
              <p:nvSpPr>
                <p:cNvPr id="32794" name="Rectangle 26"/>
                <p:cNvSpPr>
                  <a:spLocks noChangeArrowheads="1"/>
                </p:cNvSpPr>
                <p:nvPr/>
              </p:nvSpPr>
              <p:spPr bwMode="auto">
                <a:xfrm>
                  <a:off x="2069" y="442"/>
                  <a:ext cx="981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2799" name="Group 31"/>
              <p:cNvGrpSpPr>
                <a:grpSpLocks/>
              </p:cNvGrpSpPr>
              <p:nvPr/>
            </p:nvGrpSpPr>
            <p:grpSpPr bwMode="auto">
              <a:xfrm>
                <a:off x="0" y="884"/>
                <a:ext cx="1517" cy="442"/>
                <a:chOff x="0" y="884"/>
                <a:chExt cx="1517" cy="442"/>
              </a:xfrm>
            </p:grpSpPr>
            <p:sp>
              <p:nvSpPr>
                <p:cNvPr id="32798" name="Rectangle 30"/>
                <p:cNvSpPr>
                  <a:spLocks noChangeArrowheads="1"/>
                </p:cNvSpPr>
                <p:nvPr/>
              </p:nvSpPr>
              <p:spPr bwMode="auto">
                <a:xfrm>
                  <a:off x="0" y="884"/>
                  <a:ext cx="1517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2797" name="Group 29"/>
                <p:cNvGrpSpPr>
                  <a:grpSpLocks/>
                </p:cNvGrpSpPr>
                <p:nvPr/>
              </p:nvGrpSpPr>
              <p:grpSpPr bwMode="auto">
                <a:xfrm>
                  <a:off x="0" y="884"/>
                  <a:ext cx="1517" cy="442"/>
                  <a:chOff x="0" y="884"/>
                  <a:chExt cx="1517" cy="442"/>
                </a:xfrm>
              </p:grpSpPr>
              <p:sp>
                <p:nvSpPr>
                  <p:cNvPr id="32778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884"/>
                    <a:ext cx="1431" cy="44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/>
                  <a:lstStyle/>
                  <a:p>
                    <a:r>
                      <a:rPr lang="en-GB" b="1">
                        <a:solidFill>
                          <a:schemeClr val="hlink"/>
                        </a:solidFill>
                        <a:latin typeface="Garamond" pitchFamily="18" charset="0"/>
                        <a:cs typeface="Times New Roman" pitchFamily="18" charset="0"/>
                      </a:rPr>
                      <a:t>Ni(II)/Co(II)-dop SnO</a:t>
                    </a:r>
                    <a:r>
                      <a:rPr lang="en-GB" b="1" baseline="-30000">
                        <a:solidFill>
                          <a:schemeClr val="hlink"/>
                        </a:solidFill>
                        <a:latin typeface="Garamond" pitchFamily="18" charset="0"/>
                        <a:cs typeface="Times New Roman" pitchFamily="18" charset="0"/>
                      </a:rPr>
                      <a:t>2</a:t>
                    </a:r>
                    <a:endParaRPr lang="en-GB">
                      <a:solidFill>
                        <a:schemeClr val="hlink"/>
                      </a:solidFill>
                      <a:cs typeface="Times New Roman" pitchFamily="18" charset="0"/>
                    </a:endParaRPr>
                  </a:p>
                  <a:p>
                    <a:pPr eaLnBrk="0" hangingPunct="0"/>
                    <a:endParaRPr lang="en-GB"/>
                  </a:p>
                </p:txBody>
              </p:sp>
              <p:sp>
                <p:nvSpPr>
                  <p:cNvPr id="32796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884"/>
                    <a:ext cx="1517" cy="44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2803" name="Group 35"/>
              <p:cNvGrpSpPr>
                <a:grpSpLocks/>
              </p:cNvGrpSpPr>
              <p:nvPr/>
            </p:nvGrpSpPr>
            <p:grpSpPr bwMode="auto">
              <a:xfrm>
                <a:off x="1517" y="884"/>
                <a:ext cx="552" cy="442"/>
                <a:chOff x="1517" y="884"/>
                <a:chExt cx="552" cy="442"/>
              </a:xfrm>
            </p:grpSpPr>
            <p:sp>
              <p:nvSpPr>
                <p:cNvPr id="32802" name="Rectangle 34"/>
                <p:cNvSpPr>
                  <a:spLocks noChangeArrowheads="1"/>
                </p:cNvSpPr>
                <p:nvPr/>
              </p:nvSpPr>
              <p:spPr bwMode="auto">
                <a:xfrm>
                  <a:off x="1517" y="884"/>
                  <a:ext cx="552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2801" name="Group 33"/>
                <p:cNvGrpSpPr>
                  <a:grpSpLocks/>
                </p:cNvGrpSpPr>
                <p:nvPr/>
              </p:nvGrpSpPr>
              <p:grpSpPr bwMode="auto">
                <a:xfrm>
                  <a:off x="1517" y="884"/>
                  <a:ext cx="552" cy="442"/>
                  <a:chOff x="1517" y="884"/>
                  <a:chExt cx="552" cy="442"/>
                </a:xfrm>
              </p:grpSpPr>
              <p:sp>
                <p:nvSpPr>
                  <p:cNvPr id="32779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1560" y="884"/>
                    <a:ext cx="466" cy="44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/>
                  <a:lstStyle/>
                  <a:p>
                    <a:pPr algn="ctr"/>
                    <a:r>
                      <a:rPr lang="en-GB" b="1">
                        <a:solidFill>
                          <a:schemeClr val="hlink"/>
                        </a:solidFill>
                        <a:latin typeface="Garamond" pitchFamily="18" charset="0"/>
                        <a:cs typeface="Times New Roman" pitchFamily="18" charset="0"/>
                      </a:rPr>
                      <a:t>600 </a:t>
                    </a:r>
                    <a:r>
                      <a:rPr lang="en-GB" b="1">
                        <a:solidFill>
                          <a:schemeClr val="hlink"/>
                        </a:solidFill>
                        <a:latin typeface="Garamond" pitchFamily="18" charset="0"/>
                        <a:cs typeface="Times New Roman" pitchFamily="18" charset="0"/>
                        <a:sym typeface="Symbol" pitchFamily="18" charset="2"/>
                      </a:rPr>
                      <a:t></a:t>
                    </a:r>
                    <a:r>
                      <a:rPr lang="en-GB" b="1">
                        <a:solidFill>
                          <a:schemeClr val="hlink"/>
                        </a:solidFill>
                        <a:latin typeface="Garamond" pitchFamily="18" charset="0"/>
                        <a:cs typeface="Times New Roman" pitchFamily="18" charset="0"/>
                      </a:rPr>
                      <a:t>C</a:t>
                    </a:r>
                    <a:endParaRPr lang="en-GB">
                      <a:solidFill>
                        <a:schemeClr val="hlink"/>
                      </a:solidFill>
                      <a:cs typeface="Times New Roman" pitchFamily="18" charset="0"/>
                      <a:sym typeface="Symbol" pitchFamily="18" charset="2"/>
                    </a:endParaRPr>
                  </a:p>
                  <a:p>
                    <a:pPr algn="ctr" eaLnBrk="0" hangingPunct="0"/>
                    <a:endParaRPr lang="en-GB" b="1">
                      <a:latin typeface="Garamond" pitchFamily="18" charset="0"/>
                      <a:cs typeface="Times New Roman" pitchFamily="18" charset="0"/>
                      <a:sym typeface="Symbol" pitchFamily="18" charset="2"/>
                    </a:endParaRPr>
                  </a:p>
                </p:txBody>
              </p:sp>
              <p:sp>
                <p:nvSpPr>
                  <p:cNvPr id="32800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1517" y="884"/>
                    <a:ext cx="552" cy="44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2807" name="Group 39"/>
              <p:cNvGrpSpPr>
                <a:grpSpLocks/>
              </p:cNvGrpSpPr>
              <p:nvPr/>
            </p:nvGrpSpPr>
            <p:grpSpPr bwMode="auto">
              <a:xfrm>
                <a:off x="2069" y="884"/>
                <a:ext cx="981" cy="442"/>
                <a:chOff x="2069" y="884"/>
                <a:chExt cx="981" cy="442"/>
              </a:xfrm>
            </p:grpSpPr>
            <p:sp>
              <p:nvSpPr>
                <p:cNvPr id="32806" name="Rectangle 38"/>
                <p:cNvSpPr>
                  <a:spLocks noChangeArrowheads="1"/>
                </p:cNvSpPr>
                <p:nvPr/>
              </p:nvSpPr>
              <p:spPr bwMode="auto">
                <a:xfrm>
                  <a:off x="2069" y="884"/>
                  <a:ext cx="98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2805" name="Group 37"/>
                <p:cNvGrpSpPr>
                  <a:grpSpLocks/>
                </p:cNvGrpSpPr>
                <p:nvPr/>
              </p:nvGrpSpPr>
              <p:grpSpPr bwMode="auto">
                <a:xfrm>
                  <a:off x="2069" y="884"/>
                  <a:ext cx="981" cy="442"/>
                  <a:chOff x="2069" y="884"/>
                  <a:chExt cx="981" cy="442"/>
                </a:xfrm>
              </p:grpSpPr>
              <p:sp>
                <p:nvSpPr>
                  <p:cNvPr id="32780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2112" y="884"/>
                    <a:ext cx="895" cy="44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/>
                  <a:lstStyle/>
                  <a:p>
                    <a:pPr algn="ctr"/>
                    <a:r>
                      <a:rPr lang="en-GB" b="1">
                        <a:solidFill>
                          <a:schemeClr val="hlink"/>
                        </a:solidFill>
                        <a:latin typeface="Garamond" pitchFamily="18" charset="0"/>
                        <a:cs typeface="Times New Roman" pitchFamily="18" charset="0"/>
                      </a:rPr>
                      <a:t>150</a:t>
                    </a:r>
                    <a:endParaRPr lang="en-GB">
                      <a:solidFill>
                        <a:schemeClr val="hlink"/>
                      </a:solidFill>
                      <a:cs typeface="Times New Roman" pitchFamily="18" charset="0"/>
                    </a:endParaRPr>
                  </a:p>
                  <a:p>
                    <a:pPr algn="ctr" eaLnBrk="0" hangingPunct="0"/>
                    <a:endParaRPr lang="en-GB"/>
                  </a:p>
                </p:txBody>
              </p:sp>
              <p:sp>
                <p:nvSpPr>
                  <p:cNvPr id="32804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2069" y="884"/>
                    <a:ext cx="981" cy="44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2809" name="Group 41"/>
              <p:cNvGrpSpPr>
                <a:grpSpLocks/>
              </p:cNvGrpSpPr>
              <p:nvPr/>
            </p:nvGrpSpPr>
            <p:grpSpPr bwMode="auto">
              <a:xfrm>
                <a:off x="0" y="1326"/>
                <a:ext cx="1517" cy="442"/>
                <a:chOff x="0" y="1326"/>
                <a:chExt cx="1517" cy="442"/>
              </a:xfrm>
            </p:grpSpPr>
            <p:sp>
              <p:nvSpPr>
                <p:cNvPr id="32781" name="Rectangle 13"/>
                <p:cNvSpPr>
                  <a:spLocks noChangeArrowheads="1"/>
                </p:cNvSpPr>
                <p:nvPr/>
              </p:nvSpPr>
              <p:spPr bwMode="auto">
                <a:xfrm>
                  <a:off x="43" y="1326"/>
                  <a:ext cx="143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GB">
                      <a:latin typeface="Garamond" pitchFamily="18" charset="0"/>
                      <a:cs typeface="Times New Roman" pitchFamily="18" charset="0"/>
                    </a:rPr>
                    <a:t>Mn(IV)/Co(II)-dop SnO</a:t>
                  </a:r>
                  <a:r>
                    <a:rPr lang="en-GB" baseline="-30000">
                      <a:latin typeface="Garamond" pitchFamily="18" charset="0"/>
                      <a:cs typeface="Times New Roman" pitchFamily="18" charset="0"/>
                    </a:rPr>
                    <a:t>2</a:t>
                  </a:r>
                  <a:endParaRPr lang="en-GB">
                    <a:cs typeface="Times New Roman" pitchFamily="18" charset="0"/>
                  </a:endParaRPr>
                </a:p>
                <a:p>
                  <a:pPr eaLnBrk="0" hangingPunct="0"/>
                  <a:endParaRPr lang="en-GB"/>
                </a:p>
              </p:txBody>
            </p:sp>
            <p:sp>
              <p:nvSpPr>
                <p:cNvPr id="32808" name="Rectangle 40"/>
                <p:cNvSpPr>
                  <a:spLocks noChangeArrowheads="1"/>
                </p:cNvSpPr>
                <p:nvPr/>
              </p:nvSpPr>
              <p:spPr bwMode="auto">
                <a:xfrm>
                  <a:off x="0" y="1326"/>
                  <a:ext cx="151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2811" name="Group 43"/>
              <p:cNvGrpSpPr>
                <a:grpSpLocks/>
              </p:cNvGrpSpPr>
              <p:nvPr/>
            </p:nvGrpSpPr>
            <p:grpSpPr bwMode="auto">
              <a:xfrm>
                <a:off x="1517" y="1326"/>
                <a:ext cx="552" cy="442"/>
                <a:chOff x="1517" y="1326"/>
                <a:chExt cx="552" cy="442"/>
              </a:xfrm>
            </p:grpSpPr>
            <p:sp>
              <p:nvSpPr>
                <p:cNvPr id="32782" name="Rectangle 14"/>
                <p:cNvSpPr>
                  <a:spLocks noChangeArrowheads="1"/>
                </p:cNvSpPr>
                <p:nvPr/>
              </p:nvSpPr>
              <p:spPr bwMode="auto">
                <a:xfrm>
                  <a:off x="1560" y="1326"/>
                  <a:ext cx="466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/>
                  <a:r>
                    <a:rPr lang="en-GB">
                      <a:latin typeface="Garamond" pitchFamily="18" charset="0"/>
                      <a:cs typeface="Times New Roman" pitchFamily="18" charset="0"/>
                    </a:rPr>
                    <a:t>600 </a:t>
                  </a:r>
                  <a:r>
                    <a:rPr lang="en-GB">
                      <a:latin typeface="Garamond" pitchFamily="18" charset="0"/>
                      <a:cs typeface="Times New Roman" pitchFamily="18" charset="0"/>
                      <a:sym typeface="Symbol" pitchFamily="18" charset="2"/>
                    </a:rPr>
                    <a:t></a:t>
                  </a:r>
                  <a:r>
                    <a:rPr lang="en-GB">
                      <a:latin typeface="Garamond" pitchFamily="18" charset="0"/>
                      <a:cs typeface="Times New Roman" pitchFamily="18" charset="0"/>
                    </a:rPr>
                    <a:t>C</a:t>
                  </a:r>
                  <a:endParaRPr lang="en-GB">
                    <a:cs typeface="Times New Roman" pitchFamily="18" charset="0"/>
                    <a:sym typeface="Symbol" pitchFamily="18" charset="2"/>
                  </a:endParaRPr>
                </a:p>
                <a:p>
                  <a:pPr algn="ctr" eaLnBrk="0" hangingPunct="0"/>
                  <a:endParaRPr lang="en-GB">
                    <a:latin typeface="Garamond" pitchFamily="18" charset="0"/>
                    <a:cs typeface="Times New Roman" pitchFamily="18" charset="0"/>
                    <a:sym typeface="Symbol" pitchFamily="18" charset="2"/>
                  </a:endParaRPr>
                </a:p>
              </p:txBody>
            </p:sp>
            <p:sp>
              <p:nvSpPr>
                <p:cNvPr id="32810" name="Rectangle 42"/>
                <p:cNvSpPr>
                  <a:spLocks noChangeArrowheads="1"/>
                </p:cNvSpPr>
                <p:nvPr/>
              </p:nvSpPr>
              <p:spPr bwMode="auto">
                <a:xfrm>
                  <a:off x="1517" y="1326"/>
                  <a:ext cx="552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2813" name="Group 45"/>
              <p:cNvGrpSpPr>
                <a:grpSpLocks/>
              </p:cNvGrpSpPr>
              <p:nvPr/>
            </p:nvGrpSpPr>
            <p:grpSpPr bwMode="auto">
              <a:xfrm>
                <a:off x="2069" y="1326"/>
                <a:ext cx="981" cy="442"/>
                <a:chOff x="2069" y="1326"/>
                <a:chExt cx="981" cy="442"/>
              </a:xfrm>
            </p:grpSpPr>
            <p:sp>
              <p:nvSpPr>
                <p:cNvPr id="32783" name="Rectangle 15"/>
                <p:cNvSpPr>
                  <a:spLocks noChangeArrowheads="1"/>
                </p:cNvSpPr>
                <p:nvPr/>
              </p:nvSpPr>
              <p:spPr bwMode="auto">
                <a:xfrm>
                  <a:off x="2112" y="1326"/>
                  <a:ext cx="895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/>
                  <a:r>
                    <a:rPr lang="en-GB">
                      <a:latin typeface="Garamond" pitchFamily="18" charset="0"/>
                      <a:cs typeface="Times New Roman" pitchFamily="18" charset="0"/>
                    </a:rPr>
                    <a:t>190</a:t>
                  </a:r>
                  <a:endParaRPr lang="en-GB">
                    <a:cs typeface="Times New Roman" pitchFamily="18" charset="0"/>
                  </a:endParaRPr>
                </a:p>
                <a:p>
                  <a:pPr algn="ctr" eaLnBrk="0" hangingPunct="0"/>
                  <a:endParaRPr lang="en-GB"/>
                </a:p>
              </p:txBody>
            </p:sp>
            <p:sp>
              <p:nvSpPr>
                <p:cNvPr id="32812" name="Rectangle 44"/>
                <p:cNvSpPr>
                  <a:spLocks noChangeArrowheads="1"/>
                </p:cNvSpPr>
                <p:nvPr/>
              </p:nvSpPr>
              <p:spPr bwMode="auto">
                <a:xfrm>
                  <a:off x="2069" y="1326"/>
                  <a:ext cx="981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32815" name="Rectangle 47"/>
            <p:cNvSpPr>
              <a:spLocks noChangeArrowheads="1"/>
            </p:cNvSpPr>
            <p:nvPr/>
          </p:nvSpPr>
          <p:spPr bwMode="auto">
            <a:xfrm>
              <a:off x="-3" y="-3"/>
              <a:ext cx="3056" cy="1774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32817" name="Picture 49" descr="C:\present master\utmlogo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304800"/>
            <a:ext cx="742950" cy="742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D3F5-DA64-49F5-8FBB-1E1195FB55B9}" type="slidenum">
              <a:rPr lang="en-GB"/>
              <a:pPr/>
              <a:t>16</a:t>
            </a:fld>
            <a:endParaRPr lang="en-GB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7772400" cy="6096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chemeClr val="accent1"/>
                </a:solidFill>
              </a:rPr>
              <a:t>PENJERAPAN GAS N</a:t>
            </a:r>
            <a:r>
              <a:rPr lang="en-US" sz="2800" baseline="-25000">
                <a:solidFill>
                  <a:schemeClr val="accent1"/>
                </a:solidFill>
              </a:rPr>
              <a:t>2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aseline="-25000"/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/>
              <a:t>Memperlihatkan perubahan sifat keliangan sampel (daripada Jenis Isoterma dan Alfa-s) berkadaran dengan peningkatan suhu pengkalsinan.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80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  <a:r>
              <a:rPr lang="en-US" sz="2000">
                <a:solidFill>
                  <a:schemeClr val="hlink"/>
                </a:solidFill>
              </a:rPr>
              <a:t>X b’liang</a:t>
            </a:r>
            <a:r>
              <a:rPr lang="en-US" sz="2000">
                <a:solidFill>
                  <a:schemeClr val="hlink"/>
                </a:solidFill>
                <a:sym typeface="Wingdings" pitchFamily="2" charset="2"/>
              </a:rPr>
              <a:t> meso+mikro meso X b’liang+meso X b’liang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>
              <a:solidFill>
                <a:schemeClr val="hlink"/>
              </a:solidFill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>
                <a:sym typeface="Wingdings" pitchFamily="2" charset="2"/>
              </a:rPr>
              <a:t>Suhu meningkat	 diameter liang             					     luas p’mukaan &amp; isipadu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en-US" sz="2400"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>
                <a:sym typeface="Wingdings" pitchFamily="2" charset="2"/>
              </a:rPr>
              <a:t>Ni(II)/Co(II)-dop SnO</a:t>
            </a:r>
            <a:r>
              <a:rPr lang="en-US" sz="2400" baseline="-25000">
                <a:sym typeface="Wingdings" pitchFamily="2" charset="2"/>
              </a:rPr>
              <a:t>2</a:t>
            </a:r>
            <a:r>
              <a:rPr lang="en-US" sz="2400">
                <a:sym typeface="Wingdings" pitchFamily="2" charset="2"/>
              </a:rPr>
              <a:t> (600 </a:t>
            </a:r>
            <a:r>
              <a:rPr lang="en-US" sz="2400" baseline="30000">
                <a:sym typeface="Wingdings" pitchFamily="2" charset="2"/>
              </a:rPr>
              <a:t>o</a:t>
            </a:r>
            <a:r>
              <a:rPr lang="en-US" sz="2400">
                <a:sym typeface="Wingdings" pitchFamily="2" charset="2"/>
              </a:rPr>
              <a:t>C)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			 </a:t>
            </a:r>
            <a:r>
              <a:rPr lang="en-US" sz="2400">
                <a:solidFill>
                  <a:schemeClr val="hlink"/>
                </a:solidFill>
                <a:sym typeface="Wingdings" pitchFamily="2" charset="2"/>
              </a:rPr>
              <a:t>berciri mesoliang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			 </a:t>
            </a:r>
            <a:r>
              <a:rPr lang="en-US" sz="2400">
                <a:solidFill>
                  <a:schemeClr val="hlink"/>
                </a:solidFill>
                <a:sym typeface="Wingdings" pitchFamily="2" charset="2"/>
              </a:rPr>
              <a:t>btk silinder terbuka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			 </a:t>
            </a:r>
            <a:r>
              <a:rPr lang="en-US" sz="2400">
                <a:solidFill>
                  <a:schemeClr val="hlink"/>
                </a:solidFill>
                <a:sym typeface="Wingdings" pitchFamily="2" charset="2"/>
              </a:rPr>
              <a:t>diameter liang ~ 10nm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aseline="-25000"/>
              <a:t>		</a:t>
            </a:r>
            <a:endParaRPr lang="en-GB" sz="2400" baseline="-25000"/>
          </a:p>
        </p:txBody>
      </p:sp>
      <p:sp>
        <p:nvSpPr>
          <p:cNvPr id="34061" name="Line 269"/>
          <p:cNvSpPr>
            <a:spLocks noChangeShapeType="1"/>
          </p:cNvSpPr>
          <p:nvPr/>
        </p:nvSpPr>
        <p:spPr bwMode="auto">
          <a:xfrm flipV="1">
            <a:off x="5943600" y="2971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4062" name="Line 270"/>
          <p:cNvSpPr>
            <a:spLocks noChangeShapeType="1"/>
          </p:cNvSpPr>
          <p:nvPr/>
        </p:nvSpPr>
        <p:spPr bwMode="auto">
          <a:xfrm>
            <a:off x="7391400" y="3429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pic>
        <p:nvPicPr>
          <p:cNvPr id="34063" name="Picture 271" descr="C:\present master\utmlogo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304800"/>
            <a:ext cx="742950" cy="742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7527-0963-4A18-B3FC-3F71983F5A2F}" type="slidenum">
              <a:rPr lang="en-GB"/>
              <a:pPr/>
              <a:t>17</a:t>
            </a:fld>
            <a:endParaRPr lang="en-GB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772400" cy="5791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chemeClr val="accent1"/>
                </a:solidFill>
              </a:rPr>
              <a:t>XRD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/>
              <a:t>Suhu meningkat	</a:t>
            </a:r>
            <a:r>
              <a:rPr lang="en-US" sz="2400">
                <a:sym typeface="Wingdings" pitchFamily="2" charset="2"/>
              </a:rPr>
              <a:t> amorfus  hablur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en-US" sz="2000"/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/>
              <a:t>Fasa yang wujud	</a:t>
            </a:r>
            <a:r>
              <a:rPr lang="en-US" sz="2400">
                <a:sym typeface="Wingdings" pitchFamily="2" charset="2"/>
              </a:rPr>
              <a:t> </a:t>
            </a:r>
            <a:r>
              <a:rPr lang="en-US" sz="2400">
                <a:solidFill>
                  <a:schemeClr val="hlink"/>
                </a:solidFill>
              </a:rPr>
              <a:t>SnO</a:t>
            </a:r>
            <a:r>
              <a:rPr lang="en-US" sz="2400" baseline="-25000">
                <a:solidFill>
                  <a:schemeClr val="hlink"/>
                </a:solidFill>
              </a:rPr>
              <a:t>2</a:t>
            </a:r>
            <a:r>
              <a:rPr lang="en-US" sz="2400">
                <a:solidFill>
                  <a:schemeClr val="hlink"/>
                </a:solidFill>
              </a:rPr>
              <a:t> tetragonal</a:t>
            </a:r>
            <a:r>
              <a:rPr lang="en-US" sz="240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		</a:t>
            </a:r>
            <a:r>
              <a:rPr lang="en-US" sz="2400">
                <a:sym typeface="Wingdings" pitchFamily="2" charset="2"/>
              </a:rPr>
              <a:t> </a:t>
            </a:r>
            <a:r>
              <a:rPr lang="en-US" sz="2400">
                <a:solidFill>
                  <a:schemeClr val="hlink"/>
                </a:solidFill>
              </a:rPr>
              <a:t>Co</a:t>
            </a:r>
            <a:r>
              <a:rPr lang="en-US" sz="2400" baseline="-25000">
                <a:solidFill>
                  <a:schemeClr val="hlink"/>
                </a:solidFill>
              </a:rPr>
              <a:t>3</a:t>
            </a:r>
            <a:r>
              <a:rPr lang="en-US" sz="2400">
                <a:solidFill>
                  <a:schemeClr val="hlink"/>
                </a:solidFill>
              </a:rPr>
              <a:t>O</a:t>
            </a:r>
            <a:r>
              <a:rPr lang="en-US" sz="2400" baseline="-25000">
                <a:solidFill>
                  <a:schemeClr val="hlink"/>
                </a:solidFill>
              </a:rPr>
              <a:t>4</a:t>
            </a:r>
            <a:r>
              <a:rPr lang="en-US" sz="2400">
                <a:solidFill>
                  <a:schemeClr val="hlink"/>
                </a:solidFill>
              </a:rPr>
              <a:t> kubik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		</a:t>
            </a:r>
            <a:r>
              <a:rPr lang="en-US" sz="2400">
                <a:sym typeface="Wingdings" pitchFamily="2" charset="2"/>
              </a:rPr>
              <a:t> </a:t>
            </a:r>
            <a:r>
              <a:rPr lang="en-US" sz="2400">
                <a:solidFill>
                  <a:schemeClr val="hlink"/>
                </a:solidFill>
              </a:rPr>
              <a:t>Co</a:t>
            </a:r>
            <a:r>
              <a:rPr lang="en-US" sz="2400" baseline="-25000">
                <a:solidFill>
                  <a:schemeClr val="hlink"/>
                </a:solidFill>
              </a:rPr>
              <a:t>2</a:t>
            </a:r>
            <a:r>
              <a:rPr lang="en-US" sz="2400">
                <a:solidFill>
                  <a:schemeClr val="hlink"/>
                </a:solidFill>
              </a:rPr>
              <a:t>SnO</a:t>
            </a:r>
            <a:r>
              <a:rPr lang="en-US" sz="2400" baseline="-25000">
                <a:solidFill>
                  <a:schemeClr val="hlink"/>
                </a:solidFill>
              </a:rPr>
              <a:t>4</a:t>
            </a:r>
            <a:r>
              <a:rPr lang="en-US" sz="2400">
                <a:solidFill>
                  <a:schemeClr val="hlink"/>
                </a:solidFill>
              </a:rPr>
              <a:t> kubik (suhu tinggi)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/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/>
              <a:t>Kehadiran sp. Co</a:t>
            </a:r>
            <a:r>
              <a:rPr lang="en-US" sz="2400" baseline="-25000"/>
              <a:t>3</a:t>
            </a:r>
            <a:r>
              <a:rPr lang="en-US" sz="2400"/>
              <a:t>O</a:t>
            </a:r>
            <a:r>
              <a:rPr lang="en-US" sz="2400" baseline="-25000"/>
              <a:t>4</a:t>
            </a:r>
            <a:r>
              <a:rPr lang="en-US" sz="2400"/>
              <a:t> dengan campuran keadaan p’oksidaan +2 dan +3 berupaya meningkatkan aktiviti pemangkinan.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en-US" sz="2000"/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/>
              <a:t>Bhn p’dop Ni(II) dikenal pasti menggalakkan p’oksidaan Co</a:t>
            </a:r>
            <a:r>
              <a:rPr lang="en-US" sz="2400" baseline="30000"/>
              <a:t>2+</a:t>
            </a:r>
            <a:r>
              <a:rPr lang="en-US" sz="2400"/>
              <a:t> kepada Co</a:t>
            </a:r>
            <a:r>
              <a:rPr lang="en-US" sz="2400" baseline="30000"/>
              <a:t>3+</a:t>
            </a:r>
            <a:r>
              <a:rPr lang="en-US" sz="2400"/>
              <a:t> seterusnya tingkatkan k’hadiran Co</a:t>
            </a:r>
            <a:r>
              <a:rPr lang="en-US" sz="2400" baseline="-25000"/>
              <a:t>3</a:t>
            </a:r>
            <a:r>
              <a:rPr lang="en-US" sz="2400"/>
              <a:t>O</a:t>
            </a:r>
            <a:r>
              <a:rPr lang="en-US" sz="2400" baseline="-25000"/>
              <a:t>4</a:t>
            </a:r>
            <a:r>
              <a:rPr lang="en-US" sz="2400"/>
              <a:t>.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  <a:buFontTx/>
              <a:buChar char="-"/>
            </a:pPr>
            <a:endParaRPr lang="en-GB" sz="2400"/>
          </a:p>
        </p:txBody>
      </p:sp>
      <p:pic>
        <p:nvPicPr>
          <p:cNvPr id="34820" name="Picture 4" descr="C:\present master\utmlogo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304800"/>
            <a:ext cx="742950" cy="742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EE77-0C89-4E0F-987F-1B5FCA98D545}" type="slidenum">
              <a:rPr lang="en-GB"/>
              <a:pPr/>
              <a:t>18</a:t>
            </a:fld>
            <a:endParaRPr lang="en-GB"/>
          </a:p>
        </p:txBody>
      </p:sp>
      <p:sp>
        <p:nvSpPr>
          <p:cNvPr id="389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"/>
            <a:ext cx="7772400" cy="66294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 </a:t>
            </a:r>
            <a:r>
              <a:rPr lang="en-US">
                <a:solidFill>
                  <a:schemeClr val="accent1"/>
                </a:solidFill>
              </a:rPr>
              <a:t>XPS</a:t>
            </a:r>
          </a:p>
          <a:p>
            <a:pPr>
              <a:buFontTx/>
              <a:buNone/>
            </a:pPr>
            <a:endParaRPr lang="en-US" sz="1600"/>
          </a:p>
          <a:p>
            <a:pPr>
              <a:buFontTx/>
              <a:buNone/>
            </a:pPr>
            <a:r>
              <a:rPr lang="en-US" sz="2400">
                <a:solidFill>
                  <a:schemeClr val="hlink"/>
                </a:solidFill>
              </a:rPr>
              <a:t>Dekonvolusi spektrum Sn-3d</a:t>
            </a:r>
          </a:p>
          <a:p>
            <a:pPr>
              <a:buFontTx/>
              <a:buChar char="-"/>
            </a:pPr>
            <a:r>
              <a:rPr lang="en-US" sz="2400"/>
              <a:t>Kewujudan oksida timah dengan no. p’oksidaan +4.</a:t>
            </a:r>
          </a:p>
          <a:p>
            <a:pPr>
              <a:buFontTx/>
              <a:buNone/>
            </a:pPr>
            <a:r>
              <a:rPr lang="en-US" sz="2400"/>
              <a:t>		2 btk	</a:t>
            </a:r>
            <a:r>
              <a:rPr lang="en-US" sz="2400">
                <a:sym typeface="Wingdings" pitchFamily="2" charset="2"/>
              </a:rPr>
              <a:t> </a:t>
            </a:r>
            <a:r>
              <a:rPr lang="en-US" sz="2000">
                <a:sym typeface="Wingdings" pitchFamily="2" charset="2"/>
              </a:rPr>
              <a:t>Sn-O-Sn</a:t>
            </a:r>
          </a:p>
          <a:p>
            <a:pPr>
              <a:buFontTx/>
              <a:buNone/>
            </a:pPr>
            <a:r>
              <a:rPr lang="en-US" sz="2400">
                <a:sym typeface="Wingdings" pitchFamily="2" charset="2"/>
              </a:rPr>
              <a:t>			 </a:t>
            </a:r>
            <a:r>
              <a:rPr lang="en-US" sz="2000">
                <a:sym typeface="Wingdings" pitchFamily="2" charset="2"/>
              </a:rPr>
              <a:t>Sn-OH (OH terminal)</a:t>
            </a:r>
          </a:p>
          <a:p>
            <a:pPr>
              <a:buFontTx/>
              <a:buNone/>
            </a:pPr>
            <a:endParaRPr lang="en-US" sz="1800"/>
          </a:p>
          <a:p>
            <a:pPr>
              <a:buFontTx/>
              <a:buNone/>
            </a:pPr>
            <a:r>
              <a:rPr lang="en-US" sz="2400">
                <a:solidFill>
                  <a:schemeClr val="hlink"/>
                </a:solidFill>
              </a:rPr>
              <a:t>Dekonvolusi spektrum Co-2p</a:t>
            </a:r>
          </a:p>
          <a:p>
            <a:pPr>
              <a:buFontTx/>
              <a:buChar char="-"/>
            </a:pPr>
            <a:r>
              <a:rPr lang="en-US" sz="2400"/>
              <a:t>Unsur kobalt hadir dalam btk </a:t>
            </a:r>
            <a:r>
              <a:rPr lang="en-US" sz="2000"/>
              <a:t>Co</a:t>
            </a:r>
            <a:r>
              <a:rPr lang="en-US" sz="2000" baseline="-25000"/>
              <a:t>3</a:t>
            </a:r>
            <a:r>
              <a:rPr lang="en-US" sz="2000"/>
              <a:t>O</a:t>
            </a:r>
            <a:r>
              <a:rPr lang="en-US" sz="2000" baseline="-25000"/>
              <a:t>4</a:t>
            </a:r>
            <a:r>
              <a:rPr lang="en-US" sz="2000"/>
              <a:t>  (Co</a:t>
            </a:r>
            <a:r>
              <a:rPr lang="en-US" sz="2000" baseline="30000"/>
              <a:t>2+</a:t>
            </a:r>
            <a:r>
              <a:rPr lang="en-US" sz="2000"/>
              <a:t> &amp; Co</a:t>
            </a:r>
            <a:r>
              <a:rPr lang="en-US" sz="2000" baseline="30000"/>
              <a:t>3+</a:t>
            </a:r>
            <a:r>
              <a:rPr lang="en-US" sz="2000"/>
              <a:t>)</a:t>
            </a:r>
          </a:p>
          <a:p>
            <a:pPr>
              <a:buFontTx/>
              <a:buNone/>
            </a:pPr>
            <a:endParaRPr lang="en-US" sz="1800"/>
          </a:p>
          <a:p>
            <a:pPr>
              <a:buFontTx/>
              <a:buNone/>
            </a:pPr>
            <a:r>
              <a:rPr lang="en-US" sz="2400">
                <a:solidFill>
                  <a:schemeClr val="hlink"/>
                </a:solidFill>
              </a:rPr>
              <a:t>Dekonvolusi spektrum O-1s</a:t>
            </a:r>
          </a:p>
          <a:p>
            <a:pPr>
              <a:buFontTx/>
              <a:buNone/>
            </a:pPr>
            <a:r>
              <a:rPr lang="en-US" sz="2400"/>
              <a:t>-	Kehadiran </a:t>
            </a:r>
            <a:r>
              <a:rPr lang="en-US" sz="2000"/>
              <a:t>Sn-O, Sn-OH, Co</a:t>
            </a:r>
            <a:r>
              <a:rPr lang="en-US" sz="2000" baseline="30000"/>
              <a:t>2+</a:t>
            </a:r>
            <a:r>
              <a:rPr lang="en-US" sz="2000"/>
              <a:t>-O &amp; Co</a:t>
            </a:r>
            <a:r>
              <a:rPr lang="en-US" sz="2000" baseline="30000"/>
              <a:t>3+</a:t>
            </a:r>
            <a:r>
              <a:rPr lang="en-US" sz="2000"/>
              <a:t>-O (600 </a:t>
            </a:r>
            <a:r>
              <a:rPr lang="en-US" sz="2000" baseline="30000"/>
              <a:t>o</a:t>
            </a:r>
            <a:r>
              <a:rPr lang="en-US" sz="2000"/>
              <a:t>C shj)</a:t>
            </a:r>
          </a:p>
          <a:p>
            <a:pPr>
              <a:buFontTx/>
              <a:buNone/>
            </a:pPr>
            <a:endParaRPr lang="en-US" sz="1800"/>
          </a:p>
          <a:p>
            <a:pPr>
              <a:buFontTx/>
              <a:buNone/>
            </a:pPr>
            <a:r>
              <a:rPr lang="en-US" sz="2400"/>
              <a:t>	</a:t>
            </a:r>
            <a:r>
              <a:rPr lang="en-US" sz="2400">
                <a:solidFill>
                  <a:schemeClr val="hlink"/>
                </a:solidFill>
              </a:rPr>
              <a:t>Kehadiran spesies Co</a:t>
            </a:r>
            <a:r>
              <a:rPr lang="en-US" sz="2400" baseline="30000">
                <a:solidFill>
                  <a:schemeClr val="hlink"/>
                </a:solidFill>
              </a:rPr>
              <a:t>2+</a:t>
            </a:r>
            <a:r>
              <a:rPr lang="en-US" sz="2400">
                <a:solidFill>
                  <a:schemeClr val="hlink"/>
                </a:solidFill>
              </a:rPr>
              <a:t>-O &amp; Co</a:t>
            </a:r>
            <a:r>
              <a:rPr lang="en-US" sz="2400" baseline="30000">
                <a:solidFill>
                  <a:schemeClr val="hlink"/>
                </a:solidFill>
              </a:rPr>
              <a:t>3+</a:t>
            </a:r>
            <a:r>
              <a:rPr lang="en-US" sz="2400">
                <a:solidFill>
                  <a:schemeClr val="hlink"/>
                </a:solidFill>
              </a:rPr>
              <a:t>-O dlm sampel berupaya meningkatkan aktiviti p’mangkinan</a:t>
            </a:r>
          </a:p>
          <a:p>
            <a:pPr>
              <a:buFontTx/>
              <a:buNone/>
            </a:pPr>
            <a:endParaRPr lang="en-GB" sz="2400"/>
          </a:p>
        </p:txBody>
      </p:sp>
      <p:pic>
        <p:nvPicPr>
          <p:cNvPr id="38916" name="Picture 1028" descr="C:\present master\utmlogo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304800"/>
            <a:ext cx="742950" cy="742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D97C-61E4-4296-83BC-ADAF080ADB06}" type="slidenum">
              <a:rPr lang="en-GB"/>
              <a:pPr/>
              <a:t>19</a:t>
            </a:fld>
            <a:endParaRPr lang="en-GB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772400" cy="60960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>
                <a:solidFill>
                  <a:schemeClr val="accent1"/>
                </a:solidFill>
              </a:rPr>
              <a:t>SEM</a:t>
            </a:r>
          </a:p>
          <a:p>
            <a:pPr>
              <a:buFontTx/>
              <a:buNone/>
            </a:pPr>
            <a:endParaRPr lang="en-US" sz="2000">
              <a:solidFill>
                <a:schemeClr val="accent1"/>
              </a:solidFill>
            </a:endParaRPr>
          </a:p>
          <a:p>
            <a:pPr>
              <a:buFontTx/>
              <a:buChar char="-"/>
            </a:pPr>
            <a:r>
              <a:rPr lang="en-US" sz="2400"/>
              <a:t>Suhu meningkat  </a:t>
            </a:r>
          </a:p>
          <a:p>
            <a:pPr>
              <a:buFontTx/>
              <a:buNone/>
            </a:pPr>
            <a:r>
              <a:rPr lang="en-US" sz="2400"/>
              <a:t>		saiz partikel   	   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/>
              <a:t> luas permukaan </a:t>
            </a:r>
          </a:p>
          <a:p>
            <a:pPr>
              <a:buFontTx/>
              <a:buNone/>
            </a:pPr>
            <a:endParaRPr lang="en-US" sz="2000"/>
          </a:p>
          <a:p>
            <a:pPr>
              <a:buFontTx/>
              <a:buNone/>
            </a:pPr>
            <a:endParaRPr lang="en-US" sz="2000"/>
          </a:p>
          <a:p>
            <a:pPr>
              <a:buFontTx/>
              <a:buNone/>
            </a:pPr>
            <a:endParaRPr lang="en-US" sz="2000"/>
          </a:p>
          <a:p>
            <a:pPr>
              <a:buFontTx/>
              <a:buNone/>
            </a:pPr>
            <a:endParaRPr lang="en-US" sz="2000"/>
          </a:p>
          <a:p>
            <a:pPr>
              <a:buFontTx/>
              <a:buNone/>
            </a:pPr>
            <a:endParaRPr lang="en-US" sz="2000"/>
          </a:p>
          <a:p>
            <a:pPr>
              <a:buFontTx/>
              <a:buNone/>
            </a:pPr>
            <a:endParaRPr lang="en-US" sz="2000"/>
          </a:p>
          <a:p>
            <a:pPr>
              <a:buFontTx/>
              <a:buNone/>
            </a:pPr>
            <a:endParaRPr lang="en-US" sz="2000"/>
          </a:p>
          <a:p>
            <a:pPr>
              <a:buFontTx/>
              <a:buNone/>
            </a:pPr>
            <a:endParaRPr lang="en-US" sz="2000"/>
          </a:p>
          <a:p>
            <a:pPr>
              <a:buFontTx/>
              <a:buNone/>
            </a:pPr>
            <a:endParaRPr lang="en-US" sz="2000"/>
          </a:p>
          <a:p>
            <a:pPr>
              <a:buFontTx/>
              <a:buChar char="-"/>
            </a:pPr>
            <a:r>
              <a:rPr lang="en-US" sz="2400"/>
              <a:t>Disebabkan oleh pr. pengagglomeratan (partikel primer m’aggregat m’btk partikel sekunder).</a:t>
            </a:r>
          </a:p>
          <a:p>
            <a:pPr>
              <a:buFontTx/>
              <a:buChar char="-"/>
            </a:pPr>
            <a:endParaRPr lang="en-US" sz="2400"/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Char char="-"/>
            </a:pPr>
            <a:endParaRPr lang="en-GB" sz="2800"/>
          </a:p>
        </p:txBody>
      </p:sp>
      <p:sp>
        <p:nvSpPr>
          <p:cNvPr id="35847" name="AutoShape 7"/>
          <p:cNvSpPr>
            <a:spLocks noChangeArrowheads="1"/>
          </p:cNvSpPr>
          <p:nvPr/>
        </p:nvSpPr>
        <p:spPr bwMode="auto">
          <a:xfrm>
            <a:off x="7391400" y="1600200"/>
            <a:ext cx="10668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AutoShape 8"/>
          <p:cNvSpPr>
            <a:spLocks noChangeArrowheads="1"/>
          </p:cNvSpPr>
          <p:nvPr/>
        </p:nvSpPr>
        <p:spPr bwMode="auto">
          <a:xfrm rot="-10800000">
            <a:off x="3429000" y="1524000"/>
            <a:ext cx="10668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5849" name="Picture 9" descr="C:\present master\S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438400"/>
            <a:ext cx="7543800" cy="2514600"/>
          </a:xfrm>
          <a:prstGeom prst="rect">
            <a:avLst/>
          </a:prstGeom>
          <a:noFill/>
        </p:spPr>
      </p:pic>
      <p:pic>
        <p:nvPicPr>
          <p:cNvPr id="35850" name="Picture 10" descr="C:\present master\utmlogo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304800"/>
            <a:ext cx="742950" cy="742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5308-A3D3-40C7-B922-865ED1E210AB}" type="slidenum">
              <a:rPr lang="en-GB"/>
              <a:pPr/>
              <a:t>2</a:t>
            </a:fld>
            <a:endParaRPr lang="en-GB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/>
              <a:t>PENGENALAN</a:t>
            </a:r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Pencemaran udara - isu &amp; masalah global.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1996 - 75 % daripada keseluruhan pencemaran di Malaysia.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chemeClr val="accent1"/>
                </a:solidFill>
              </a:rPr>
              <a:t>TAKRIF PENCEMARAN UDARA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chemeClr val="hlink"/>
                </a:solidFill>
              </a:rPr>
              <a:t>WHO</a:t>
            </a:r>
            <a:r>
              <a:rPr lang="en-US" sz="2400"/>
              <a:t> - ruang udara mengandungi bahan toksik memudaratkan manusia &amp; kesihatan.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chemeClr val="hlink"/>
                </a:solidFill>
              </a:rPr>
              <a:t>Akta Kawalan Pencemaran Udara Amerika Syarikat</a:t>
            </a:r>
            <a:r>
              <a:rPr lang="en-US" sz="2400"/>
              <a:t> - pengotoran di udara berbahaya kpd kesihatan, org awam, tumbuhan, haiwan &amp; harta benda.</a:t>
            </a:r>
            <a:endParaRPr lang="en-GB" sz="2400"/>
          </a:p>
        </p:txBody>
      </p:sp>
      <p:pic>
        <p:nvPicPr>
          <p:cNvPr id="12292" name="Picture 4" descr="C:\present master\utmlogo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304800"/>
            <a:ext cx="742950" cy="742950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D67EA-EB2C-40CE-977F-4BF0FE2E44BD}" type="slidenum">
              <a:rPr lang="en-GB"/>
              <a:pPr/>
              <a:t>20</a:t>
            </a:fld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7924800" cy="5715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chemeClr val="accent1"/>
                </a:solidFill>
              </a:rPr>
              <a:t>TGA/DTG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/>
              <a:t>Jisim sampel 	       dengan peningkatan suhu.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/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/>
              <a:t>3 peringkat kehilangan jisim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 </a:t>
            </a:r>
            <a:r>
              <a:rPr lang="en-US" sz="2400">
                <a:solidFill>
                  <a:schemeClr val="hlink"/>
                </a:solidFill>
              </a:rPr>
              <a:t>1. 50 - 200 </a:t>
            </a:r>
            <a:r>
              <a:rPr lang="en-US" sz="2400" baseline="30000">
                <a:solidFill>
                  <a:schemeClr val="hlink"/>
                </a:solidFill>
              </a:rPr>
              <a:t>o</a:t>
            </a:r>
            <a:r>
              <a:rPr lang="en-US" sz="2400">
                <a:solidFill>
                  <a:schemeClr val="hlink"/>
                </a:solidFill>
              </a:rPr>
              <a:t>C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  <a:r>
              <a:rPr lang="en-US" sz="2400">
                <a:sym typeface="Wingdings" pitchFamily="2" charset="2"/>
              </a:rPr>
              <a:t> </a:t>
            </a:r>
            <a:r>
              <a:rPr lang="en-US" sz="2400"/>
              <a:t>Nyahidrat molekul air &amp; kondensasi OH.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chemeClr val="hlink"/>
                </a:solidFill>
              </a:rPr>
              <a:t>2. 200 - 400 </a:t>
            </a:r>
            <a:r>
              <a:rPr lang="en-US" sz="2400" baseline="30000">
                <a:solidFill>
                  <a:schemeClr val="hlink"/>
                </a:solidFill>
              </a:rPr>
              <a:t>o</a:t>
            </a:r>
            <a:r>
              <a:rPr lang="en-US" sz="2400">
                <a:solidFill>
                  <a:schemeClr val="hlink"/>
                </a:solidFill>
              </a:rPr>
              <a:t>C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  <a:r>
              <a:rPr lang="en-US" sz="2400">
                <a:sym typeface="Wingdings" pitchFamily="2" charset="2"/>
              </a:rPr>
              <a:t> </a:t>
            </a:r>
            <a:r>
              <a:rPr lang="en-US" sz="2400"/>
              <a:t>Nyahidrat lengkap molekul air &amp; kondensasi OH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00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chemeClr val="hlink"/>
                </a:solidFill>
              </a:rPr>
              <a:t>3. &gt; 600 </a:t>
            </a:r>
            <a:r>
              <a:rPr lang="en-US" sz="2400" baseline="30000">
                <a:solidFill>
                  <a:schemeClr val="hlink"/>
                </a:solidFill>
              </a:rPr>
              <a:t>o</a:t>
            </a:r>
            <a:r>
              <a:rPr lang="en-US" sz="2400">
                <a:solidFill>
                  <a:schemeClr val="hlink"/>
                </a:solidFill>
              </a:rPr>
              <a:t>C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  <a:r>
              <a:rPr lang="en-US" sz="2400">
                <a:sym typeface="Wingdings" pitchFamily="2" charset="2"/>
              </a:rPr>
              <a:t> </a:t>
            </a:r>
            <a:r>
              <a:rPr lang="en-US" sz="2400"/>
              <a:t>Kondensasi lengkap OH</a:t>
            </a:r>
            <a:endParaRPr lang="en-US" sz="240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  <a:buFontTx/>
              <a:buChar char="-"/>
            </a:pP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endParaRPr lang="en-GB" sz="2400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 rot="-21600000">
            <a:off x="2895600" y="1219200"/>
            <a:ext cx="10668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6869" name="Picture 5" descr="C:\present master\utmlogo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304800"/>
            <a:ext cx="742950" cy="742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A18E6-F149-4E0D-B9A8-53785E825942}" type="slidenum">
              <a:rPr lang="en-GB"/>
              <a:pPr/>
              <a:t>21</a:t>
            </a:fld>
            <a:endParaRPr lang="en-GB"/>
          </a:p>
        </p:txBody>
      </p:sp>
      <p:sp>
        <p:nvSpPr>
          <p:cNvPr id="3993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7772400" cy="57150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>
                <a:solidFill>
                  <a:schemeClr val="accent1"/>
                </a:solidFill>
              </a:rPr>
              <a:t>FTIR</a:t>
            </a:r>
          </a:p>
          <a:p>
            <a:pPr>
              <a:buFontTx/>
              <a:buNone/>
            </a:pPr>
            <a:endParaRPr lang="en-US" sz="2400">
              <a:solidFill>
                <a:schemeClr val="accent1"/>
              </a:solidFill>
            </a:endParaRPr>
          </a:p>
          <a:p>
            <a:pPr>
              <a:buFontTx/>
              <a:buChar char="-"/>
            </a:pPr>
            <a:r>
              <a:rPr lang="en-US" sz="2400"/>
              <a:t>Peningkatan suhu pengkalsinan menggalakkan proses penyingkaran sp. permukaan. </a:t>
            </a:r>
          </a:p>
          <a:p>
            <a:pPr>
              <a:buFontTx/>
              <a:buChar char="-"/>
            </a:pPr>
            <a:endParaRPr lang="en-US" sz="1400"/>
          </a:p>
          <a:p>
            <a:pPr>
              <a:buFontTx/>
              <a:buNone/>
            </a:pPr>
            <a:r>
              <a:rPr lang="en-US" sz="2400"/>
              <a:t>		</a:t>
            </a:r>
            <a:r>
              <a:rPr lang="en-US" sz="2400">
                <a:sym typeface="Wingdings" pitchFamily="2" charset="2"/>
              </a:rPr>
              <a:t> </a:t>
            </a:r>
            <a:r>
              <a:rPr lang="en-US" sz="2400">
                <a:solidFill>
                  <a:schemeClr val="hlink"/>
                </a:solidFill>
              </a:rPr>
              <a:t>molekul air</a:t>
            </a:r>
            <a:r>
              <a:rPr lang="en-US" sz="2400"/>
              <a:t> </a:t>
            </a:r>
          </a:p>
          <a:p>
            <a:pPr>
              <a:buFontTx/>
              <a:buNone/>
            </a:pPr>
            <a:r>
              <a:rPr lang="en-US" sz="2400"/>
              <a:t>		</a:t>
            </a:r>
            <a:r>
              <a:rPr lang="en-US" sz="2400">
                <a:sym typeface="Wingdings" pitchFamily="2" charset="2"/>
              </a:rPr>
              <a:t> </a:t>
            </a:r>
            <a:r>
              <a:rPr lang="en-US" sz="2400">
                <a:solidFill>
                  <a:schemeClr val="hlink"/>
                </a:solidFill>
              </a:rPr>
              <a:t>mod cacat OH</a:t>
            </a:r>
            <a:r>
              <a:rPr lang="en-US" sz="2400"/>
              <a:t> </a:t>
            </a:r>
          </a:p>
          <a:p>
            <a:pPr>
              <a:buFontTx/>
              <a:buNone/>
            </a:pPr>
            <a:r>
              <a:rPr lang="en-US" sz="2400"/>
              <a:t>		</a:t>
            </a:r>
            <a:r>
              <a:rPr lang="en-US" sz="2400">
                <a:sym typeface="Wingdings" pitchFamily="2" charset="2"/>
              </a:rPr>
              <a:t> </a:t>
            </a:r>
            <a:r>
              <a:rPr lang="en-US" sz="2400">
                <a:solidFill>
                  <a:schemeClr val="hlink"/>
                </a:solidFill>
              </a:rPr>
              <a:t>OH terminal</a:t>
            </a:r>
            <a:r>
              <a:rPr lang="en-US" sz="2400"/>
              <a:t> </a:t>
            </a:r>
          </a:p>
          <a:p>
            <a:pPr>
              <a:buFontTx/>
              <a:buNone/>
            </a:pPr>
            <a:r>
              <a:rPr lang="en-US" sz="2400"/>
              <a:t>		</a:t>
            </a:r>
            <a:r>
              <a:rPr lang="en-US" sz="2400">
                <a:sym typeface="Wingdings" pitchFamily="2" charset="2"/>
              </a:rPr>
              <a:t> </a:t>
            </a:r>
            <a:r>
              <a:rPr lang="en-US" sz="2400">
                <a:solidFill>
                  <a:schemeClr val="hlink"/>
                </a:solidFill>
              </a:rPr>
              <a:t>OH titian</a:t>
            </a:r>
          </a:p>
          <a:p>
            <a:pPr>
              <a:buFontTx/>
              <a:buChar char="-"/>
            </a:pPr>
            <a:endParaRPr lang="en-US" sz="2000"/>
          </a:p>
          <a:p>
            <a:pPr>
              <a:buFontTx/>
              <a:buChar char="-"/>
            </a:pPr>
            <a:r>
              <a:rPr lang="en-US" sz="2400"/>
              <a:t>Peningkatan suhu juga sebabkan p’btkkan oksida logam semakin jelas.</a:t>
            </a:r>
          </a:p>
          <a:p>
            <a:pPr>
              <a:buFontTx/>
              <a:buNone/>
            </a:pPr>
            <a:r>
              <a:rPr lang="en-US" sz="2400">
                <a:sym typeface="Wingdings" pitchFamily="2" charset="2"/>
              </a:rPr>
              <a:t>		 </a:t>
            </a:r>
            <a:r>
              <a:rPr lang="en-US" sz="2400">
                <a:solidFill>
                  <a:schemeClr val="hlink"/>
                </a:solidFill>
                <a:sym typeface="Wingdings" pitchFamily="2" charset="2"/>
              </a:rPr>
              <a:t>Sn-O</a:t>
            </a:r>
            <a:endParaRPr lang="en-GB" sz="2400">
              <a:solidFill>
                <a:schemeClr val="hlink"/>
              </a:solidFill>
            </a:endParaRPr>
          </a:p>
        </p:txBody>
      </p:sp>
      <p:pic>
        <p:nvPicPr>
          <p:cNvPr id="39940" name="Picture 1028" descr="C:\present master\utmlogo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381000"/>
            <a:ext cx="742950" cy="742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5378F-597F-478C-B90F-37867D1F0AE0}" type="slidenum">
              <a:rPr lang="en-GB"/>
              <a:pPr/>
              <a:t>22</a:t>
            </a:fld>
            <a:endParaRPr lang="en-GB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609600" y="533400"/>
            <a:ext cx="8001000" cy="560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SzPct val="85000"/>
            </a:pPr>
            <a:r>
              <a:rPr lang="en-US" sz="2800">
                <a:solidFill>
                  <a:schemeClr val="tx2"/>
                </a:solidFill>
                <a:latin typeface="Arial" charset="0"/>
              </a:rPr>
              <a:t>KESIMPULAN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85000"/>
            </a:pPr>
            <a:endParaRPr lang="en-US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SzPct val="85000"/>
            </a:pPr>
            <a:r>
              <a:rPr lang="en-US">
                <a:latin typeface="Arial" charset="0"/>
              </a:rPr>
              <a:t>Mangkin disediakan b’asas oksida timah (IV) - didop  dgn oksida logam p’alihan baris pertama - modifikasi sol-gel - ujian aktiviti utk melihat potensi p’oksidaan CO </a:t>
            </a:r>
            <a:r>
              <a:rPr lang="en-US">
                <a:latin typeface="Arial" charset="0"/>
                <a:sym typeface="Wingdings" pitchFamily="2" charset="2"/>
              </a:rPr>
              <a:t> CO</a:t>
            </a:r>
            <a:r>
              <a:rPr lang="en-US" baseline="-25000">
                <a:latin typeface="Arial" charset="0"/>
                <a:sym typeface="Wingdings" pitchFamily="2" charset="2"/>
              </a:rPr>
              <a:t>2</a:t>
            </a:r>
            <a:r>
              <a:rPr lang="en-US">
                <a:latin typeface="Arial" charset="0"/>
                <a:sym typeface="Wingdings" pitchFamily="2" charset="2"/>
              </a:rPr>
              <a:t> - pencirian</a:t>
            </a:r>
            <a:endParaRPr lang="en-US" baseline="-25000"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SzPct val="85000"/>
            </a:pPr>
            <a:endParaRPr lang="en-US" sz="2000"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SzPct val="85000"/>
            </a:pPr>
            <a:r>
              <a:rPr lang="en-US">
                <a:latin typeface="Arial" charset="0"/>
              </a:rPr>
              <a:t>Kriteria mangkin yang boleh memberikan aktiviti pemangkinan yang baik utk p’oksidaan CO kpd CO</a:t>
            </a:r>
            <a:r>
              <a:rPr lang="en-US" baseline="-25000">
                <a:latin typeface="Arial" charset="0"/>
              </a:rPr>
              <a:t>2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85000"/>
            </a:pPr>
            <a:endParaRPr lang="en-US" sz="2000"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SzPct val="85000"/>
            </a:pPr>
            <a:r>
              <a:rPr lang="en-US">
                <a:latin typeface="Arial" charset="0"/>
              </a:rPr>
              <a:t>	</a:t>
            </a:r>
            <a:r>
              <a:rPr lang="en-US">
                <a:latin typeface="Arial" charset="0"/>
                <a:sym typeface="Wingdings" pitchFamily="2" charset="2"/>
              </a:rPr>
              <a:t> T</a:t>
            </a:r>
            <a:r>
              <a:rPr lang="en-US" baseline="-25000">
                <a:latin typeface="Arial" charset="0"/>
                <a:sym typeface="Wingdings" pitchFamily="2" charset="2"/>
              </a:rPr>
              <a:t>K</a:t>
            </a:r>
            <a:r>
              <a:rPr lang="en-US">
                <a:latin typeface="Arial" charset="0"/>
                <a:sym typeface="Wingdings" pitchFamily="2" charset="2"/>
              </a:rPr>
              <a:t> 400 </a:t>
            </a:r>
            <a:r>
              <a:rPr lang="en-US" baseline="30000">
                <a:latin typeface="Arial" charset="0"/>
                <a:sym typeface="Wingdings" pitchFamily="2" charset="2"/>
              </a:rPr>
              <a:t>o</a:t>
            </a:r>
            <a:r>
              <a:rPr lang="en-US">
                <a:latin typeface="Arial" charset="0"/>
                <a:sym typeface="Wingdings" pitchFamily="2" charset="2"/>
              </a:rPr>
              <a:t>C &amp; 600 </a:t>
            </a:r>
            <a:r>
              <a:rPr lang="en-US" baseline="30000">
                <a:latin typeface="Arial" charset="0"/>
                <a:sym typeface="Wingdings" pitchFamily="2" charset="2"/>
              </a:rPr>
              <a:t>o</a:t>
            </a:r>
            <a:r>
              <a:rPr lang="en-US">
                <a:latin typeface="Arial" charset="0"/>
                <a:sym typeface="Wingdings" pitchFamily="2" charset="2"/>
              </a:rPr>
              <a:t>C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85000"/>
            </a:pPr>
            <a:r>
              <a:rPr lang="en-US">
                <a:latin typeface="Arial" charset="0"/>
                <a:sym typeface="Wingdings" pitchFamily="2" charset="2"/>
              </a:rPr>
              <a:t>	 Keliangan bercirikan meso, btk silinder terbuka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85000"/>
            </a:pPr>
            <a:r>
              <a:rPr lang="en-US">
                <a:latin typeface="Arial" charset="0"/>
                <a:sym typeface="Wingdings" pitchFamily="2" charset="2"/>
              </a:rPr>
              <a:t>	 Kehadiran fasa Co</a:t>
            </a:r>
            <a:r>
              <a:rPr lang="en-US" baseline="-25000">
                <a:latin typeface="Arial" charset="0"/>
                <a:sym typeface="Wingdings" pitchFamily="2" charset="2"/>
              </a:rPr>
              <a:t>3</a:t>
            </a:r>
            <a:r>
              <a:rPr lang="en-US">
                <a:latin typeface="Arial" charset="0"/>
                <a:sym typeface="Wingdings" pitchFamily="2" charset="2"/>
              </a:rPr>
              <a:t>O</a:t>
            </a:r>
            <a:r>
              <a:rPr lang="en-US" baseline="-25000">
                <a:latin typeface="Arial" charset="0"/>
                <a:sym typeface="Wingdings" pitchFamily="2" charset="2"/>
              </a:rPr>
              <a:t>4</a:t>
            </a:r>
            <a:r>
              <a:rPr lang="en-US">
                <a:latin typeface="Arial" charset="0"/>
                <a:sym typeface="Wingdings" pitchFamily="2" charset="2"/>
              </a:rPr>
              <a:t> (campuran no. 	         	     p’oksidaan +2 dan +3)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85000"/>
            </a:pPr>
            <a:r>
              <a:rPr lang="en-US">
                <a:latin typeface="Arial" charset="0"/>
                <a:sym typeface="Wingdings" pitchFamily="2" charset="2"/>
              </a:rPr>
              <a:t>	</a:t>
            </a:r>
            <a:endParaRPr lang="en-GB">
              <a:latin typeface="Arial" charset="0"/>
            </a:endParaRPr>
          </a:p>
        </p:txBody>
      </p:sp>
      <p:pic>
        <p:nvPicPr>
          <p:cNvPr id="37894" name="Picture 6" descr="C:\present master\utmlogo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304800"/>
            <a:ext cx="742950" cy="742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2482F-F4A0-4237-A097-3E0BDA514E06}" type="slidenum">
              <a:rPr lang="en-GB"/>
              <a:pPr/>
              <a:t>23</a:t>
            </a:fld>
            <a:endParaRPr lang="en-GB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2773363"/>
            <a:ext cx="7772400" cy="762000"/>
          </a:xfrm>
          <a:noFill/>
          <a:ln/>
        </p:spPr>
        <p:txBody>
          <a:bodyPr/>
          <a:lstStyle/>
          <a:p>
            <a:r>
              <a:rPr lang="en-US"/>
              <a:t>TERIMA KASIH</a:t>
            </a:r>
            <a:endParaRPr lang="en-GB"/>
          </a:p>
        </p:txBody>
      </p:sp>
      <p:pic>
        <p:nvPicPr>
          <p:cNvPr id="40965" name="Picture 5" descr="C:\present master\utmlogo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228600"/>
            <a:ext cx="742950" cy="742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05A59-04FD-4560-8E1D-5D9DA42BAEBF}" type="slidenum">
              <a:rPr lang="en-GB"/>
              <a:pPr/>
              <a:t>3</a:t>
            </a:fld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57200"/>
            <a:ext cx="77724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>
                <a:solidFill>
                  <a:schemeClr val="accent1"/>
                </a:solidFill>
              </a:rPr>
              <a:t>SUMBER PENCEMARAN UDARA</a:t>
            </a:r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r>
              <a:rPr lang="en-US" sz="2800"/>
              <a:t>    Kenderaan bermotor	Sektor Industri</a:t>
            </a:r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r>
              <a:rPr lang="en-US" sz="2800"/>
              <a:t>   </a:t>
            </a:r>
            <a:r>
              <a:rPr lang="en-US" sz="2800">
                <a:solidFill>
                  <a:srgbClr val="FF3300"/>
                </a:solidFill>
              </a:rPr>
              <a:t>CO</a:t>
            </a:r>
            <a:r>
              <a:rPr lang="en-US" sz="2800"/>
              <a:t>	    HC	    NO</a:t>
            </a:r>
            <a:r>
              <a:rPr lang="en-US" sz="2800" baseline="-25000"/>
              <a:t>x</a:t>
            </a:r>
            <a:r>
              <a:rPr lang="en-US" sz="2800"/>
              <a:t>    SO</a:t>
            </a:r>
            <a:r>
              <a:rPr lang="en-US" sz="2800" baseline="-25000"/>
              <a:t>x</a:t>
            </a:r>
            <a:endParaRPr lang="en-GB" sz="2800" baseline="-25000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 rot="5400000">
            <a:off x="3295650" y="-819150"/>
            <a:ext cx="2514600" cy="85725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000000"/>
              </a:gs>
            </a:gsLst>
            <a:path path="rect">
              <a:fillToRect l="100000" t="10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vert="eaVert"/>
          <a:lstStyle/>
          <a:p>
            <a:endParaRPr lang="en-US">
              <a:latin typeface="Arial Narrow" pitchFamily="34" charset="0"/>
            </a:endParaRPr>
          </a:p>
          <a:p>
            <a:endParaRPr lang="en-US">
              <a:latin typeface="Arial Narrow" pitchFamily="34" charset="0"/>
            </a:endParaRPr>
          </a:p>
          <a:p>
            <a:pPr algn="ctr"/>
            <a:r>
              <a:rPr lang="en-US" sz="2800">
                <a:solidFill>
                  <a:schemeClr val="bg1"/>
                </a:solidFill>
                <a:latin typeface="Arial Narrow" pitchFamily="34" charset="0"/>
              </a:rPr>
              <a:t>BAHAN PENCEMAR</a:t>
            </a:r>
            <a:endParaRPr lang="en-GB" sz="280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1030" name="Picture 6" descr="C:\Program Files\Common Files\Microsoft Shared\Clipart\cagcat50\bd07175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743200"/>
            <a:ext cx="1849438" cy="1222375"/>
          </a:xfrm>
          <a:prstGeom prst="rect">
            <a:avLst/>
          </a:prstGeom>
          <a:noFill/>
        </p:spPr>
      </p:pic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4953000" y="5094288"/>
            <a:ext cx="37576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Zarahan terampai</a:t>
            </a:r>
          </a:p>
          <a:p>
            <a:r>
              <a:rPr lang="en-US" sz="2800">
                <a:latin typeface="Arial" charset="0"/>
              </a:rPr>
              <a:t>- p’guna’ Pb(CH</a:t>
            </a:r>
            <a:r>
              <a:rPr lang="en-US" sz="2800" baseline="-25000">
                <a:latin typeface="Arial" charset="0"/>
              </a:rPr>
              <a:t>3</a:t>
            </a:r>
            <a:r>
              <a:rPr lang="en-US" sz="2800">
                <a:latin typeface="Arial" charset="0"/>
              </a:rPr>
              <a:t>CH</a:t>
            </a:r>
            <a:r>
              <a:rPr lang="en-US" sz="2800" baseline="-25000">
                <a:latin typeface="Arial" charset="0"/>
              </a:rPr>
              <a:t>2</a:t>
            </a:r>
            <a:r>
              <a:rPr lang="en-US" sz="2800">
                <a:latin typeface="Arial" charset="0"/>
              </a:rPr>
              <a:t>)</a:t>
            </a:r>
            <a:r>
              <a:rPr lang="en-US" sz="2800" baseline="-25000">
                <a:latin typeface="Arial" charset="0"/>
              </a:rPr>
              <a:t>4</a:t>
            </a:r>
            <a:endParaRPr lang="en-GB" sz="2800" baseline="-25000">
              <a:latin typeface="Arial" charset="0"/>
            </a:endParaRPr>
          </a:p>
        </p:txBody>
      </p:sp>
      <p:pic>
        <p:nvPicPr>
          <p:cNvPr id="1032" name="Picture 8" descr="C:\present master\utmlogo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304800"/>
            <a:ext cx="742950" cy="742950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A573-7C31-4A32-8C74-EE8091E30E89}" type="slidenum">
              <a:rPr lang="en-GB"/>
              <a:pPr/>
              <a:t>4</a:t>
            </a:fld>
            <a:endParaRPr lang="en-GB"/>
          </a:p>
        </p:txBody>
      </p:sp>
      <p:pic>
        <p:nvPicPr>
          <p:cNvPr id="13318" name="Picture 6" descr="C:\Picture\95asap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66725"/>
            <a:ext cx="7924800" cy="6010275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307D-7961-428A-AEE3-B3C52F19271B}" type="slidenum">
              <a:rPr lang="en-GB"/>
              <a:pPr/>
              <a:t>5</a:t>
            </a:fld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7772400" cy="54102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chemeClr val="accent1"/>
                </a:solidFill>
              </a:rPr>
              <a:t>ALTERNATIF PENYELESAIAN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n-US" sz="2800"/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800"/>
              <a:t>1.		1974 - Akta Kualiti Alam Sekeliling.</a:t>
            </a:r>
          </a:p>
          <a:p>
            <a:pPr marL="533400" indent="-533400">
              <a:lnSpc>
                <a:spcPct val="90000"/>
              </a:lnSpc>
            </a:pPr>
            <a:endParaRPr lang="en-US" sz="2800"/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800"/>
              <a:t>2.		Guna petrol tanpa Pb (eg. Iso-oktana)    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n-US" sz="2800"/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800"/>
              <a:t>3.		Perkenal bhn api gantian (eg. Alkohol, 	Gasohol).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2800"/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4.		Guna sumber bebas bhn pencemar           	(eg. Elektrik).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2800"/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solidFill>
                  <a:srgbClr val="FF3300"/>
                </a:solidFill>
              </a:rPr>
              <a:t>5.</a:t>
            </a:r>
            <a:r>
              <a:rPr lang="en-US" sz="2800"/>
              <a:t>		</a:t>
            </a:r>
            <a:r>
              <a:rPr lang="en-US" sz="2800">
                <a:solidFill>
                  <a:srgbClr val="FF3300"/>
                </a:solidFill>
              </a:rPr>
              <a:t>Sistem pengubah pemangkinan.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endParaRPr lang="en-GB" sz="2800"/>
          </a:p>
        </p:txBody>
      </p:sp>
      <p:pic>
        <p:nvPicPr>
          <p:cNvPr id="16388" name="Picture 4" descr="C:\present master\utmlogo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304800"/>
            <a:ext cx="742950" cy="742950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FDFE-94AF-4BAB-99B1-0AE0E6ED817A}" type="slidenum">
              <a:rPr lang="en-GB"/>
              <a:pPr/>
              <a:t>6</a:t>
            </a:fld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772400" cy="5486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chemeClr val="accent1"/>
                </a:solidFill>
              </a:rPr>
              <a:t>PENGUBAH PEMANGKINAN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Alat merawat pencemaran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gas - tukar gas toksik kepada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gas tak toksik.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			Komponen P. Pemangkinan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800"/>
          </a:p>
          <a:p>
            <a:pPr algn="ctr">
              <a:lnSpc>
                <a:spcPct val="90000"/>
              </a:lnSpc>
              <a:buFontTx/>
              <a:buNone/>
            </a:pPr>
            <a:endParaRPr lang="en-US" sz="2400"/>
          </a:p>
          <a:p>
            <a:pPr algn="ctr">
              <a:lnSpc>
                <a:spcPct val="90000"/>
              </a:lnSpc>
              <a:buFontTx/>
              <a:buNone/>
            </a:pPr>
            <a:endParaRPr lang="en-US" sz="2800"/>
          </a:p>
          <a:p>
            <a:pPr algn="ctr">
              <a:lnSpc>
                <a:spcPct val="90000"/>
              </a:lnSpc>
              <a:buFontTx/>
              <a:buNone/>
            </a:pPr>
            <a:endParaRPr lang="en-US" sz="2800"/>
          </a:p>
          <a:p>
            <a:pPr algn="ctr"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Penyokong		   Washcoat	   </a:t>
            </a:r>
            <a:r>
              <a:rPr lang="en-US" sz="2800">
                <a:solidFill>
                  <a:srgbClr val="FF3300"/>
                </a:solidFill>
              </a:rPr>
              <a:t>Mangkin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800"/>
          </a:p>
          <a:p>
            <a:pPr algn="ctr">
              <a:lnSpc>
                <a:spcPct val="90000"/>
              </a:lnSpc>
              <a:buFontTx/>
              <a:buNone/>
            </a:pPr>
            <a:endParaRPr lang="en-GB" sz="2800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 rot="5400000">
            <a:off x="4991100" y="1714500"/>
            <a:ext cx="1752600" cy="5791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rgbClr val="00000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4341" name="Picture 5" descr="C:\My Documents\My Pictures\114579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81000"/>
            <a:ext cx="2819400" cy="2057400"/>
          </a:xfrm>
          <a:prstGeom prst="rect">
            <a:avLst/>
          </a:prstGeom>
          <a:noFill/>
        </p:spPr>
      </p:pic>
      <p:pic>
        <p:nvPicPr>
          <p:cNvPr id="14342" name="Picture 6" descr="C:\My Documents\My Pictures\114579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276600"/>
            <a:ext cx="2360613" cy="2609850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41A55-E049-4DD9-A9DC-DF8EE1B9B269}" type="slidenum">
              <a:rPr lang="en-GB"/>
              <a:pPr/>
              <a:t>7</a:t>
            </a:fld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772400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>
                <a:solidFill>
                  <a:schemeClr val="accent1"/>
                </a:solidFill>
              </a:rPr>
              <a:t>MANGKIN</a:t>
            </a:r>
            <a:r>
              <a:rPr lang="en-US" sz="2800"/>
              <a:t> </a:t>
            </a:r>
          </a:p>
          <a:p>
            <a:pPr>
              <a:buFontTx/>
              <a:buNone/>
            </a:pPr>
            <a:r>
              <a:rPr lang="en-US" sz="2800"/>
              <a:t>- bhn yg dapat mempercepatkan t/b kimia &amp; diperoleh kembali setelah t/b selesai.</a:t>
            </a:r>
          </a:p>
          <a:p>
            <a:pPr>
              <a:buFontTx/>
              <a:buNone/>
            </a:pPr>
            <a:endParaRPr lang="en-US" sz="2800"/>
          </a:p>
          <a:p>
            <a:pPr algn="ctr">
              <a:buFontTx/>
              <a:buNone/>
            </a:pPr>
            <a:r>
              <a:rPr lang="en-US" sz="2800"/>
              <a:t>2 Jenis</a:t>
            </a:r>
          </a:p>
          <a:p>
            <a:pPr algn="ctr">
              <a:buFontTx/>
              <a:buNone/>
            </a:pPr>
            <a:endParaRPr lang="en-US" sz="2800"/>
          </a:p>
          <a:p>
            <a:pPr algn="ctr">
              <a:buFontTx/>
              <a:buNone/>
            </a:pPr>
            <a:endParaRPr lang="en-US" sz="2800"/>
          </a:p>
          <a:p>
            <a:pPr algn="ctr">
              <a:buFontTx/>
              <a:buNone/>
            </a:pPr>
            <a:r>
              <a:rPr lang="en-US" sz="2800"/>
              <a:t>		</a:t>
            </a:r>
            <a:endParaRPr lang="en-GB" sz="2800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 rot="5400000">
            <a:off x="1981200" y="1295400"/>
            <a:ext cx="1143000" cy="4343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rgbClr val="00000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524000" y="4722813"/>
            <a:ext cx="2274888" cy="1449387"/>
          </a:xfrm>
          <a:prstGeom prst="rect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Mangkin Adi</a:t>
            </a:r>
          </a:p>
          <a:p>
            <a:pPr>
              <a:buFontTx/>
              <a:buChar char="-"/>
            </a:pPr>
            <a:r>
              <a:rPr lang="en-US" sz="2800">
                <a:latin typeface="Arial" charset="0"/>
              </a:rPr>
              <a:t> eg. Pt &amp; Pd</a:t>
            </a:r>
          </a:p>
          <a:p>
            <a:pPr>
              <a:buFontTx/>
              <a:buChar char="-"/>
            </a:pPr>
            <a:r>
              <a:rPr lang="en-US" sz="2800">
                <a:latin typeface="Arial" charset="0"/>
              </a:rPr>
              <a:t> mahal</a:t>
            </a:r>
            <a:endParaRPr lang="en-GB" sz="2800">
              <a:latin typeface="Arial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181600" y="4722813"/>
            <a:ext cx="2922588" cy="1449387"/>
          </a:xfrm>
          <a:prstGeom prst="rect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  <a:latin typeface="Arial" charset="0"/>
              </a:rPr>
              <a:t>Mangkin Tak Adi</a:t>
            </a:r>
          </a:p>
          <a:p>
            <a:pPr>
              <a:buFontTx/>
              <a:buChar char="-"/>
            </a:pPr>
            <a:r>
              <a:rPr lang="en-US" sz="2800">
                <a:latin typeface="Arial" charset="0"/>
              </a:rPr>
              <a:t> eg. MnO</a:t>
            </a:r>
            <a:r>
              <a:rPr lang="en-US" sz="2800" baseline="-25000">
                <a:latin typeface="Arial" charset="0"/>
              </a:rPr>
              <a:t>2</a:t>
            </a:r>
            <a:r>
              <a:rPr lang="en-US" sz="2800">
                <a:latin typeface="Arial" charset="0"/>
              </a:rPr>
              <a:t>, ZrO</a:t>
            </a:r>
            <a:r>
              <a:rPr lang="en-US" sz="2800" baseline="-25000">
                <a:latin typeface="Arial" charset="0"/>
              </a:rPr>
              <a:t>2</a:t>
            </a:r>
            <a:endParaRPr lang="en-US" sz="2800">
              <a:latin typeface="Arial" charset="0"/>
            </a:endParaRPr>
          </a:p>
          <a:p>
            <a:pPr>
              <a:buFontTx/>
              <a:buChar char="-"/>
            </a:pPr>
            <a:r>
              <a:rPr lang="en-US" sz="2800">
                <a:latin typeface="Arial" charset="0"/>
              </a:rPr>
              <a:t> murah</a:t>
            </a:r>
            <a:endParaRPr lang="en-GB" sz="2800" baseline="-25000">
              <a:latin typeface="Arial" charset="0"/>
            </a:endParaRPr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 rot="5400000">
            <a:off x="5981700" y="1257300"/>
            <a:ext cx="1143000" cy="4419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rgbClr val="00000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WordArt 10"/>
          <p:cNvSpPr>
            <a:spLocks noChangeArrowheads="1" noChangeShapeType="1" noTextEdit="1"/>
          </p:cNvSpPr>
          <p:nvPr/>
        </p:nvSpPr>
        <p:spPr bwMode="auto">
          <a:xfrm>
            <a:off x="990600" y="4371975"/>
            <a:ext cx="354013" cy="1114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7200" kern="10">
                <a:ln w="9525">
                  <a:miter lim="800000"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Impact"/>
              </a:rPr>
              <a:t>1</a:t>
            </a:r>
          </a:p>
        </p:txBody>
      </p:sp>
      <p:sp>
        <p:nvSpPr>
          <p:cNvPr id="15371" name="WordArt 11"/>
          <p:cNvSpPr>
            <a:spLocks noChangeArrowheads="1" noChangeShapeType="1" noTextEdit="1"/>
          </p:cNvSpPr>
          <p:nvPr/>
        </p:nvSpPr>
        <p:spPr bwMode="auto">
          <a:xfrm>
            <a:off x="4724400" y="4371975"/>
            <a:ext cx="354013" cy="1114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7200" kern="10">
                <a:ln w="9525">
                  <a:miter lim="800000"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Impact"/>
              </a:rPr>
              <a:t>2</a:t>
            </a:r>
          </a:p>
        </p:txBody>
      </p:sp>
      <p:pic>
        <p:nvPicPr>
          <p:cNvPr id="15372" name="Picture 12" descr="C:\present master\utmlogo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228600"/>
            <a:ext cx="742950" cy="742950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BDDD-64E0-4DA8-82CB-293CB0AE6896}" type="slidenum">
              <a:rPr lang="en-GB"/>
              <a:pPr/>
              <a:t>8</a:t>
            </a:fld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457200"/>
            <a:ext cx="7772400" cy="5334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chemeClr val="accent1"/>
                </a:solidFill>
              </a:rPr>
              <a:t>PEMILIHAN SnO</a:t>
            </a:r>
            <a:r>
              <a:rPr lang="en-US" sz="2800" baseline="-25000">
                <a:solidFill>
                  <a:schemeClr val="accent1"/>
                </a:solidFill>
              </a:rPr>
              <a:t>2</a:t>
            </a:r>
            <a:r>
              <a:rPr lang="en-US" sz="2800">
                <a:solidFill>
                  <a:schemeClr val="accent1"/>
                </a:solidFill>
              </a:rPr>
              <a:t> SEBAGAI MANGKIN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/>
              <a:t>		Murah. (~RM 15.00/kg)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00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/>
              <a:t>		Mudah diperoleh. (M’sia - pengeluar 	timah dunia)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100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/>
              <a:t>		Mempunyai permukaan yang sesuai 	untuk pertukaran ion &amp; aktiviti 	pemangkinan.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/>
              <a:t>		Stabil thp t/b asid - elak hakisan mangkin.</a:t>
            </a:r>
            <a:endParaRPr lang="en-GB" sz="2800"/>
          </a:p>
        </p:txBody>
      </p:sp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990600" y="1152525"/>
            <a:ext cx="762000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5400" kern="10">
                <a:ln w="9525">
                  <a:miter lim="800000"/>
                  <a:headEnd/>
                  <a:tailEnd/>
                </a:ln>
                <a:gradFill rotWithShape="0">
                  <a:gsLst>
                    <a:gs pos="0">
                      <a:srgbClr val="FBE4AE"/>
                    </a:gs>
                    <a:gs pos="13000">
                      <a:srgbClr val="BD922A"/>
                    </a:gs>
                    <a:gs pos="21001">
                      <a:srgbClr val="BD922A"/>
                    </a:gs>
                    <a:gs pos="63000">
                      <a:srgbClr val="FBE4AE"/>
                    </a:gs>
                    <a:gs pos="67000">
                      <a:srgbClr val="BD922A"/>
                    </a:gs>
                    <a:gs pos="69000">
                      <a:srgbClr val="835E17"/>
                    </a:gs>
                    <a:gs pos="82001">
                      <a:srgbClr val="A28949"/>
                    </a:gs>
                    <a:gs pos="100000">
                      <a:srgbClr val="FAE3B7"/>
                    </a:gs>
                  </a:gsLst>
                  <a:lin ang="5400000" scaled="1"/>
                </a:gradFill>
                <a:latin typeface="Impact"/>
              </a:rPr>
              <a:t>1 .</a:t>
            </a:r>
          </a:p>
        </p:txBody>
      </p:sp>
      <p:sp>
        <p:nvSpPr>
          <p:cNvPr id="17415" name="WordArt 7"/>
          <p:cNvSpPr>
            <a:spLocks noChangeArrowheads="1" noChangeShapeType="1" noTextEdit="1"/>
          </p:cNvSpPr>
          <p:nvPr/>
        </p:nvSpPr>
        <p:spPr bwMode="auto">
          <a:xfrm>
            <a:off x="990600" y="2676525"/>
            <a:ext cx="762000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5400" kern="10">
                <a:ln w="9525">
                  <a:miter lim="800000"/>
                  <a:headEnd/>
                  <a:tailEnd/>
                </a:ln>
                <a:gradFill rotWithShape="0">
                  <a:gsLst>
                    <a:gs pos="0">
                      <a:srgbClr val="FBE4AE"/>
                    </a:gs>
                    <a:gs pos="13000">
                      <a:srgbClr val="BD922A"/>
                    </a:gs>
                    <a:gs pos="21001">
                      <a:srgbClr val="BD922A"/>
                    </a:gs>
                    <a:gs pos="63000">
                      <a:srgbClr val="FBE4AE"/>
                    </a:gs>
                    <a:gs pos="67000">
                      <a:srgbClr val="BD922A"/>
                    </a:gs>
                    <a:gs pos="69000">
                      <a:srgbClr val="835E17"/>
                    </a:gs>
                    <a:gs pos="82001">
                      <a:srgbClr val="A28949"/>
                    </a:gs>
                    <a:gs pos="100000">
                      <a:srgbClr val="FAE3B7"/>
                    </a:gs>
                  </a:gsLst>
                  <a:lin ang="5400000" scaled="1"/>
                </a:gradFill>
                <a:latin typeface="Impact"/>
              </a:rPr>
              <a:t>2 .</a:t>
            </a:r>
          </a:p>
        </p:txBody>
      </p:sp>
      <p:sp>
        <p:nvSpPr>
          <p:cNvPr id="17416" name="WordArt 8"/>
          <p:cNvSpPr>
            <a:spLocks noChangeArrowheads="1" noChangeShapeType="1" noTextEdit="1"/>
          </p:cNvSpPr>
          <p:nvPr/>
        </p:nvSpPr>
        <p:spPr bwMode="auto">
          <a:xfrm>
            <a:off x="990600" y="4276725"/>
            <a:ext cx="762000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5400" kern="10">
                <a:ln w="9525">
                  <a:miter lim="800000"/>
                  <a:headEnd/>
                  <a:tailEnd/>
                </a:ln>
                <a:gradFill rotWithShape="0">
                  <a:gsLst>
                    <a:gs pos="0">
                      <a:srgbClr val="FBE4AE"/>
                    </a:gs>
                    <a:gs pos="13000">
                      <a:srgbClr val="BD922A"/>
                    </a:gs>
                    <a:gs pos="21001">
                      <a:srgbClr val="BD922A"/>
                    </a:gs>
                    <a:gs pos="63000">
                      <a:srgbClr val="FBE4AE"/>
                    </a:gs>
                    <a:gs pos="67000">
                      <a:srgbClr val="BD922A"/>
                    </a:gs>
                    <a:gs pos="69000">
                      <a:srgbClr val="835E17"/>
                    </a:gs>
                    <a:gs pos="82001">
                      <a:srgbClr val="A28949"/>
                    </a:gs>
                    <a:gs pos="100000">
                      <a:srgbClr val="FAE3B7"/>
                    </a:gs>
                  </a:gsLst>
                  <a:lin ang="5400000" scaled="1"/>
                </a:gradFill>
                <a:latin typeface="Impact"/>
              </a:rPr>
              <a:t>3 .</a:t>
            </a:r>
          </a:p>
        </p:txBody>
      </p:sp>
      <p:sp>
        <p:nvSpPr>
          <p:cNvPr id="17417" name="WordArt 9"/>
          <p:cNvSpPr>
            <a:spLocks noChangeArrowheads="1" noChangeShapeType="1" noTextEdit="1"/>
          </p:cNvSpPr>
          <p:nvPr/>
        </p:nvSpPr>
        <p:spPr bwMode="auto">
          <a:xfrm>
            <a:off x="990600" y="5648325"/>
            <a:ext cx="762000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5400" kern="10">
                <a:ln w="9525">
                  <a:miter lim="800000"/>
                  <a:headEnd/>
                  <a:tailEnd/>
                </a:ln>
                <a:gradFill rotWithShape="0">
                  <a:gsLst>
                    <a:gs pos="0">
                      <a:srgbClr val="FBE4AE"/>
                    </a:gs>
                    <a:gs pos="13000">
                      <a:srgbClr val="BD922A"/>
                    </a:gs>
                    <a:gs pos="21001">
                      <a:srgbClr val="BD922A"/>
                    </a:gs>
                    <a:gs pos="63000">
                      <a:srgbClr val="FBE4AE"/>
                    </a:gs>
                    <a:gs pos="67000">
                      <a:srgbClr val="BD922A"/>
                    </a:gs>
                    <a:gs pos="69000">
                      <a:srgbClr val="835E17"/>
                    </a:gs>
                    <a:gs pos="82001">
                      <a:srgbClr val="A28949"/>
                    </a:gs>
                    <a:gs pos="100000">
                      <a:srgbClr val="FAE3B7"/>
                    </a:gs>
                  </a:gsLst>
                  <a:lin ang="5400000" scaled="1"/>
                </a:gradFill>
                <a:latin typeface="Impact"/>
              </a:rPr>
              <a:t>4 .</a:t>
            </a:r>
          </a:p>
        </p:txBody>
      </p:sp>
      <p:pic>
        <p:nvPicPr>
          <p:cNvPr id="17418" name="Picture 10" descr="C:\present master\utmlogo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304800"/>
            <a:ext cx="742950" cy="742950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EB358-EAA8-4F95-9F0C-23DA80968A4A}" type="slidenum">
              <a:rPr lang="en-GB"/>
              <a:pPr/>
              <a:t>9</a:t>
            </a:fld>
            <a:endParaRPr lang="en-GB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772400" cy="5486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800">
                <a:solidFill>
                  <a:schemeClr val="accent1"/>
                </a:solidFill>
              </a:rPr>
              <a:t>OBJEKTIF KAJIAN</a:t>
            </a:r>
          </a:p>
          <a:p>
            <a:pPr algn="ctr">
              <a:buFontTx/>
              <a:buNone/>
            </a:pPr>
            <a:endParaRPr lang="en-GB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 rot="5400000">
            <a:off x="3752850" y="-1428750"/>
            <a:ext cx="1752600" cy="68961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000000"/>
              </a:gs>
            </a:gsLst>
            <a:path path="rect">
              <a:fillToRect l="100000" t="10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vert="eaVert"/>
          <a:lstStyle/>
          <a:p>
            <a:endParaRPr lang="en-US" sz="28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066800" y="3236913"/>
            <a:ext cx="3062288" cy="3089275"/>
          </a:xfrm>
          <a:prstGeom prst="rect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Arial Narrow" pitchFamily="34" charset="0"/>
              </a:rPr>
              <a:t>Sedia mangkin b’asas’</a:t>
            </a:r>
          </a:p>
          <a:p>
            <a:r>
              <a:rPr lang="en-US">
                <a:latin typeface="Arial Narrow" pitchFamily="34" charset="0"/>
              </a:rPr>
              <a:t>oksida timah (IV), didop</a:t>
            </a:r>
          </a:p>
          <a:p>
            <a:r>
              <a:rPr lang="en-US">
                <a:latin typeface="Arial Narrow" pitchFamily="34" charset="0"/>
              </a:rPr>
              <a:t>dgn oksida logam kump.</a:t>
            </a:r>
          </a:p>
          <a:p>
            <a:r>
              <a:rPr lang="en-US">
                <a:latin typeface="Arial Narrow" pitchFamily="34" charset="0"/>
              </a:rPr>
              <a:t>peralihan baris pertama </a:t>
            </a:r>
          </a:p>
          <a:p>
            <a:r>
              <a:rPr lang="en-US">
                <a:latin typeface="Arial Narrow" pitchFamily="34" charset="0"/>
              </a:rPr>
              <a:t>(eg. Co(II), Co(III), Ni(II),</a:t>
            </a:r>
          </a:p>
          <a:p>
            <a:r>
              <a:rPr lang="en-US">
                <a:latin typeface="Arial Narrow" pitchFamily="34" charset="0"/>
              </a:rPr>
              <a:t>Mn(II), Mn(IV), Cu(II),)</a:t>
            </a:r>
          </a:p>
          <a:p>
            <a:r>
              <a:rPr lang="en-US">
                <a:latin typeface="Arial Narrow" pitchFamily="34" charset="0"/>
              </a:rPr>
              <a:t>menggunakan kaedah </a:t>
            </a:r>
          </a:p>
          <a:p>
            <a:r>
              <a:rPr lang="en-US">
                <a:latin typeface="Arial Narrow" pitchFamily="34" charset="0"/>
              </a:rPr>
              <a:t>modifikasi sol-gel.</a:t>
            </a:r>
            <a:endParaRPr lang="en-GB">
              <a:latin typeface="Arial Narrow" pitchFamily="34" charset="0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5100638" y="3235325"/>
            <a:ext cx="3433762" cy="2724150"/>
          </a:xfrm>
          <a:prstGeom prst="rect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Melakukan ujian aktiviti</a:t>
            </a:r>
          </a:p>
          <a:p>
            <a:r>
              <a:rPr lang="en-US">
                <a:latin typeface="Arial Narrow" pitchFamily="34" charset="0"/>
              </a:rPr>
              <a:t>pemangkinan (CO </a:t>
            </a:r>
            <a:r>
              <a:rPr lang="en-US">
                <a:latin typeface="Arial Narrow" pitchFamily="34" charset="0"/>
                <a:sym typeface="Wingdings" pitchFamily="2" charset="2"/>
              </a:rPr>
              <a:t> CO</a:t>
            </a:r>
            <a:r>
              <a:rPr lang="en-US" baseline="-25000">
                <a:latin typeface="Arial Narrow" pitchFamily="34" charset="0"/>
                <a:sym typeface="Wingdings" pitchFamily="2" charset="2"/>
              </a:rPr>
              <a:t>2</a:t>
            </a:r>
            <a:r>
              <a:rPr lang="en-US">
                <a:latin typeface="Arial Narrow" pitchFamily="34" charset="0"/>
                <a:sym typeface="Wingdings" pitchFamily="2" charset="2"/>
              </a:rPr>
              <a:t>)</a:t>
            </a:r>
          </a:p>
          <a:p>
            <a:r>
              <a:rPr lang="en-US">
                <a:latin typeface="Arial Narrow" pitchFamily="34" charset="0"/>
                <a:sym typeface="Wingdings" pitchFamily="2" charset="2"/>
              </a:rPr>
              <a:t>&amp; sampel terbaik dicirikan </a:t>
            </a:r>
          </a:p>
          <a:p>
            <a:r>
              <a:rPr lang="en-US">
                <a:latin typeface="Arial Narrow" pitchFamily="34" charset="0"/>
                <a:sym typeface="Wingdings" pitchFamily="2" charset="2"/>
              </a:rPr>
              <a:t>menggunakan teknik spt</a:t>
            </a:r>
          </a:p>
          <a:p>
            <a:r>
              <a:rPr lang="en-US">
                <a:latin typeface="Arial Narrow" pitchFamily="34" charset="0"/>
                <a:sym typeface="Wingdings" pitchFamily="2" charset="2"/>
              </a:rPr>
              <a:t>Penjerapan gas Nitrogen,</a:t>
            </a:r>
          </a:p>
          <a:p>
            <a:r>
              <a:rPr lang="en-US">
                <a:latin typeface="Arial Narrow" pitchFamily="34" charset="0"/>
                <a:sym typeface="Wingdings" pitchFamily="2" charset="2"/>
              </a:rPr>
              <a:t>XRD, XPS, SEM, TGA/DTG </a:t>
            </a:r>
          </a:p>
          <a:p>
            <a:r>
              <a:rPr lang="en-US">
                <a:latin typeface="Arial Narrow" pitchFamily="34" charset="0"/>
                <a:sym typeface="Wingdings" pitchFamily="2" charset="2"/>
              </a:rPr>
              <a:t>&amp; FTIR.</a:t>
            </a:r>
            <a:endParaRPr lang="en-GB">
              <a:latin typeface="Arial Narrow" pitchFamily="34" charset="0"/>
            </a:endParaRPr>
          </a:p>
        </p:txBody>
      </p:sp>
      <p:sp>
        <p:nvSpPr>
          <p:cNvPr id="18440" name="WordArt 8"/>
          <p:cNvSpPr>
            <a:spLocks noChangeArrowheads="1" noChangeShapeType="1" noTextEdit="1"/>
          </p:cNvSpPr>
          <p:nvPr/>
        </p:nvSpPr>
        <p:spPr bwMode="auto">
          <a:xfrm>
            <a:off x="609600" y="3076575"/>
            <a:ext cx="350838" cy="1114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7200" kern="10">
                <a:ln w="9525">
                  <a:miter lim="800000"/>
                  <a:headEnd/>
                  <a:tailEnd/>
                </a:ln>
                <a:gradFill rotWithShape="0">
                  <a:gsLst>
                    <a:gs pos="0">
                      <a:srgbClr val="E6DCAC"/>
                    </a:gs>
                    <a:gs pos="12000">
                      <a:srgbClr val="E6D78A"/>
                    </a:gs>
                    <a:gs pos="30000">
                      <a:srgbClr val="C7AC4C"/>
                    </a:gs>
                    <a:gs pos="45000">
                      <a:srgbClr val="E6D78A"/>
                    </a:gs>
                    <a:gs pos="77000">
                      <a:srgbClr val="C7AC4C"/>
                    </a:gs>
                    <a:gs pos="100000">
                      <a:srgbClr val="E6DCAC"/>
                    </a:gs>
                  </a:gsLst>
                  <a:lin ang="2700000" scaled="1"/>
                </a:gradFill>
                <a:latin typeface="Impact"/>
              </a:rPr>
              <a:t>1</a:t>
            </a:r>
          </a:p>
        </p:txBody>
      </p:sp>
      <p:sp>
        <p:nvSpPr>
          <p:cNvPr id="18441" name="WordArt 9"/>
          <p:cNvSpPr>
            <a:spLocks noChangeArrowheads="1" noChangeShapeType="1" noTextEdit="1"/>
          </p:cNvSpPr>
          <p:nvPr/>
        </p:nvSpPr>
        <p:spPr bwMode="auto">
          <a:xfrm>
            <a:off x="4572000" y="3076575"/>
            <a:ext cx="457200" cy="1114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7200" kern="10">
                <a:ln w="9525">
                  <a:miter lim="800000"/>
                  <a:headEnd/>
                  <a:tailEnd/>
                </a:ln>
                <a:gradFill rotWithShape="0">
                  <a:gsLst>
                    <a:gs pos="0">
                      <a:srgbClr val="E6DCAC"/>
                    </a:gs>
                    <a:gs pos="12000">
                      <a:srgbClr val="E6D78A"/>
                    </a:gs>
                    <a:gs pos="30000">
                      <a:srgbClr val="C7AC4C"/>
                    </a:gs>
                    <a:gs pos="45000">
                      <a:srgbClr val="E6D78A"/>
                    </a:gs>
                    <a:gs pos="77000">
                      <a:srgbClr val="C7AC4C"/>
                    </a:gs>
                    <a:gs pos="100000">
                      <a:srgbClr val="E6DCAC"/>
                    </a:gs>
                  </a:gsLst>
                  <a:lin ang="2700000" scaled="1"/>
                </a:gradFill>
                <a:latin typeface="Impact"/>
              </a:rPr>
              <a:t>2</a:t>
            </a:r>
          </a:p>
        </p:txBody>
      </p:sp>
      <p:pic>
        <p:nvPicPr>
          <p:cNvPr id="18442" name="Picture 10" descr="C:\present master\utmlogo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381000"/>
            <a:ext cx="742950" cy="742950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Network Blitz">
  <a:themeElements>
    <a:clrScheme name="Network Blitz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Network Blitz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etwork Blitz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Designs\Network Blitz.pot</Template>
  <TotalTime>963</TotalTime>
  <Words>603</Words>
  <Application>Microsoft Office PowerPoint</Application>
  <PresentationFormat>On-screen Show (4:3)</PresentationFormat>
  <Paragraphs>290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Times New Roman</vt:lpstr>
      <vt:lpstr>Arial</vt:lpstr>
      <vt:lpstr>Arial Narrow</vt:lpstr>
      <vt:lpstr>Wingdings</vt:lpstr>
      <vt:lpstr>Olympus</vt:lpstr>
      <vt:lpstr>Symbol</vt:lpstr>
      <vt:lpstr>Arial Black</vt:lpstr>
      <vt:lpstr>Garamond</vt:lpstr>
      <vt:lpstr>Network Blitz</vt:lpstr>
      <vt:lpstr>MANGKIN BERASASKAN OKSIDA TIMAH (IV) BAGI RAWATAN EMISI GAS TOKSIK               KARBON MONOKSIDA</vt:lpstr>
      <vt:lpstr>PENGENALAN</vt:lpstr>
      <vt:lpstr>Slide 3</vt:lpstr>
      <vt:lpstr>Slide 4</vt:lpstr>
      <vt:lpstr>Slide 5</vt:lpstr>
      <vt:lpstr>Slide 6</vt:lpstr>
      <vt:lpstr>Slide 7</vt:lpstr>
      <vt:lpstr>Slide 8</vt:lpstr>
      <vt:lpstr>Slide 9</vt:lpstr>
      <vt:lpstr>EKSPERIMEN</vt:lpstr>
      <vt:lpstr>Slide 11</vt:lpstr>
      <vt:lpstr>Slide 12</vt:lpstr>
      <vt:lpstr>Slide 13</vt:lpstr>
      <vt:lpstr>Slide 14</vt:lpstr>
      <vt:lpstr>HASIL &amp; P’BINCANGAN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TERIMA KASIH</vt:lpstr>
    </vt:vector>
  </TitlesOfParts>
  <Company>Universiti Teknologi Malaysia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MANGKIN BERASASKAN OKSIDA TIMAH (IV) BAGI RAWATAN   EMISI GAS TOKSIK               KARBON MONOKSIDA</dc:title>
  <dc:creator>Imran Syakir Mohamad</dc:creator>
  <cp:lastModifiedBy>IMRAN</cp:lastModifiedBy>
  <cp:revision>31</cp:revision>
  <dcterms:created xsi:type="dcterms:W3CDTF">2001-07-19T15:52:33Z</dcterms:created>
  <dcterms:modified xsi:type="dcterms:W3CDTF">2012-06-29T18:55:08Z</dcterms:modified>
</cp:coreProperties>
</file>