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07" r:id="rId3"/>
    <p:sldId id="308" r:id="rId4"/>
    <p:sldId id="309" r:id="rId5"/>
    <p:sldId id="366" r:id="rId6"/>
    <p:sldId id="363" r:id="rId7"/>
    <p:sldId id="311" r:id="rId8"/>
    <p:sldId id="367" r:id="rId9"/>
    <p:sldId id="368" r:id="rId10"/>
    <p:sldId id="370" r:id="rId11"/>
    <p:sldId id="365" r:id="rId12"/>
    <p:sldId id="371" r:id="rId13"/>
    <p:sldId id="373" r:id="rId14"/>
    <p:sldId id="374" r:id="rId15"/>
    <p:sldId id="375" r:id="rId16"/>
    <p:sldId id="312" r:id="rId17"/>
    <p:sldId id="376" r:id="rId18"/>
    <p:sldId id="390" r:id="rId19"/>
    <p:sldId id="377" r:id="rId20"/>
    <p:sldId id="379" r:id="rId21"/>
    <p:sldId id="378" r:id="rId22"/>
    <p:sldId id="364" r:id="rId23"/>
    <p:sldId id="380" r:id="rId24"/>
    <p:sldId id="381" r:id="rId25"/>
    <p:sldId id="382" r:id="rId26"/>
    <p:sldId id="383" r:id="rId27"/>
    <p:sldId id="384" r:id="rId28"/>
    <p:sldId id="385" r:id="rId29"/>
    <p:sldId id="386" r:id="rId30"/>
    <p:sldId id="387" r:id="rId31"/>
    <p:sldId id="388" r:id="rId32"/>
    <p:sldId id="3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0DF"/>
    <a:srgbClr val="5C7E8B"/>
    <a:srgbClr val="D7DBC2"/>
    <a:srgbClr val="D5CFC3"/>
    <a:srgbClr val="2B2B2B"/>
    <a:srgbClr val="352017"/>
    <a:srgbClr val="93AA9B"/>
    <a:srgbClr val="98AFA2"/>
    <a:srgbClr val="D8F3EE"/>
    <a:srgbClr val="91A9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20" y="5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8F513B-9113-4EC8-9D51-25F91C581F93}" type="datetimeFigureOut">
              <a:rPr lang="en-US" smtClean="0"/>
              <a:t>2/16/2020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B7527-ED36-4F34-BA66-065063A1534D}" type="slidenum">
              <a:rPr lang="en-US" smtClean="0"/>
              <a:t>‹#›</a:t>
            </a:fld>
            <a:endParaRPr lang="en-US"/>
          </a:p>
        </p:txBody>
      </p:sp>
    </p:spTree>
    <p:extLst>
      <p:ext uri="{BB962C8B-B14F-4D97-AF65-F5344CB8AC3E}">
        <p14:creationId xmlns:p14="http://schemas.microsoft.com/office/powerpoint/2010/main" val="2852251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2109D2-E5C7-49A2-B3B4-5311A9281939}" type="datetimeFigureOut">
              <a:rPr lang="en-US" smtClean="0"/>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91713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109D2-E5C7-49A2-B3B4-5311A9281939}" type="datetimeFigureOut">
              <a:rPr lang="en-US" smtClean="0"/>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3755731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109D2-E5C7-49A2-B3B4-5311A9281939}" type="datetimeFigureOut">
              <a:rPr lang="en-US" smtClean="0"/>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1001932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591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35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944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997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20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318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219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69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2109D2-E5C7-49A2-B3B4-5311A9281939}" type="datetimeFigureOut">
              <a:rPr lang="en-US" smtClean="0"/>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7177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032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388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2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2109D2-E5C7-49A2-B3B4-5311A9281939}" type="datetimeFigureOut">
              <a:rPr lang="en-US" smtClean="0"/>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219354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2109D2-E5C7-49A2-B3B4-5311A9281939}" type="datetimeFigureOut">
              <a:rPr lang="en-US" smtClean="0"/>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235563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109D2-E5C7-49A2-B3B4-5311A9281939}" type="datetimeFigureOut">
              <a:rPr lang="en-US" smtClean="0"/>
              <a:t>2/16/2020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2845185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2109D2-E5C7-49A2-B3B4-5311A9281939}" type="datetimeFigureOut">
              <a:rPr lang="en-US" smtClean="0"/>
              <a:t>2/16/2020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373297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109D2-E5C7-49A2-B3B4-5311A9281939}" type="datetimeFigureOut">
              <a:rPr lang="en-US" smtClean="0"/>
              <a:t>2/16/2020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98317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2109D2-E5C7-49A2-B3B4-5311A9281939}" type="datetimeFigureOut">
              <a:rPr lang="en-US" smtClean="0"/>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257907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2109D2-E5C7-49A2-B3B4-5311A9281939}" type="datetimeFigureOut">
              <a:rPr lang="en-US" smtClean="0"/>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92325-BC12-42D3-A170-0F9C4AD6C1B9}" type="slidenum">
              <a:rPr lang="en-US" smtClean="0"/>
              <a:t>‹#›</a:t>
            </a:fld>
            <a:endParaRPr lang="en-US"/>
          </a:p>
        </p:txBody>
      </p:sp>
    </p:spTree>
    <p:extLst>
      <p:ext uri="{BB962C8B-B14F-4D97-AF65-F5344CB8AC3E}">
        <p14:creationId xmlns:p14="http://schemas.microsoft.com/office/powerpoint/2010/main" val="122610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109D2-E5C7-49A2-B3B4-5311A9281939}" type="datetimeFigureOut">
              <a:rPr lang="en-US" smtClean="0"/>
              <a:t>2/16/2020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92325-BC12-42D3-A170-0F9C4AD6C1B9}" type="slidenum">
              <a:rPr lang="en-US" smtClean="0"/>
              <a:t>‹#›</a:t>
            </a:fld>
            <a:endParaRPr lang="en-US"/>
          </a:p>
        </p:txBody>
      </p:sp>
    </p:spTree>
    <p:extLst>
      <p:ext uri="{BB962C8B-B14F-4D97-AF65-F5344CB8AC3E}">
        <p14:creationId xmlns:p14="http://schemas.microsoft.com/office/powerpoint/2010/main" val="3532655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4538E-0517-41D5-A46B-C4B69AB6C457}" type="datetimeFigureOut">
              <a:rPr lang="en-US" smtClean="0">
                <a:solidFill>
                  <a:prstClr val="black">
                    <a:tint val="75000"/>
                  </a:prstClr>
                </a:solidFill>
              </a:rPr>
              <a:pPr/>
              <a:t>2/16/2020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CC094-C458-4166-8B6B-2FE0A468FD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386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tif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07873"/>
          </a:xfrm>
          <a:prstGeom prst="rect">
            <a:avLst/>
          </a:prstGeom>
        </p:spPr>
      </p:pic>
      <p:sp>
        <p:nvSpPr>
          <p:cNvPr id="3" name="Rectangle 2"/>
          <p:cNvSpPr/>
          <p:nvPr/>
        </p:nvSpPr>
        <p:spPr>
          <a:xfrm>
            <a:off x="0" y="0"/>
            <a:ext cx="12192000" cy="2585323"/>
          </a:xfrm>
          <a:prstGeom prst="rect">
            <a:avLst/>
          </a:prstGeom>
        </p:spPr>
        <p:txBody>
          <a:bodyPr wrap="square">
            <a:spAutoFit/>
          </a:bodyPr>
          <a:lstStyle/>
          <a:p>
            <a:pPr algn="ctr"/>
            <a:r>
              <a:rPr lang="en-US" sz="9600" dirty="0">
                <a:solidFill>
                  <a:srgbClr val="5E7F8A"/>
                </a:solidFill>
                <a:latin typeface="Brush Script MT" panose="03060802040406070304" pitchFamily="66" charset="0"/>
              </a:rPr>
              <a:t>“Salvation is of the </a:t>
            </a:r>
            <a:r>
              <a:rPr lang="en-US" sz="9600" cap="small" dirty="0">
                <a:solidFill>
                  <a:srgbClr val="5E7F8A"/>
                </a:solidFill>
                <a:latin typeface="Brush Script MT" panose="03060802040406070304" pitchFamily="66" charset="0"/>
              </a:rPr>
              <a:t>Lord</a:t>
            </a:r>
            <a:r>
              <a:rPr lang="en-US" sz="9600" dirty="0">
                <a:solidFill>
                  <a:srgbClr val="5E7F8A"/>
                </a:solidFill>
                <a:latin typeface="Brush Script MT" panose="03060802040406070304" pitchFamily="66" charset="0"/>
              </a:rPr>
              <a:t>.”</a:t>
            </a:r>
          </a:p>
          <a:p>
            <a:r>
              <a:rPr lang="en-US" sz="6600" dirty="0">
                <a:solidFill>
                  <a:srgbClr val="5E7F8A"/>
                </a:solidFill>
                <a:latin typeface="Brush Script MT" panose="03060802040406070304" pitchFamily="66" charset="0"/>
              </a:rPr>
              <a:t>									Jonah 2: 9</a:t>
            </a:r>
          </a:p>
        </p:txBody>
      </p:sp>
    </p:spTree>
    <p:extLst>
      <p:ext uri="{BB962C8B-B14F-4D97-AF65-F5344CB8AC3E}">
        <p14:creationId xmlns:p14="http://schemas.microsoft.com/office/powerpoint/2010/main" val="461458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39323" y="345180"/>
            <a:ext cx="7911740" cy="819264"/>
          </a:xfrm>
          <a:prstGeom prst="rect">
            <a:avLst/>
          </a:prstGeom>
        </p:spPr>
      </p:pic>
      <p:pic>
        <p:nvPicPr>
          <p:cNvPr id="7" name="Picture 6"/>
          <p:cNvPicPr>
            <a:picLocks noChangeAspect="1"/>
          </p:cNvPicPr>
          <p:nvPr/>
        </p:nvPicPr>
        <p:blipFill>
          <a:blip r:embed="rId3"/>
          <a:stretch>
            <a:fillRect/>
          </a:stretch>
        </p:blipFill>
        <p:spPr>
          <a:xfrm>
            <a:off x="5248685" y="2004769"/>
            <a:ext cx="6727483" cy="2286319"/>
          </a:xfrm>
          <a:prstGeom prst="rect">
            <a:avLst/>
          </a:prstGeom>
        </p:spPr>
      </p:pic>
      <p:pic>
        <p:nvPicPr>
          <p:cNvPr id="8" name="Picture 7"/>
          <p:cNvPicPr>
            <a:picLocks noChangeAspect="1"/>
          </p:cNvPicPr>
          <p:nvPr/>
        </p:nvPicPr>
        <p:blipFill>
          <a:blip r:embed="rId4"/>
          <a:stretch>
            <a:fillRect/>
          </a:stretch>
        </p:blipFill>
        <p:spPr>
          <a:xfrm>
            <a:off x="2589871" y="4164887"/>
            <a:ext cx="6343291" cy="2384752"/>
          </a:xfrm>
          <a:prstGeom prst="rect">
            <a:avLst/>
          </a:prstGeom>
        </p:spPr>
      </p:pic>
      <p:pic>
        <p:nvPicPr>
          <p:cNvPr id="1026" name="Picture 2" descr="https://images-na.ssl-images-amazon.com/images/I/51xKxzzwYqL._SX331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6877" y="3305857"/>
            <a:ext cx="2300033" cy="34465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4" name="Picture 3" descr="Image result for Angry church"/>
          <p:cNvPicPr/>
          <p:nvPr/>
        </p:nvPicPr>
        <p:blipFill>
          <a:blip r:embed="rId6">
            <a:extLst>
              <a:ext uri="{28A0092B-C50C-407E-A947-70E740481C1C}">
                <a14:useLocalDpi xmlns:a14="http://schemas.microsoft.com/office/drawing/2010/main" val="0"/>
              </a:ext>
            </a:extLst>
          </a:blip>
          <a:srcRect/>
          <a:stretch>
            <a:fillRect/>
          </a:stretch>
        </p:blipFill>
        <p:spPr bwMode="auto">
          <a:xfrm>
            <a:off x="109869" y="199860"/>
            <a:ext cx="3729454" cy="5896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7"/>
          <a:stretch>
            <a:fillRect/>
          </a:stretch>
        </p:blipFill>
        <p:spPr>
          <a:xfrm>
            <a:off x="3917145" y="1046506"/>
            <a:ext cx="7642436" cy="1609950"/>
          </a:xfrm>
          <a:prstGeom prst="rect">
            <a:avLst/>
          </a:prstGeom>
        </p:spPr>
      </p:pic>
    </p:spTree>
    <p:extLst>
      <p:ext uri="{BB962C8B-B14F-4D97-AF65-F5344CB8AC3E}">
        <p14:creationId xmlns:p14="http://schemas.microsoft.com/office/powerpoint/2010/main" val="2474487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owerpoint background open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79" y="191784"/>
            <a:ext cx="11861321" cy="65640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61339" y="501655"/>
            <a:ext cx="4852359" cy="5734903"/>
          </a:xfrm>
          <a:prstGeom prst="rect">
            <a:avLst/>
          </a:prstGeom>
        </p:spPr>
        <p:txBody>
          <a:bodyPr wrap="square">
            <a:spAutoFit/>
          </a:bodyPr>
          <a:lstStyle/>
          <a:p>
            <a:r>
              <a:rPr lang="en-US" sz="2000" b="1" i="1" dirty="0">
                <a:solidFill>
                  <a:srgbClr val="000000"/>
                </a:solidFill>
                <a:latin typeface="Helvetica Neue"/>
              </a:rPr>
              <a:t>But it displeased Jonah exceedingly, and </a:t>
            </a:r>
            <a:r>
              <a:rPr lang="en-US" sz="2000" b="1" i="1" dirty="0">
                <a:solidFill>
                  <a:srgbClr val="FF0000"/>
                </a:solidFill>
                <a:latin typeface="Helvetica Neue"/>
              </a:rPr>
              <a:t>he became angry</a:t>
            </a:r>
            <a:r>
              <a:rPr lang="en-US" sz="2000" b="1" i="1" dirty="0">
                <a:solidFill>
                  <a:srgbClr val="000000"/>
                </a:solidFill>
                <a:latin typeface="Helvetica Neue"/>
              </a:rPr>
              <a:t>.  … </a:t>
            </a:r>
          </a:p>
          <a:p>
            <a:endParaRPr lang="en-US" sz="2000" b="1" i="1" baseline="30000" dirty="0">
              <a:solidFill>
                <a:srgbClr val="000000"/>
              </a:solidFill>
              <a:latin typeface="Helvetica Neue"/>
            </a:endParaRPr>
          </a:p>
          <a:p>
            <a:r>
              <a:rPr lang="en-US" sz="2000" b="1" i="1" dirty="0">
                <a:solidFill>
                  <a:srgbClr val="000000"/>
                </a:solidFill>
                <a:latin typeface="Helvetica Neue"/>
              </a:rPr>
              <a:t>So </a:t>
            </a:r>
            <a:r>
              <a:rPr lang="en-US" sz="2000" b="1" i="1" dirty="0">
                <a:solidFill>
                  <a:srgbClr val="FF0000"/>
                </a:solidFill>
                <a:latin typeface="Helvetica Neue"/>
              </a:rPr>
              <a:t>Jonah went out </a:t>
            </a:r>
            <a:r>
              <a:rPr lang="en-US" sz="2000" b="1" i="1" dirty="0">
                <a:solidFill>
                  <a:srgbClr val="000000"/>
                </a:solidFill>
                <a:latin typeface="Helvetica Neue"/>
              </a:rPr>
              <a:t>of the city and sat on the east side of the city. …</a:t>
            </a:r>
          </a:p>
          <a:p>
            <a:endParaRPr lang="en-US" sz="2000" b="1" i="1" dirty="0">
              <a:solidFill>
                <a:srgbClr val="000000"/>
              </a:solidFill>
              <a:latin typeface="Helvetica Neue"/>
            </a:endParaRPr>
          </a:p>
          <a:p>
            <a:r>
              <a:rPr lang="en-US" sz="2000" b="1" i="1" dirty="0">
                <a:solidFill>
                  <a:srgbClr val="000000"/>
                </a:solidFill>
                <a:latin typeface="Helvetica Neue"/>
              </a:rPr>
              <a:t>Then </a:t>
            </a:r>
            <a:r>
              <a:rPr lang="en-US" sz="2000" b="1" i="1" dirty="0">
                <a:solidFill>
                  <a:srgbClr val="FF0000"/>
                </a:solidFill>
                <a:latin typeface="Helvetica Neue"/>
              </a:rPr>
              <a:t>God said to Jonah, “Is it right for you to be angry</a:t>
            </a:r>
            <a:r>
              <a:rPr lang="en-US" sz="2000" b="1" i="1" dirty="0">
                <a:solidFill>
                  <a:srgbClr val="000000"/>
                </a:solidFill>
                <a:latin typeface="Helvetica Neue"/>
              </a:rPr>
              <a:t>?” …  And he said, “It is right for me to be angry, even to death!”</a:t>
            </a:r>
          </a:p>
          <a:p>
            <a:endParaRPr lang="en-US" sz="2000" b="1" i="1" baseline="30000" dirty="0">
              <a:solidFill>
                <a:srgbClr val="000000"/>
              </a:solidFill>
              <a:latin typeface="Arial" panose="020B0604020202020204" pitchFamily="34" charset="0"/>
            </a:endParaRPr>
          </a:p>
          <a:p>
            <a:r>
              <a:rPr lang="en-US" sz="2000" b="1" i="1" dirty="0">
                <a:solidFill>
                  <a:srgbClr val="000000"/>
                </a:solidFill>
                <a:latin typeface="Helvetica Neue"/>
              </a:rPr>
              <a:t>But the </a:t>
            </a:r>
            <a:r>
              <a:rPr lang="en-US" sz="2000" b="1" i="1" cap="small" dirty="0">
                <a:solidFill>
                  <a:srgbClr val="000000"/>
                </a:solidFill>
                <a:latin typeface="Helvetica Neue"/>
              </a:rPr>
              <a:t>Lord</a:t>
            </a:r>
            <a:r>
              <a:rPr lang="en-US" sz="2000" b="1" i="1" dirty="0">
                <a:solidFill>
                  <a:srgbClr val="000000"/>
                </a:solidFill>
                <a:latin typeface="Helvetica Neue"/>
              </a:rPr>
              <a:t> said, … “And </a:t>
            </a:r>
            <a:r>
              <a:rPr lang="en-US" sz="2000" b="1" i="1" dirty="0">
                <a:solidFill>
                  <a:srgbClr val="FF0000"/>
                </a:solidFill>
                <a:latin typeface="Helvetica Neue"/>
              </a:rPr>
              <a:t>should I not pity Nineveh</a:t>
            </a:r>
            <a:r>
              <a:rPr lang="en-US" sz="2000" b="1" i="1" dirty="0">
                <a:solidFill>
                  <a:srgbClr val="000000"/>
                </a:solidFill>
                <a:latin typeface="Helvetica Neue"/>
              </a:rPr>
              <a:t>, that great city, in which are more than one hundred and twenty thousand persons who cannot discern between their right hand and their left—and much livestock?”</a:t>
            </a:r>
          </a:p>
          <a:p>
            <a:endParaRPr lang="en-US" sz="2000" b="0" i="0" dirty="0">
              <a:solidFill>
                <a:srgbClr val="000000"/>
              </a:solidFill>
              <a:effectLst/>
              <a:latin typeface="Helvetica Neue"/>
            </a:endParaRPr>
          </a:p>
          <a:p>
            <a:r>
              <a:rPr lang="en-US" sz="2000" dirty="0">
                <a:solidFill>
                  <a:srgbClr val="000000"/>
                </a:solidFill>
                <a:latin typeface="Helvetica Neue"/>
              </a:rPr>
              <a:t>Jonah 4: 1 - 11</a:t>
            </a:r>
            <a:endParaRPr lang="en-US" sz="2000" b="0" i="0" dirty="0">
              <a:solidFill>
                <a:srgbClr val="000000"/>
              </a:solidFill>
              <a:effectLst/>
              <a:latin typeface="Helvetica Neue"/>
            </a:endParaRPr>
          </a:p>
        </p:txBody>
      </p:sp>
      <p:sp>
        <p:nvSpPr>
          <p:cNvPr id="5" name="Rectangle 4"/>
          <p:cNvSpPr/>
          <p:nvPr/>
        </p:nvSpPr>
        <p:spPr>
          <a:xfrm>
            <a:off x="1184695" y="501655"/>
            <a:ext cx="4664015" cy="4339650"/>
          </a:xfrm>
          <a:prstGeom prst="rect">
            <a:avLst/>
          </a:prstGeom>
        </p:spPr>
        <p:txBody>
          <a:bodyPr wrap="square">
            <a:spAutoFit/>
          </a:bodyPr>
          <a:lstStyle/>
          <a:p>
            <a:r>
              <a:rPr lang="en-US" sz="2000" b="1" i="1" dirty="0">
                <a:solidFill>
                  <a:srgbClr val="000000"/>
                </a:solidFill>
                <a:latin typeface="Helvetica Neue"/>
              </a:rPr>
              <a:t>Now his older son … heard music and dancing. …</a:t>
            </a:r>
            <a:r>
              <a:rPr lang="en-US" sz="2000" b="1" i="1" baseline="30000" dirty="0">
                <a:solidFill>
                  <a:srgbClr val="000000"/>
                </a:solidFill>
                <a:latin typeface="Arial" panose="020B0604020202020204" pitchFamily="34" charset="0"/>
              </a:rPr>
              <a:t> </a:t>
            </a:r>
            <a:r>
              <a:rPr lang="en-US" sz="2000" b="1" i="1" dirty="0">
                <a:solidFill>
                  <a:srgbClr val="000000"/>
                </a:solidFill>
                <a:latin typeface="Helvetica Neue"/>
              </a:rPr>
              <a:t>But </a:t>
            </a:r>
            <a:r>
              <a:rPr lang="en-US" sz="2000" b="1" i="1" dirty="0">
                <a:solidFill>
                  <a:srgbClr val="FF0000"/>
                </a:solidFill>
                <a:latin typeface="Helvetica Neue"/>
              </a:rPr>
              <a:t>he was angry </a:t>
            </a:r>
            <a:r>
              <a:rPr lang="en-US" sz="2000" b="1" i="1" dirty="0">
                <a:solidFill>
                  <a:srgbClr val="000000"/>
                </a:solidFill>
                <a:latin typeface="Helvetica Neue"/>
              </a:rPr>
              <a:t>and </a:t>
            </a:r>
            <a:r>
              <a:rPr lang="en-US" sz="2000" b="1" i="1" dirty="0">
                <a:solidFill>
                  <a:srgbClr val="FF0000"/>
                </a:solidFill>
                <a:latin typeface="Helvetica Neue"/>
              </a:rPr>
              <a:t>would not go in</a:t>
            </a:r>
            <a:r>
              <a:rPr lang="en-US" sz="2000" b="1" i="1" dirty="0">
                <a:solidFill>
                  <a:srgbClr val="000000"/>
                </a:solidFill>
                <a:latin typeface="Helvetica Neue"/>
              </a:rPr>
              <a:t>. </a:t>
            </a:r>
          </a:p>
          <a:p>
            <a:endParaRPr lang="en-US" sz="2000" b="1" i="1" dirty="0">
              <a:solidFill>
                <a:srgbClr val="000000"/>
              </a:solidFill>
              <a:latin typeface="Helvetica Neue"/>
            </a:endParaRPr>
          </a:p>
          <a:p>
            <a:r>
              <a:rPr lang="en-US" sz="2000" b="1" i="1" dirty="0">
                <a:solidFill>
                  <a:srgbClr val="000000"/>
                </a:solidFill>
                <a:latin typeface="Helvetica Neue"/>
              </a:rPr>
              <a:t>Therefore </a:t>
            </a:r>
            <a:r>
              <a:rPr lang="en-US" sz="2000" b="1" i="1" dirty="0">
                <a:solidFill>
                  <a:srgbClr val="FF0000"/>
                </a:solidFill>
                <a:latin typeface="Helvetica Neue"/>
              </a:rPr>
              <a:t>his father came out and pleaded with him</a:t>
            </a:r>
            <a:r>
              <a:rPr lang="en-US" sz="2000" b="1" i="1" dirty="0">
                <a:solidFill>
                  <a:srgbClr val="000000"/>
                </a:solidFill>
                <a:latin typeface="Helvetica Neue"/>
              </a:rPr>
              <a:t>…. </a:t>
            </a:r>
            <a:r>
              <a:rPr lang="en-US" sz="2000" b="1" i="1" baseline="30000" dirty="0">
                <a:solidFill>
                  <a:srgbClr val="000000"/>
                </a:solidFill>
                <a:latin typeface="Arial" panose="020B0604020202020204" pitchFamily="34" charset="0"/>
              </a:rPr>
              <a:t>“</a:t>
            </a:r>
            <a:r>
              <a:rPr lang="en-US" sz="2000" b="1" i="1" dirty="0">
                <a:solidFill>
                  <a:srgbClr val="000000"/>
                </a:solidFill>
                <a:latin typeface="Helvetica Neue"/>
              </a:rPr>
              <a:t>you never gave me a young goat, that I might make merry with my friends!”</a:t>
            </a:r>
          </a:p>
          <a:p>
            <a:endParaRPr lang="en-US" sz="2000" b="1" i="1" dirty="0">
              <a:solidFill>
                <a:srgbClr val="000000"/>
              </a:solidFill>
              <a:latin typeface="Helvetica Neue"/>
            </a:endParaRPr>
          </a:p>
          <a:p>
            <a:r>
              <a:rPr lang="en-US" sz="2000" b="1" i="1" baseline="30000" dirty="0">
                <a:solidFill>
                  <a:srgbClr val="000000"/>
                </a:solidFill>
                <a:latin typeface="Arial" panose="020B0604020202020204" pitchFamily="34" charset="0"/>
              </a:rPr>
              <a:t>“</a:t>
            </a:r>
            <a:r>
              <a:rPr lang="en-US" sz="2000" b="1" i="1" dirty="0">
                <a:solidFill>
                  <a:srgbClr val="000000"/>
                </a:solidFill>
                <a:latin typeface="Helvetica Neue"/>
              </a:rPr>
              <a:t>Son … </a:t>
            </a:r>
            <a:r>
              <a:rPr lang="en-US" sz="2000" b="1" i="1" dirty="0">
                <a:solidFill>
                  <a:srgbClr val="FF0000"/>
                </a:solidFill>
                <a:latin typeface="Helvetica Neue"/>
              </a:rPr>
              <a:t>it was right </a:t>
            </a:r>
            <a:r>
              <a:rPr lang="en-US" sz="2000" b="1" i="1" dirty="0">
                <a:solidFill>
                  <a:srgbClr val="000000"/>
                </a:solidFill>
                <a:latin typeface="Helvetica Neue"/>
              </a:rPr>
              <a:t>that we should make merry and be glad, for </a:t>
            </a:r>
            <a:r>
              <a:rPr lang="en-US" sz="2000" b="1" i="1" dirty="0">
                <a:solidFill>
                  <a:srgbClr val="FF0000"/>
                </a:solidFill>
                <a:latin typeface="Helvetica Neue"/>
              </a:rPr>
              <a:t>your brother was dead and is alive </a:t>
            </a:r>
            <a:r>
              <a:rPr lang="en-US" sz="2000" b="1" i="1" dirty="0">
                <a:solidFill>
                  <a:srgbClr val="000000"/>
                </a:solidFill>
                <a:latin typeface="Helvetica Neue"/>
              </a:rPr>
              <a:t>again.”</a:t>
            </a:r>
          </a:p>
          <a:p>
            <a:endParaRPr lang="en-US" b="0" i="0" dirty="0">
              <a:solidFill>
                <a:srgbClr val="000000"/>
              </a:solidFill>
              <a:effectLst/>
              <a:latin typeface="Helvetica Neue"/>
            </a:endParaRPr>
          </a:p>
          <a:p>
            <a:r>
              <a:rPr lang="en-US" sz="2000" dirty="0">
                <a:solidFill>
                  <a:srgbClr val="000000"/>
                </a:solidFill>
                <a:latin typeface="Helvetica Neue"/>
              </a:rPr>
              <a:t>Luke 15: 25 - 32</a:t>
            </a:r>
            <a:endParaRPr lang="en-US" sz="2000" b="0" i="0" dirty="0">
              <a:solidFill>
                <a:srgbClr val="000000"/>
              </a:solidFill>
              <a:effectLst/>
              <a:latin typeface="Helvetica Neue"/>
            </a:endParaRPr>
          </a:p>
        </p:txBody>
      </p:sp>
    </p:spTree>
    <p:extLst>
      <p:ext uri="{BB962C8B-B14F-4D97-AF65-F5344CB8AC3E}">
        <p14:creationId xmlns:p14="http://schemas.microsoft.com/office/powerpoint/2010/main" val="2825716200"/>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5201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 y="2081867"/>
            <a:ext cx="11876067" cy="4639605"/>
          </a:xfrm>
          <a:prstGeom prst="rect">
            <a:avLst/>
          </a:prstGeom>
        </p:spPr>
      </p:pic>
      <p:sp>
        <p:nvSpPr>
          <p:cNvPr id="3" name="Rectangle 2"/>
          <p:cNvSpPr/>
          <p:nvPr/>
        </p:nvSpPr>
        <p:spPr>
          <a:xfrm>
            <a:off x="341292" y="142875"/>
            <a:ext cx="11668125" cy="1938992"/>
          </a:xfrm>
          <a:prstGeom prst="rect">
            <a:avLst/>
          </a:prstGeom>
        </p:spPr>
        <p:txBody>
          <a:bodyPr wrap="square">
            <a:spAutoFit/>
          </a:bodyPr>
          <a:lstStyle/>
          <a:p>
            <a:r>
              <a:rPr lang="en-US" sz="2400" b="1" i="1" dirty="0">
                <a:solidFill>
                  <a:schemeClr val="bg1"/>
                </a:solidFill>
                <a:latin typeface="Bookman Old Style" panose="02050604050505020204" pitchFamily="18" charset="0"/>
              </a:rPr>
              <a:t>But it displeased Jonah exceedingly, and he became angry. …</a:t>
            </a:r>
            <a:r>
              <a:rPr lang="en-US" sz="2400" b="1" i="1" baseline="30000" dirty="0">
                <a:solidFill>
                  <a:schemeClr val="bg1"/>
                </a:solidFill>
                <a:latin typeface="Bookman Old Style" panose="02050604050505020204" pitchFamily="18" charset="0"/>
              </a:rPr>
              <a:t> </a:t>
            </a:r>
            <a:r>
              <a:rPr lang="en-US" sz="2400" b="1" i="1" dirty="0">
                <a:solidFill>
                  <a:schemeClr val="bg1"/>
                </a:solidFill>
                <a:latin typeface="Bookman Old Style" panose="02050604050505020204" pitchFamily="18" charset="0"/>
              </a:rPr>
              <a:t>Then the </a:t>
            </a:r>
            <a:r>
              <a:rPr lang="en-US" sz="2400" b="1" i="1" cap="small" dirty="0">
                <a:solidFill>
                  <a:schemeClr val="bg1"/>
                </a:solidFill>
                <a:latin typeface="Bookman Old Style" panose="02050604050505020204" pitchFamily="18" charset="0"/>
              </a:rPr>
              <a:t>Lord</a:t>
            </a:r>
            <a:r>
              <a:rPr lang="en-US" sz="2400" b="1" i="1" dirty="0">
                <a:solidFill>
                  <a:schemeClr val="bg1"/>
                </a:solidFill>
                <a:latin typeface="Bookman Old Style" panose="02050604050505020204" pitchFamily="18" charset="0"/>
              </a:rPr>
              <a:t> said, “Is it right for you to be angry?”  So Jonah went out of the city and </a:t>
            </a:r>
            <a:r>
              <a:rPr lang="en-US" sz="2400" b="1" i="1" dirty="0">
                <a:solidFill>
                  <a:schemeClr val="accent4"/>
                </a:solidFill>
                <a:latin typeface="Bookman Old Style" panose="02050604050505020204" pitchFamily="18" charset="0"/>
              </a:rPr>
              <a:t>sat on the east side of the city</a:t>
            </a:r>
            <a:r>
              <a:rPr lang="en-US" sz="2400" b="1" i="1" dirty="0">
                <a:solidFill>
                  <a:schemeClr val="bg1"/>
                </a:solidFill>
                <a:latin typeface="Bookman Old Style" panose="02050604050505020204" pitchFamily="18" charset="0"/>
              </a:rPr>
              <a:t>. There he made himself a shelter and sat under it in the shade, till he might see what would become of the city. 				</a:t>
            </a:r>
            <a:r>
              <a:rPr lang="en-US" sz="2400" b="1" dirty="0">
                <a:solidFill>
                  <a:schemeClr val="bg1"/>
                </a:solidFill>
                <a:latin typeface="Bookman Old Style" panose="02050604050505020204" pitchFamily="18" charset="0"/>
              </a:rPr>
              <a:t>Jonah 4: 1 - 6</a:t>
            </a:r>
            <a:endParaRPr lang="en-US" sz="2400" b="1" baseline="30000" dirty="0">
              <a:solidFill>
                <a:schemeClr val="bg1"/>
              </a:solidFill>
              <a:latin typeface="Bookman Old Style" panose="02050604050505020204" pitchFamily="18" charset="0"/>
            </a:endParaRPr>
          </a:p>
        </p:txBody>
      </p:sp>
      <p:pic>
        <p:nvPicPr>
          <p:cNvPr id="4" name="Picture 3"/>
          <p:cNvPicPr>
            <a:picLocks noChangeAspect="1"/>
          </p:cNvPicPr>
          <p:nvPr/>
        </p:nvPicPr>
        <p:blipFill>
          <a:blip r:embed="rId3"/>
          <a:stretch>
            <a:fillRect/>
          </a:stretch>
        </p:blipFill>
        <p:spPr>
          <a:xfrm>
            <a:off x="3919324" y="2232875"/>
            <a:ext cx="8090093" cy="1012024"/>
          </a:xfrm>
          <a:prstGeom prst="rect">
            <a:avLst/>
          </a:prstGeom>
        </p:spPr>
      </p:pic>
    </p:spTree>
    <p:extLst>
      <p:ext uri="{BB962C8B-B14F-4D97-AF65-F5344CB8AC3E}">
        <p14:creationId xmlns:p14="http://schemas.microsoft.com/office/powerpoint/2010/main" val="1195466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pic>
        <p:nvPicPr>
          <p:cNvPr id="1026" name="Picture 2" descr="Image result for jonah storm at s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23" y="334832"/>
            <a:ext cx="11084943" cy="6196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5223" y="341860"/>
            <a:ext cx="10938293" cy="2246769"/>
          </a:xfrm>
          <a:prstGeom prst="rect">
            <a:avLst/>
          </a:prstGeom>
        </p:spPr>
        <p:txBody>
          <a:bodyPr wrap="square">
            <a:spAutoFit/>
          </a:bodyPr>
          <a:lstStyle/>
          <a:p>
            <a:r>
              <a:rPr lang="en-US" sz="2000" b="1" i="1" dirty="0">
                <a:solidFill>
                  <a:schemeClr val="bg1"/>
                </a:solidFill>
                <a:latin typeface="Bookman Old Style" panose="02050604050505020204" pitchFamily="18" charset="0"/>
              </a:rPr>
              <a:t>There was a mighty tempest on the sea, so that the ship was about to be broken up. </a:t>
            </a:r>
            <a:r>
              <a:rPr lang="en-US" sz="2000" b="1" i="1" baseline="30000" dirty="0">
                <a:solidFill>
                  <a:schemeClr val="bg1"/>
                </a:solidFill>
                <a:latin typeface="Bookman Old Style" panose="02050604050505020204" pitchFamily="18" charset="0"/>
              </a:rPr>
              <a:t> </a:t>
            </a:r>
            <a:r>
              <a:rPr lang="en-US" sz="2000" b="1" i="1" dirty="0">
                <a:solidFill>
                  <a:schemeClr val="bg1"/>
                </a:solidFill>
                <a:latin typeface="Bookman Old Style" panose="02050604050505020204" pitchFamily="18" charset="0"/>
              </a:rPr>
              <a:t>Then the mariners were afraid … and threw the cargo that was in the ship into the sea, to lighten the load. </a:t>
            </a:r>
          </a:p>
          <a:p>
            <a:endParaRPr lang="en-US" sz="2000" b="1" i="1" dirty="0">
              <a:solidFill>
                <a:schemeClr val="bg1"/>
              </a:solidFill>
              <a:latin typeface="Bookman Old Style" panose="02050604050505020204" pitchFamily="18" charset="0"/>
            </a:endParaRPr>
          </a:p>
          <a:p>
            <a:r>
              <a:rPr lang="en-US" sz="2000" b="1" i="1" dirty="0">
                <a:solidFill>
                  <a:schemeClr val="bg1"/>
                </a:solidFill>
                <a:latin typeface="Bookman Old Style" panose="02050604050505020204" pitchFamily="18" charset="0"/>
              </a:rPr>
              <a:t>But Jonah had gone down into the lowest parts of the ship, had lain down, and was fast asleep. So the captain came to him, and said to him, “What do you mean, sleeper?  				</a:t>
            </a:r>
            <a:r>
              <a:rPr lang="en-US" sz="2000" b="1" dirty="0">
                <a:solidFill>
                  <a:schemeClr val="bg1"/>
                </a:solidFill>
                <a:latin typeface="Bookman Old Style" panose="02050604050505020204" pitchFamily="18" charset="0"/>
              </a:rPr>
              <a:t>Jonah 1: 4 - 6</a:t>
            </a:r>
            <a:endParaRPr lang="en-US" sz="2000" b="1" dirty="0">
              <a:solidFill>
                <a:schemeClr val="bg1"/>
              </a:solidFill>
              <a:effectLst/>
              <a:latin typeface="Bookman Old Style" panose="02050604050505020204" pitchFamily="18" charset="0"/>
            </a:endParaRPr>
          </a:p>
        </p:txBody>
      </p:sp>
    </p:spTree>
    <p:extLst>
      <p:ext uri="{BB962C8B-B14F-4D97-AF65-F5344CB8AC3E}">
        <p14:creationId xmlns:p14="http://schemas.microsoft.com/office/powerpoint/2010/main" val="45625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pic>
        <p:nvPicPr>
          <p:cNvPr id="4098" name="Picture 2" descr="Image result for emperor jul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0574" y="114301"/>
            <a:ext cx="3712053" cy="19447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4864" y="114300"/>
            <a:ext cx="11826636" cy="6532045"/>
          </a:xfrm>
          <a:prstGeom prst="rect">
            <a:avLst/>
          </a:prstGeom>
        </p:spPr>
        <p:txBody>
          <a:bodyPr wrap="square">
            <a:spAutoFit/>
          </a:bodyPr>
          <a:lstStyle/>
          <a:p>
            <a:pPr>
              <a:lnSpc>
                <a:spcPct val="107000"/>
              </a:lnSpc>
              <a:spcAft>
                <a:spcPts val="800"/>
              </a:spcAft>
            </a:pPr>
            <a:r>
              <a:rPr lang="en-US" sz="3600" dirty="0">
                <a:solidFill>
                  <a:srgbClr val="D5CFC3"/>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D5CFC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300"/>
              </a:spcAft>
            </a:pPr>
            <a:r>
              <a:rPr lang="en-US" sz="3600"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To </a:t>
            </a:r>
            <a:r>
              <a:rPr lang="en-US" sz="3600" dirty="0" err="1">
                <a:solidFill>
                  <a:srgbClr val="D5CFC3"/>
                </a:solidFill>
                <a:latin typeface="Georgia" panose="02040502050405020303" pitchFamily="18" charset="0"/>
                <a:ea typeface="Times New Roman" panose="02020603050405020304" pitchFamily="18" charset="0"/>
                <a:cs typeface="Times New Roman" panose="02020603050405020304" pitchFamily="18" charset="0"/>
              </a:rPr>
              <a:t>Arsacius</a:t>
            </a:r>
            <a:r>
              <a:rPr lang="en-US" sz="3600"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 High Priest of Galatia</a:t>
            </a:r>
            <a:endParaRPr lang="en-US" sz="2000" dirty="0">
              <a:solidFill>
                <a:srgbClr val="D5CFC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endParaRPr lang="en-US" dirty="0">
              <a:solidFill>
                <a:srgbClr val="D5CFC3"/>
              </a:solidFill>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US" sz="2400" i="1"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The Hellenic religion does not yet prosper as I desire, and it is the fault of those who profess it; for the worship of the gods is on a splendid and magnificent scale, surpassing every prayer and every hope. May </a:t>
            </a:r>
            <a:r>
              <a:rPr lang="en-US" sz="2400" i="1" dirty="0" err="1">
                <a:solidFill>
                  <a:srgbClr val="D5CFC3"/>
                </a:solidFill>
                <a:latin typeface="Georgia" panose="02040502050405020303" pitchFamily="18" charset="0"/>
                <a:ea typeface="Times New Roman" panose="02020603050405020304" pitchFamily="18" charset="0"/>
                <a:cs typeface="Times New Roman" panose="02020603050405020304" pitchFamily="18" charset="0"/>
              </a:rPr>
              <a:t>Adrasteia</a:t>
            </a:r>
            <a:r>
              <a:rPr lang="en-US" sz="2400" i="1" baseline="30000"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 </a:t>
            </a:r>
            <a:r>
              <a:rPr lang="en-US" sz="2400" i="1"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pardon my words, for indeed no one, a little while ago, would have ventured even to pray for a change of such a sort or so complete within so short a time. Why, then, do we think that this is enough</a:t>
            </a:r>
            <a:r>
              <a:rPr lang="en-US" sz="2400" b="1" i="1"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 </a:t>
            </a:r>
            <a:r>
              <a:rPr lang="en-US" sz="2400" b="1" i="1"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why do we not observe that it is their benevolence to strangers, their care for the graves of the dead and the … holiness of their lives that have done most to increase atheism [Christianity]</a:t>
            </a:r>
            <a:r>
              <a:rPr lang="en-US" sz="2400" i="1"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a:t>
            </a:r>
            <a:r>
              <a:rPr lang="en-US" sz="2400" i="1" baseline="30000"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 </a:t>
            </a:r>
            <a:r>
              <a:rPr lang="en-US" sz="2400" b="1" i="1"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I believe that we ought really and truly to practice every one of these virtues …. For it is disgraceful that, when no Jew ever has to beg, and </a:t>
            </a:r>
            <a:r>
              <a:rPr lang="en-US" sz="2400" b="1" i="1"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the impious Galileans support not only their own poor but ours as well</a:t>
            </a:r>
            <a:r>
              <a:rPr lang="en-US" sz="2400" b="1" i="1"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a:t>
            </a:r>
            <a:r>
              <a:rPr lang="en-US" sz="2400" i="1" dirty="0">
                <a:solidFill>
                  <a:srgbClr val="D5CFC3"/>
                </a:solidFill>
                <a:latin typeface="Georgia" panose="02040502050405020303" pitchFamily="18" charset="0"/>
                <a:ea typeface="Times New Roman" panose="02020603050405020304" pitchFamily="18" charset="0"/>
                <a:cs typeface="Times New Roman" panose="02020603050405020304" pitchFamily="18" charset="0"/>
              </a:rPr>
              <a:t> all men see that our people lack aid from us.</a:t>
            </a:r>
            <a:endParaRPr lang="en-US" sz="2800" i="1" dirty="0">
              <a:solidFill>
                <a:srgbClr val="D5CFC3"/>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3675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6858000"/>
          </a:xfrm>
          <a:prstGeom prst="rect">
            <a:avLst/>
          </a:prstGeom>
        </p:spPr>
      </p:pic>
      <p:sp>
        <p:nvSpPr>
          <p:cNvPr id="2" name="Rectangle 1"/>
          <p:cNvSpPr/>
          <p:nvPr/>
        </p:nvSpPr>
        <p:spPr>
          <a:xfrm>
            <a:off x="467048" y="2581215"/>
            <a:ext cx="1598818" cy="400110"/>
          </a:xfrm>
          <a:prstGeom prst="rect">
            <a:avLst/>
          </a:prstGeom>
          <a:solidFill>
            <a:schemeClr val="accent4"/>
          </a:solidFill>
        </p:spPr>
        <p:txBody>
          <a:bodyPr wrap="square">
            <a:spAutoFit/>
          </a:bodyPr>
          <a:lstStyle/>
          <a:p>
            <a:r>
              <a:rPr lang="en-US" sz="2000" dirty="0">
                <a:solidFill>
                  <a:prstClr val="black"/>
                </a:solidFill>
                <a:latin typeface="Cooper Black" panose="0208090404030B020404" pitchFamily="18" charset="0"/>
                <a:ea typeface="Calibri" panose="020F0502020204030204" pitchFamily="34" charset="0"/>
                <a:cs typeface="Times New Roman" panose="02020603050405020304" pitchFamily="18" charset="0"/>
              </a:rPr>
              <a:t>TARSHISH</a:t>
            </a:r>
            <a:endParaRPr lang="en-US" sz="1400" dirty="0"/>
          </a:p>
        </p:txBody>
      </p:sp>
      <p:sp>
        <p:nvSpPr>
          <p:cNvPr id="3" name="Oval 2"/>
          <p:cNvSpPr/>
          <p:nvPr/>
        </p:nvSpPr>
        <p:spPr>
          <a:xfrm>
            <a:off x="323850" y="2886075"/>
            <a:ext cx="143198" cy="1905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30965" y="2469369"/>
            <a:ext cx="3961035" cy="2257887"/>
          </a:xfrm>
          <a:prstGeom prst="rect">
            <a:avLst/>
          </a:prstGeom>
        </p:spPr>
      </p:pic>
      <p:sp>
        <p:nvSpPr>
          <p:cNvPr id="6" name="Rectangle 5"/>
          <p:cNvSpPr/>
          <p:nvPr/>
        </p:nvSpPr>
        <p:spPr>
          <a:xfrm>
            <a:off x="323849" y="242708"/>
            <a:ext cx="11534775" cy="1569660"/>
          </a:xfrm>
          <a:prstGeom prst="rect">
            <a:avLst/>
          </a:prstGeom>
          <a:solidFill>
            <a:srgbClr val="D7DBC2">
              <a:alpha val="49000"/>
            </a:srgbClr>
          </a:solidFill>
        </p:spPr>
        <p:txBody>
          <a:bodyPr wrap="square">
            <a:spAutoFit/>
          </a:bodyPr>
          <a:lstStyle/>
          <a:p>
            <a:r>
              <a:rPr lang="en-US" sz="2400" b="1" i="1" dirty="0">
                <a:latin typeface="Bookman Old Style" panose="02050604050505020204" pitchFamily="18" charset="0"/>
              </a:rPr>
              <a:t>Now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came to Jonah … </a:t>
            </a:r>
            <a:r>
              <a:rPr lang="en-US" sz="2400" b="1" i="1" baseline="30000" dirty="0">
                <a:latin typeface="Bookman Old Style" panose="02050604050505020204" pitchFamily="18" charset="0"/>
              </a:rPr>
              <a:t> </a:t>
            </a:r>
            <a:r>
              <a:rPr lang="en-US" sz="2400" b="1" i="1" dirty="0">
                <a:latin typeface="Bookman Old Style" panose="02050604050505020204" pitchFamily="18" charset="0"/>
              </a:rPr>
              <a:t>“Arise, go to Nineveh, that great city, and preach to it the message that I tell you.” So Jonah arose and went to Nineveh, according to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a:t>
            </a:r>
            <a:r>
              <a:rPr lang="en-US" sz="2400" b="1" dirty="0">
                <a:latin typeface="Bookman Old Style" panose="02050604050505020204" pitchFamily="18" charset="0"/>
              </a:rPr>
              <a:t>Jonah 3: 1 - 3</a:t>
            </a:r>
          </a:p>
        </p:txBody>
      </p:sp>
      <p:sp>
        <p:nvSpPr>
          <p:cNvPr id="7" name="Rectangle 6"/>
          <p:cNvSpPr/>
          <p:nvPr/>
        </p:nvSpPr>
        <p:spPr>
          <a:xfrm>
            <a:off x="171448" y="4271486"/>
            <a:ext cx="7715251" cy="2308324"/>
          </a:xfrm>
          <a:prstGeom prst="rect">
            <a:avLst/>
          </a:prstGeom>
        </p:spPr>
        <p:txBody>
          <a:bodyPr wrap="square">
            <a:spAutoFit/>
          </a:bodyPr>
          <a:lstStyle/>
          <a:p>
            <a:r>
              <a:rPr lang="en-US" sz="2400" b="1" i="1" dirty="0">
                <a:solidFill>
                  <a:srgbClr val="000000"/>
                </a:solidFill>
                <a:latin typeface="Bookman Old Style" panose="02050604050505020204" pitchFamily="18" charset="0"/>
              </a:rPr>
              <a:t>How then shall they call on Him in whom they have not believed? And how shall they believe in Him of whom they have not heard? And how shall they hear without a preacher? And how shall they preach unless they are sent?  			</a:t>
            </a:r>
            <a:r>
              <a:rPr lang="en-US" sz="2400" b="1" dirty="0">
                <a:solidFill>
                  <a:srgbClr val="000000"/>
                </a:solidFill>
                <a:latin typeface="Bookman Old Style" panose="02050604050505020204" pitchFamily="18" charset="0"/>
              </a:rPr>
              <a:t>Romans 10: 14, 15</a:t>
            </a:r>
            <a:endParaRPr lang="en-US" sz="2400" b="1" dirty="0">
              <a:latin typeface="Bookman Old Style" panose="02050604050505020204" pitchFamily="18" charset="0"/>
            </a:endParaRPr>
          </a:p>
        </p:txBody>
      </p:sp>
    </p:spTree>
    <p:extLst>
      <p:ext uri="{BB962C8B-B14F-4D97-AF65-F5344CB8AC3E}">
        <p14:creationId xmlns:p14="http://schemas.microsoft.com/office/powerpoint/2010/main" val="1538935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6858000"/>
          </a:xfrm>
          <a:prstGeom prst="rect">
            <a:avLst/>
          </a:prstGeom>
        </p:spPr>
      </p:pic>
      <p:sp>
        <p:nvSpPr>
          <p:cNvPr id="2" name="Rectangle 1"/>
          <p:cNvSpPr/>
          <p:nvPr/>
        </p:nvSpPr>
        <p:spPr>
          <a:xfrm>
            <a:off x="467048" y="2581215"/>
            <a:ext cx="1598818" cy="400110"/>
          </a:xfrm>
          <a:prstGeom prst="rect">
            <a:avLst/>
          </a:prstGeom>
          <a:solidFill>
            <a:schemeClr val="accent4"/>
          </a:solidFill>
        </p:spPr>
        <p:txBody>
          <a:bodyPr wrap="square">
            <a:spAutoFit/>
          </a:bodyPr>
          <a:lstStyle/>
          <a:p>
            <a:r>
              <a:rPr lang="en-US" sz="2000" dirty="0">
                <a:solidFill>
                  <a:prstClr val="black"/>
                </a:solidFill>
                <a:latin typeface="Cooper Black" panose="0208090404030B020404" pitchFamily="18" charset="0"/>
                <a:ea typeface="Calibri" panose="020F0502020204030204" pitchFamily="34" charset="0"/>
                <a:cs typeface="Times New Roman" panose="02020603050405020304" pitchFamily="18" charset="0"/>
              </a:rPr>
              <a:t>TARSHISH</a:t>
            </a:r>
            <a:endParaRPr lang="en-US" sz="1400" dirty="0"/>
          </a:p>
        </p:txBody>
      </p:sp>
      <p:sp>
        <p:nvSpPr>
          <p:cNvPr id="3" name="Oval 2"/>
          <p:cNvSpPr/>
          <p:nvPr/>
        </p:nvSpPr>
        <p:spPr>
          <a:xfrm>
            <a:off x="323850" y="2886075"/>
            <a:ext cx="143198" cy="1905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30965" y="2469369"/>
            <a:ext cx="3961035" cy="2257887"/>
          </a:xfrm>
          <a:prstGeom prst="rect">
            <a:avLst/>
          </a:prstGeom>
        </p:spPr>
      </p:pic>
      <p:sp>
        <p:nvSpPr>
          <p:cNvPr id="6" name="Rectangle 5"/>
          <p:cNvSpPr/>
          <p:nvPr/>
        </p:nvSpPr>
        <p:spPr>
          <a:xfrm>
            <a:off x="323849" y="242708"/>
            <a:ext cx="11534775" cy="1569660"/>
          </a:xfrm>
          <a:prstGeom prst="rect">
            <a:avLst/>
          </a:prstGeom>
          <a:solidFill>
            <a:srgbClr val="D7DBC2">
              <a:alpha val="49000"/>
            </a:srgbClr>
          </a:solidFill>
        </p:spPr>
        <p:txBody>
          <a:bodyPr wrap="square">
            <a:spAutoFit/>
          </a:bodyPr>
          <a:lstStyle/>
          <a:p>
            <a:r>
              <a:rPr lang="en-US" sz="2400" b="1" i="1" dirty="0">
                <a:latin typeface="Bookman Old Style" panose="02050604050505020204" pitchFamily="18" charset="0"/>
              </a:rPr>
              <a:t>Now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came to Jonah … </a:t>
            </a:r>
            <a:r>
              <a:rPr lang="en-US" sz="2400" b="1" i="1" baseline="30000" dirty="0">
                <a:latin typeface="Bookman Old Style" panose="02050604050505020204" pitchFamily="18" charset="0"/>
              </a:rPr>
              <a:t> </a:t>
            </a:r>
            <a:r>
              <a:rPr lang="en-US" sz="2400" b="1" i="1" dirty="0">
                <a:latin typeface="Bookman Old Style" panose="02050604050505020204" pitchFamily="18" charset="0"/>
              </a:rPr>
              <a:t>“Arise, </a:t>
            </a:r>
            <a:r>
              <a:rPr lang="en-US" sz="2400" b="1" i="1" dirty="0">
                <a:solidFill>
                  <a:srgbClr val="FF0000"/>
                </a:solidFill>
                <a:latin typeface="Bookman Old Style" panose="02050604050505020204" pitchFamily="18" charset="0"/>
              </a:rPr>
              <a:t>go</a:t>
            </a:r>
            <a:r>
              <a:rPr lang="en-US" sz="2400" b="1" i="1" dirty="0">
                <a:latin typeface="Bookman Old Style" panose="02050604050505020204" pitchFamily="18" charset="0"/>
              </a:rPr>
              <a:t> </a:t>
            </a:r>
            <a:r>
              <a:rPr lang="en-US" sz="2400" b="1" i="1" dirty="0">
                <a:solidFill>
                  <a:srgbClr val="FF0000"/>
                </a:solidFill>
                <a:latin typeface="Bookman Old Style" panose="02050604050505020204" pitchFamily="18" charset="0"/>
              </a:rPr>
              <a:t>to Nineveh, </a:t>
            </a:r>
            <a:r>
              <a:rPr lang="en-US" sz="2400" b="1" i="1" dirty="0">
                <a:latin typeface="Bookman Old Style" panose="02050604050505020204" pitchFamily="18" charset="0"/>
              </a:rPr>
              <a:t>that great city, and preach to it the message that I tell you.” So Jonah arose and went to Nineveh, according to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a:t>
            </a:r>
            <a:r>
              <a:rPr lang="en-US" sz="2400" b="1" dirty="0">
                <a:latin typeface="Bookman Old Style" panose="02050604050505020204" pitchFamily="18" charset="0"/>
              </a:rPr>
              <a:t>Jonah 3: 1 - 3</a:t>
            </a:r>
          </a:p>
        </p:txBody>
      </p:sp>
      <p:sp>
        <p:nvSpPr>
          <p:cNvPr id="7" name="Rectangle 6"/>
          <p:cNvSpPr/>
          <p:nvPr/>
        </p:nvSpPr>
        <p:spPr>
          <a:xfrm>
            <a:off x="171448" y="4271486"/>
            <a:ext cx="7715251" cy="2308324"/>
          </a:xfrm>
          <a:prstGeom prst="rect">
            <a:avLst/>
          </a:prstGeom>
        </p:spPr>
        <p:txBody>
          <a:bodyPr wrap="square">
            <a:spAutoFit/>
          </a:bodyPr>
          <a:lstStyle/>
          <a:p>
            <a:r>
              <a:rPr lang="en-US" sz="2400" b="1" i="1" dirty="0">
                <a:latin typeface="Bookman Old Style" panose="02050604050505020204" pitchFamily="18" charset="0"/>
              </a:rPr>
              <a:t>And Jesus came and spoke to them …</a:t>
            </a:r>
          </a:p>
          <a:p>
            <a:r>
              <a:rPr lang="en-US" sz="2400" b="1" i="1" dirty="0">
                <a:latin typeface="Bookman Old Style" panose="02050604050505020204" pitchFamily="18" charset="0"/>
              </a:rPr>
              <a:t>“</a:t>
            </a:r>
            <a:r>
              <a:rPr lang="en-US" sz="2400" b="1" i="1" dirty="0">
                <a:solidFill>
                  <a:srgbClr val="FF0000"/>
                </a:solidFill>
                <a:latin typeface="Bookman Old Style" panose="02050604050505020204" pitchFamily="18" charset="0"/>
              </a:rPr>
              <a:t>Go </a:t>
            </a:r>
            <a:r>
              <a:rPr lang="en-US" sz="2400" b="1" i="1" dirty="0">
                <a:latin typeface="Bookman Old Style" panose="02050604050505020204" pitchFamily="18" charset="0"/>
              </a:rPr>
              <a:t>therefore and make disciples of </a:t>
            </a:r>
            <a:r>
              <a:rPr lang="en-US" sz="2400" b="1" i="1" dirty="0">
                <a:solidFill>
                  <a:srgbClr val="FF0000"/>
                </a:solidFill>
                <a:latin typeface="Bookman Old Style" panose="02050604050505020204" pitchFamily="18" charset="0"/>
              </a:rPr>
              <a:t>all the nations </a:t>
            </a:r>
            <a:r>
              <a:rPr lang="en-US" sz="2400" b="1" i="1" dirty="0">
                <a:latin typeface="Bookman Old Style" panose="02050604050505020204" pitchFamily="18" charset="0"/>
              </a:rPr>
              <a:t>… </a:t>
            </a:r>
            <a:r>
              <a:rPr lang="en-US" sz="2400" b="1" i="1" baseline="30000" dirty="0">
                <a:latin typeface="Bookman Old Style" panose="02050604050505020204" pitchFamily="18" charset="0"/>
              </a:rPr>
              <a:t> </a:t>
            </a:r>
            <a:r>
              <a:rPr lang="en-US" sz="2400" b="1" i="1" dirty="0">
                <a:latin typeface="Bookman Old Style" panose="02050604050505020204" pitchFamily="18" charset="0"/>
              </a:rPr>
              <a:t>teaching them to observe all things that I have commanded you; and lo, I am with you always, even to the end of the age.” </a:t>
            </a:r>
          </a:p>
          <a:p>
            <a:r>
              <a:rPr lang="en-US" sz="2400" b="1" i="1" dirty="0">
                <a:latin typeface="Bookman Old Style" panose="02050604050505020204" pitchFamily="18" charset="0"/>
              </a:rPr>
              <a:t>			</a:t>
            </a:r>
            <a:r>
              <a:rPr lang="en-US" sz="2400" b="1" dirty="0">
                <a:latin typeface="Bookman Old Style" panose="02050604050505020204" pitchFamily="18" charset="0"/>
              </a:rPr>
              <a:t>Matthew 28: 18 - 20</a:t>
            </a:r>
            <a:endParaRPr lang="en-US" sz="2400" b="1" i="1" dirty="0">
              <a:latin typeface="Bookman Old Style" panose="02050604050505020204" pitchFamily="18" charset="0"/>
            </a:endParaRPr>
          </a:p>
        </p:txBody>
      </p:sp>
    </p:spTree>
    <p:extLst>
      <p:ext uri="{BB962C8B-B14F-4D97-AF65-F5344CB8AC3E}">
        <p14:creationId xmlns:p14="http://schemas.microsoft.com/office/powerpoint/2010/main" val="14377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6858000"/>
          </a:xfrm>
          <a:prstGeom prst="rect">
            <a:avLst/>
          </a:prstGeom>
        </p:spPr>
      </p:pic>
      <p:sp>
        <p:nvSpPr>
          <p:cNvPr id="2" name="Rectangle 1"/>
          <p:cNvSpPr/>
          <p:nvPr/>
        </p:nvSpPr>
        <p:spPr>
          <a:xfrm>
            <a:off x="467048" y="2581215"/>
            <a:ext cx="1598818" cy="400110"/>
          </a:xfrm>
          <a:prstGeom prst="rect">
            <a:avLst/>
          </a:prstGeom>
          <a:solidFill>
            <a:schemeClr val="accent4"/>
          </a:solidFill>
        </p:spPr>
        <p:txBody>
          <a:bodyPr wrap="square">
            <a:spAutoFit/>
          </a:bodyPr>
          <a:lstStyle/>
          <a:p>
            <a:r>
              <a:rPr lang="en-US" sz="2000" dirty="0">
                <a:solidFill>
                  <a:prstClr val="black"/>
                </a:solidFill>
                <a:latin typeface="Cooper Black" panose="0208090404030B020404" pitchFamily="18" charset="0"/>
                <a:ea typeface="Calibri" panose="020F0502020204030204" pitchFamily="34" charset="0"/>
                <a:cs typeface="Times New Roman" panose="02020603050405020304" pitchFamily="18" charset="0"/>
              </a:rPr>
              <a:t>TARSHISH</a:t>
            </a:r>
            <a:endParaRPr lang="en-US" sz="1400" dirty="0"/>
          </a:p>
        </p:txBody>
      </p:sp>
      <p:sp>
        <p:nvSpPr>
          <p:cNvPr id="3" name="Oval 2"/>
          <p:cNvSpPr/>
          <p:nvPr/>
        </p:nvSpPr>
        <p:spPr>
          <a:xfrm>
            <a:off x="323850" y="2886075"/>
            <a:ext cx="143198" cy="1905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30965" y="2469369"/>
            <a:ext cx="3961035" cy="2257887"/>
          </a:xfrm>
          <a:prstGeom prst="rect">
            <a:avLst/>
          </a:prstGeom>
        </p:spPr>
      </p:pic>
      <p:sp>
        <p:nvSpPr>
          <p:cNvPr id="6" name="Rectangle 5"/>
          <p:cNvSpPr/>
          <p:nvPr/>
        </p:nvSpPr>
        <p:spPr>
          <a:xfrm>
            <a:off x="323849" y="242708"/>
            <a:ext cx="11534775" cy="1569660"/>
          </a:xfrm>
          <a:prstGeom prst="rect">
            <a:avLst/>
          </a:prstGeom>
          <a:solidFill>
            <a:srgbClr val="D7DBC2">
              <a:alpha val="49000"/>
            </a:srgbClr>
          </a:solidFill>
        </p:spPr>
        <p:txBody>
          <a:bodyPr wrap="square">
            <a:spAutoFit/>
          </a:bodyPr>
          <a:lstStyle/>
          <a:p>
            <a:r>
              <a:rPr lang="en-US" sz="2400" b="1" i="1" dirty="0">
                <a:latin typeface="Bookman Old Style" panose="02050604050505020204" pitchFamily="18" charset="0"/>
              </a:rPr>
              <a:t>Now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came to Jonah … </a:t>
            </a:r>
            <a:r>
              <a:rPr lang="en-US" sz="2400" b="1" i="1" baseline="30000" dirty="0">
                <a:latin typeface="Bookman Old Style" panose="02050604050505020204" pitchFamily="18" charset="0"/>
              </a:rPr>
              <a:t> </a:t>
            </a:r>
            <a:r>
              <a:rPr lang="en-US" sz="2400" b="1" i="1" dirty="0">
                <a:latin typeface="Bookman Old Style" panose="02050604050505020204" pitchFamily="18" charset="0"/>
              </a:rPr>
              <a:t>“Arise, go to Nineveh, that great city, and preach to it </a:t>
            </a:r>
            <a:r>
              <a:rPr lang="en-US" sz="2400" b="1" i="1" dirty="0">
                <a:solidFill>
                  <a:srgbClr val="FF0000"/>
                </a:solidFill>
                <a:latin typeface="Bookman Old Style" panose="02050604050505020204" pitchFamily="18" charset="0"/>
              </a:rPr>
              <a:t>the message that I tell you</a:t>
            </a:r>
            <a:r>
              <a:rPr lang="en-US" sz="2400" b="1" i="1" dirty="0">
                <a:latin typeface="Bookman Old Style" panose="02050604050505020204" pitchFamily="18" charset="0"/>
              </a:rPr>
              <a:t>.” So Jonah arose and went to Nineveh, according to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a:t>
            </a:r>
            <a:r>
              <a:rPr lang="en-US" sz="2400" b="1" dirty="0">
                <a:latin typeface="Bookman Old Style" panose="02050604050505020204" pitchFamily="18" charset="0"/>
              </a:rPr>
              <a:t>Jonah 3: 1 - 3</a:t>
            </a:r>
          </a:p>
        </p:txBody>
      </p:sp>
      <p:sp>
        <p:nvSpPr>
          <p:cNvPr id="7" name="Rectangle 6"/>
          <p:cNvSpPr/>
          <p:nvPr/>
        </p:nvSpPr>
        <p:spPr>
          <a:xfrm>
            <a:off x="171448" y="4271486"/>
            <a:ext cx="7715251" cy="2308324"/>
          </a:xfrm>
          <a:prstGeom prst="rect">
            <a:avLst/>
          </a:prstGeom>
        </p:spPr>
        <p:txBody>
          <a:bodyPr wrap="square">
            <a:spAutoFit/>
          </a:bodyPr>
          <a:lstStyle/>
          <a:p>
            <a:r>
              <a:rPr lang="en-US" sz="2400" b="1" i="1" dirty="0">
                <a:latin typeface="Bookman Old Style" panose="02050604050505020204" pitchFamily="18" charset="0"/>
              </a:rPr>
              <a:t>And Jesus came and spoke to them …</a:t>
            </a:r>
          </a:p>
          <a:p>
            <a:r>
              <a:rPr lang="en-US" sz="2400" b="1" i="1" dirty="0">
                <a:latin typeface="Bookman Old Style" panose="02050604050505020204" pitchFamily="18" charset="0"/>
              </a:rPr>
              <a:t>“</a:t>
            </a:r>
            <a:r>
              <a:rPr lang="en-US" sz="2400" b="1" i="1" dirty="0">
                <a:solidFill>
                  <a:srgbClr val="FF0000"/>
                </a:solidFill>
                <a:latin typeface="Bookman Old Style" panose="02050604050505020204" pitchFamily="18" charset="0"/>
              </a:rPr>
              <a:t>Go </a:t>
            </a:r>
            <a:r>
              <a:rPr lang="en-US" sz="2400" b="1" i="1" dirty="0">
                <a:latin typeface="Bookman Old Style" panose="02050604050505020204" pitchFamily="18" charset="0"/>
              </a:rPr>
              <a:t>therefore and </a:t>
            </a:r>
            <a:r>
              <a:rPr lang="en-US" sz="2400" b="1" i="1" dirty="0">
                <a:solidFill>
                  <a:srgbClr val="FF0000"/>
                </a:solidFill>
                <a:latin typeface="Bookman Old Style" panose="02050604050505020204" pitchFamily="18" charset="0"/>
              </a:rPr>
              <a:t>make disciples </a:t>
            </a:r>
            <a:r>
              <a:rPr lang="en-US" sz="2400" b="1" i="1" dirty="0">
                <a:latin typeface="Bookman Old Style" panose="02050604050505020204" pitchFamily="18" charset="0"/>
              </a:rPr>
              <a:t>of all the nations … </a:t>
            </a:r>
            <a:r>
              <a:rPr lang="en-US" sz="2400" b="1" i="1" baseline="30000" dirty="0">
                <a:latin typeface="Bookman Old Style" panose="02050604050505020204" pitchFamily="18" charset="0"/>
              </a:rPr>
              <a:t> </a:t>
            </a:r>
            <a:r>
              <a:rPr lang="en-US" sz="2400" b="1" i="1" dirty="0">
                <a:solidFill>
                  <a:srgbClr val="FF0000"/>
                </a:solidFill>
                <a:latin typeface="Bookman Old Style" panose="02050604050505020204" pitchFamily="18" charset="0"/>
              </a:rPr>
              <a:t>teaching them to observe all things that I have commanded you</a:t>
            </a:r>
            <a:r>
              <a:rPr lang="en-US" sz="2400" b="1" i="1" dirty="0">
                <a:latin typeface="Bookman Old Style" panose="02050604050505020204" pitchFamily="18" charset="0"/>
              </a:rPr>
              <a:t>; and lo, I am with you always, even to the end of the age.” </a:t>
            </a:r>
          </a:p>
          <a:p>
            <a:r>
              <a:rPr lang="en-US" sz="2400" b="1" i="1" dirty="0">
                <a:latin typeface="Bookman Old Style" panose="02050604050505020204" pitchFamily="18" charset="0"/>
              </a:rPr>
              <a:t>			</a:t>
            </a:r>
            <a:r>
              <a:rPr lang="en-US" sz="2400" b="1" dirty="0">
                <a:latin typeface="Bookman Old Style" panose="02050604050505020204" pitchFamily="18" charset="0"/>
              </a:rPr>
              <a:t>Matthew 28: 18 - 20</a:t>
            </a:r>
            <a:endParaRPr lang="en-US" sz="2400" b="1" i="1" dirty="0">
              <a:latin typeface="Bookman Old Style" panose="02050604050505020204" pitchFamily="18" charset="0"/>
            </a:endParaRPr>
          </a:p>
        </p:txBody>
      </p:sp>
    </p:spTree>
    <p:extLst>
      <p:ext uri="{BB962C8B-B14F-4D97-AF65-F5344CB8AC3E}">
        <p14:creationId xmlns:p14="http://schemas.microsoft.com/office/powerpoint/2010/main" val="85439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6858000"/>
          </a:xfrm>
          <a:prstGeom prst="rect">
            <a:avLst/>
          </a:prstGeom>
        </p:spPr>
      </p:pic>
      <p:sp>
        <p:nvSpPr>
          <p:cNvPr id="2" name="Rectangle 1"/>
          <p:cNvSpPr/>
          <p:nvPr/>
        </p:nvSpPr>
        <p:spPr>
          <a:xfrm>
            <a:off x="467048" y="2581215"/>
            <a:ext cx="1598818" cy="400110"/>
          </a:xfrm>
          <a:prstGeom prst="rect">
            <a:avLst/>
          </a:prstGeom>
          <a:solidFill>
            <a:schemeClr val="accent4"/>
          </a:solidFill>
        </p:spPr>
        <p:txBody>
          <a:bodyPr wrap="square">
            <a:spAutoFit/>
          </a:bodyPr>
          <a:lstStyle/>
          <a:p>
            <a:r>
              <a:rPr lang="en-US" sz="2000" dirty="0">
                <a:solidFill>
                  <a:prstClr val="black"/>
                </a:solidFill>
                <a:latin typeface="Cooper Black" panose="0208090404030B020404" pitchFamily="18" charset="0"/>
                <a:ea typeface="Calibri" panose="020F0502020204030204" pitchFamily="34" charset="0"/>
                <a:cs typeface="Times New Roman" panose="02020603050405020304" pitchFamily="18" charset="0"/>
              </a:rPr>
              <a:t>TARSHISH</a:t>
            </a:r>
            <a:endParaRPr lang="en-US" sz="1400" dirty="0"/>
          </a:p>
        </p:txBody>
      </p:sp>
      <p:sp>
        <p:nvSpPr>
          <p:cNvPr id="3" name="Oval 2"/>
          <p:cNvSpPr/>
          <p:nvPr/>
        </p:nvSpPr>
        <p:spPr>
          <a:xfrm>
            <a:off x="323850" y="2886075"/>
            <a:ext cx="143198" cy="1905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30965" y="2469369"/>
            <a:ext cx="3961035" cy="2257887"/>
          </a:xfrm>
          <a:prstGeom prst="rect">
            <a:avLst/>
          </a:prstGeom>
        </p:spPr>
      </p:pic>
      <p:sp>
        <p:nvSpPr>
          <p:cNvPr id="6" name="Rectangle 5"/>
          <p:cNvSpPr/>
          <p:nvPr/>
        </p:nvSpPr>
        <p:spPr>
          <a:xfrm>
            <a:off x="323849" y="242708"/>
            <a:ext cx="11534775" cy="1569660"/>
          </a:xfrm>
          <a:prstGeom prst="rect">
            <a:avLst/>
          </a:prstGeom>
          <a:solidFill>
            <a:srgbClr val="D7DBC2">
              <a:alpha val="49000"/>
            </a:srgbClr>
          </a:solidFill>
        </p:spPr>
        <p:txBody>
          <a:bodyPr wrap="square">
            <a:spAutoFit/>
          </a:bodyPr>
          <a:lstStyle/>
          <a:p>
            <a:r>
              <a:rPr lang="en-US" sz="2400" b="1" i="1" dirty="0">
                <a:latin typeface="Bookman Old Style" panose="02050604050505020204" pitchFamily="18" charset="0"/>
              </a:rPr>
              <a:t>Now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came to Jonah … </a:t>
            </a:r>
            <a:r>
              <a:rPr lang="en-US" sz="2400" b="1" i="1" baseline="30000" dirty="0">
                <a:latin typeface="Bookman Old Style" panose="02050604050505020204" pitchFamily="18" charset="0"/>
              </a:rPr>
              <a:t> </a:t>
            </a:r>
            <a:r>
              <a:rPr lang="en-US" sz="2400" b="1" i="1" dirty="0">
                <a:latin typeface="Bookman Old Style" panose="02050604050505020204" pitchFamily="18" charset="0"/>
              </a:rPr>
              <a:t>“Arise, go to Nineveh, that great city, and preach to it the message that I tell you.” So Jonah arose and went to Nineveh, according to the word of the </a:t>
            </a:r>
            <a:r>
              <a:rPr lang="en-US" sz="2400" b="1" i="1" cap="small" dirty="0">
                <a:latin typeface="Bookman Old Style" panose="02050604050505020204" pitchFamily="18" charset="0"/>
              </a:rPr>
              <a:t>Lord</a:t>
            </a:r>
            <a:r>
              <a:rPr lang="en-US" sz="2400" b="1" i="1" dirty="0">
                <a:latin typeface="Bookman Old Style" panose="02050604050505020204" pitchFamily="18" charset="0"/>
              </a:rPr>
              <a:t>.									</a:t>
            </a:r>
            <a:r>
              <a:rPr lang="en-US" sz="2400" b="1" dirty="0">
                <a:latin typeface="Bookman Old Style" panose="02050604050505020204" pitchFamily="18" charset="0"/>
              </a:rPr>
              <a:t>Jonah 3: 1 - 3</a:t>
            </a:r>
          </a:p>
        </p:txBody>
      </p:sp>
      <p:sp>
        <p:nvSpPr>
          <p:cNvPr id="7" name="Rectangle 6"/>
          <p:cNvSpPr/>
          <p:nvPr/>
        </p:nvSpPr>
        <p:spPr>
          <a:xfrm>
            <a:off x="171448" y="4271486"/>
            <a:ext cx="7715251" cy="2308324"/>
          </a:xfrm>
          <a:prstGeom prst="rect">
            <a:avLst/>
          </a:prstGeom>
        </p:spPr>
        <p:txBody>
          <a:bodyPr wrap="square">
            <a:spAutoFit/>
          </a:bodyPr>
          <a:lstStyle/>
          <a:p>
            <a:r>
              <a:rPr lang="en-US" sz="2400" b="1" i="1" dirty="0">
                <a:solidFill>
                  <a:srgbClr val="000000"/>
                </a:solidFill>
                <a:latin typeface="Bookman Old Style" panose="02050604050505020204" pitchFamily="18" charset="0"/>
              </a:rPr>
              <a:t>How then shall they call on Him in whom they have not believed? And how shall they believe in Him of whom they have not heard? And how shall they hear without a preacher? And how shall they preach </a:t>
            </a:r>
            <a:r>
              <a:rPr lang="en-US" sz="2400" b="1" i="1" dirty="0">
                <a:solidFill>
                  <a:srgbClr val="FF0000"/>
                </a:solidFill>
                <a:latin typeface="Bookman Old Style" panose="02050604050505020204" pitchFamily="18" charset="0"/>
              </a:rPr>
              <a:t>unless they are sent</a:t>
            </a:r>
            <a:r>
              <a:rPr lang="en-US" sz="2400" b="1" i="1" dirty="0">
                <a:solidFill>
                  <a:srgbClr val="000000"/>
                </a:solidFill>
                <a:latin typeface="Bookman Old Style" panose="02050604050505020204" pitchFamily="18" charset="0"/>
              </a:rPr>
              <a:t>?  			</a:t>
            </a:r>
            <a:r>
              <a:rPr lang="en-US" sz="2400" b="1" dirty="0">
                <a:solidFill>
                  <a:srgbClr val="000000"/>
                </a:solidFill>
                <a:latin typeface="Bookman Old Style" panose="02050604050505020204" pitchFamily="18" charset="0"/>
              </a:rPr>
              <a:t>Romans 10: 14, 15</a:t>
            </a:r>
            <a:endParaRPr lang="en-US" sz="2400" b="1" dirty="0">
              <a:latin typeface="Bookman Old Style" panose="02050604050505020204" pitchFamily="18" charset="0"/>
            </a:endParaRPr>
          </a:p>
        </p:txBody>
      </p:sp>
    </p:spTree>
    <p:extLst>
      <p:ext uri="{BB962C8B-B14F-4D97-AF65-F5344CB8AC3E}">
        <p14:creationId xmlns:p14="http://schemas.microsoft.com/office/powerpoint/2010/main" val="357006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362" y="208439"/>
            <a:ext cx="11144606" cy="1200329"/>
          </a:xfrm>
          <a:prstGeom prst="rect">
            <a:avLst/>
          </a:prstGeom>
          <a:noFill/>
        </p:spPr>
        <p:txBody>
          <a:bodyPr wrap="square" rtlCol="0">
            <a:spAutoFit/>
          </a:bodyPr>
          <a:lstStyle/>
          <a:p>
            <a:pPr algn="ctr"/>
            <a:r>
              <a:rPr lang="en-US" sz="2400" dirty="0">
                <a:solidFill>
                  <a:prstClr val="black"/>
                </a:solidFill>
                <a:latin typeface="Arial Black" panose="020B0A04020102020204" pitchFamily="34" charset="0"/>
              </a:rPr>
              <a:t>Missions Supported by FRBC in January</a:t>
            </a:r>
          </a:p>
          <a:p>
            <a:pPr algn="ctr"/>
            <a:r>
              <a:rPr lang="en-US" sz="2400" dirty="0">
                <a:solidFill>
                  <a:prstClr val="black"/>
                </a:solidFill>
                <a:latin typeface="Arial Black" panose="020B0A04020102020204" pitchFamily="34" charset="0"/>
              </a:rPr>
              <a:t>This Month We Highlight Ministries </a:t>
            </a:r>
          </a:p>
          <a:p>
            <a:pPr algn="ctr"/>
            <a:r>
              <a:rPr lang="en-US" sz="2400" dirty="0">
                <a:solidFill>
                  <a:prstClr val="black"/>
                </a:solidFill>
                <a:latin typeface="Arial Black" panose="020B0A04020102020204" pitchFamily="34" charset="0"/>
              </a:rPr>
              <a:t>to Foreign Mission Fields</a:t>
            </a:r>
          </a:p>
        </p:txBody>
      </p:sp>
      <p:sp>
        <p:nvSpPr>
          <p:cNvPr id="16" name="TextBox 15"/>
          <p:cNvSpPr txBox="1"/>
          <p:nvPr/>
        </p:nvSpPr>
        <p:spPr>
          <a:xfrm>
            <a:off x="2514600" y="6400800"/>
            <a:ext cx="6684074" cy="369332"/>
          </a:xfrm>
          <a:prstGeom prst="rect">
            <a:avLst/>
          </a:prstGeom>
          <a:noFill/>
        </p:spPr>
        <p:txBody>
          <a:bodyPr wrap="none" rtlCol="0">
            <a:spAutoFit/>
          </a:bodyPr>
          <a:lstStyle/>
          <a:p>
            <a:r>
              <a:rPr lang="en-US" dirty="0">
                <a:solidFill>
                  <a:srgbClr val="FF0000"/>
                </a:solidFill>
              </a:rPr>
              <a:t>For more information see the Bulletin Boards in the Foyer and Library</a:t>
            </a:r>
          </a:p>
        </p:txBody>
      </p:sp>
      <p:sp>
        <p:nvSpPr>
          <p:cNvPr id="7" name="Right Triangle 6"/>
          <p:cNvSpPr/>
          <p:nvPr/>
        </p:nvSpPr>
        <p:spPr>
          <a:xfrm>
            <a:off x="1524001" y="1849807"/>
            <a:ext cx="749821" cy="57462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295017" y="5085347"/>
            <a:ext cx="6126548" cy="523220"/>
          </a:xfrm>
          <a:prstGeom prst="rect">
            <a:avLst/>
          </a:prstGeom>
        </p:spPr>
        <p:txBody>
          <a:bodyPr wrap="square">
            <a:spAutoFit/>
          </a:bodyPr>
          <a:lstStyle/>
          <a:p>
            <a:pPr algn="ctr"/>
            <a:r>
              <a:rPr lang="en-US" sz="2800" b="1" dirty="0">
                <a:solidFill>
                  <a:srgbClr val="674D47"/>
                </a:solidFill>
              </a:rPr>
              <a:t>Ministry to Middle East Refugees</a:t>
            </a:r>
            <a:endParaRPr lang="en-US" sz="2400" b="1" dirty="0">
              <a:solidFill>
                <a:srgbClr val="674D47"/>
              </a:solidFill>
            </a:endParaRPr>
          </a:p>
        </p:txBody>
      </p:sp>
      <p:sp>
        <p:nvSpPr>
          <p:cNvPr id="18" name="TextBox 17">
            <a:extLst>
              <a:ext uri="{FF2B5EF4-FFF2-40B4-BE49-F238E27FC236}">
                <a16:creationId xmlns:a16="http://schemas.microsoft.com/office/drawing/2014/main" id="{BE45B875-BD3A-4B6B-AD63-D6DDB9554C76}"/>
              </a:ext>
            </a:extLst>
          </p:cNvPr>
          <p:cNvSpPr txBox="1"/>
          <p:nvPr/>
        </p:nvSpPr>
        <p:spPr>
          <a:xfrm>
            <a:off x="3057552" y="1569867"/>
            <a:ext cx="6318327" cy="1292662"/>
          </a:xfrm>
          <a:prstGeom prst="rect">
            <a:avLst/>
          </a:prstGeom>
          <a:noFill/>
        </p:spPr>
        <p:txBody>
          <a:bodyPr wrap="square" rtlCol="0">
            <a:spAutoFit/>
          </a:bodyPr>
          <a:lstStyle/>
          <a:p>
            <a:r>
              <a:rPr lang="en-US" sz="3200" b="1" dirty="0">
                <a:solidFill>
                  <a:srgbClr val="66248D"/>
                </a:solidFill>
              </a:rPr>
              <a:t>Mike &amp; Terri Blackburn</a:t>
            </a:r>
          </a:p>
          <a:p>
            <a:r>
              <a:rPr lang="en-US" sz="2800" b="1" dirty="0">
                <a:solidFill>
                  <a:srgbClr val="66248D"/>
                </a:solidFill>
              </a:rPr>
              <a:t>Central Asia, Uzbek Speakers</a:t>
            </a:r>
          </a:p>
          <a:p>
            <a:r>
              <a:rPr lang="en-US" dirty="0">
                <a:solidFill>
                  <a:prstClr val="black"/>
                </a:solidFill>
              </a:rPr>
              <a:t>.</a:t>
            </a:r>
          </a:p>
        </p:txBody>
      </p:sp>
      <p:sp>
        <p:nvSpPr>
          <p:cNvPr id="22" name="Rectangle 21">
            <a:extLst>
              <a:ext uri="{FF2B5EF4-FFF2-40B4-BE49-F238E27FC236}">
                <a16:creationId xmlns:a16="http://schemas.microsoft.com/office/drawing/2014/main" id="{C53D47E7-CF0A-45EE-8A68-75FB56725849}"/>
              </a:ext>
            </a:extLst>
          </p:cNvPr>
          <p:cNvSpPr/>
          <p:nvPr/>
        </p:nvSpPr>
        <p:spPr>
          <a:xfrm>
            <a:off x="3130379" y="2952008"/>
            <a:ext cx="5404022" cy="1015663"/>
          </a:xfrm>
          <a:prstGeom prst="rect">
            <a:avLst/>
          </a:prstGeom>
        </p:spPr>
        <p:txBody>
          <a:bodyPr wrap="square">
            <a:spAutoFit/>
          </a:bodyPr>
          <a:lstStyle/>
          <a:p>
            <a:pPr algn="r"/>
            <a:r>
              <a:rPr lang="en-US" sz="3200" b="1" dirty="0">
                <a:solidFill>
                  <a:srgbClr val="00B050"/>
                </a:solidFill>
              </a:rPr>
              <a:t>Fred &amp; Cathy Ruff</a:t>
            </a:r>
            <a:endParaRPr lang="en-US" sz="2800" b="1" dirty="0">
              <a:solidFill>
                <a:srgbClr val="00B050"/>
              </a:solidFill>
            </a:endParaRPr>
          </a:p>
          <a:p>
            <a:pPr algn="r"/>
            <a:r>
              <a:rPr lang="en-US" sz="2800" b="1" dirty="0">
                <a:solidFill>
                  <a:srgbClr val="00B050"/>
                </a:solidFill>
              </a:rPr>
              <a:t>Ministry to the Chinese</a:t>
            </a:r>
            <a:endParaRPr lang="en-US" sz="1200" dirty="0">
              <a:solidFill>
                <a:prstClr val="black"/>
              </a:solidFill>
            </a:endParaRPr>
          </a:p>
        </p:txBody>
      </p:sp>
      <p:pic>
        <p:nvPicPr>
          <p:cNvPr id="12" name="Picture 11">
            <a:extLst>
              <a:ext uri="{FF2B5EF4-FFF2-40B4-BE49-F238E27FC236}">
                <a16:creationId xmlns:a16="http://schemas.microsoft.com/office/drawing/2014/main" id="{188981B8-7E15-4770-902B-59578751E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82" y="1145226"/>
            <a:ext cx="2619319" cy="2155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9FA91D7B-9785-46A2-B7BB-65635224B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6211" y="1974749"/>
            <a:ext cx="2246370" cy="24578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1524002" y="4432598"/>
            <a:ext cx="3228974" cy="14824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984989"/>
      </p:ext>
    </p:extLst>
  </p:cSld>
  <p:clrMapOvr>
    <a:masterClrMapping/>
  </p:clrMapOvr>
  <p:transition spd="slow" advClick="0" advTm="9000">
    <p:wipe dir="d"/>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pic>
        <p:nvPicPr>
          <p:cNvPr id="1026" name="Picture 2" descr="Image result for jonah storm at s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23" y="334832"/>
            <a:ext cx="11084943" cy="6196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3494" y="539234"/>
            <a:ext cx="7591425" cy="2554545"/>
          </a:xfrm>
          <a:prstGeom prst="rect">
            <a:avLst/>
          </a:prstGeom>
        </p:spPr>
        <p:txBody>
          <a:bodyPr wrap="square">
            <a:spAutoFit/>
          </a:bodyPr>
          <a:lstStyle/>
          <a:p>
            <a:pPr algn="ctr"/>
            <a:r>
              <a:rPr lang="en-US" sz="3200" b="1" dirty="0">
                <a:solidFill>
                  <a:schemeClr val="bg1"/>
                </a:solidFill>
                <a:latin typeface="Copperplate Gothic Light" panose="020E0507020206020404" pitchFamily="34" charset="0"/>
              </a:rPr>
              <a:t>JONAH CHAPTER ONE</a:t>
            </a:r>
          </a:p>
          <a:p>
            <a:pPr algn="ctr"/>
            <a:r>
              <a:rPr lang="en-US" sz="3200" b="1" dirty="0">
                <a:solidFill>
                  <a:schemeClr val="bg1"/>
                </a:solidFill>
                <a:latin typeface="Copperplate Gothic Light" panose="020E0507020206020404" pitchFamily="34" charset="0"/>
              </a:rPr>
              <a:t>WHO GETS SAVED?</a:t>
            </a:r>
          </a:p>
          <a:p>
            <a:pPr algn="ctr"/>
            <a:endParaRPr lang="en-US" sz="3200" b="1" dirty="0">
              <a:solidFill>
                <a:schemeClr val="bg1"/>
              </a:solidFill>
              <a:latin typeface="Copperplate Gothic Light" panose="020E0507020206020404" pitchFamily="34" charset="0"/>
            </a:endParaRPr>
          </a:p>
          <a:p>
            <a:pPr algn="ctr"/>
            <a:r>
              <a:rPr lang="en-US" sz="3200" b="1" dirty="0">
                <a:solidFill>
                  <a:schemeClr val="bg1"/>
                </a:solidFill>
                <a:latin typeface="Copperplate Gothic Light" panose="020E0507020206020404" pitchFamily="34" charset="0"/>
              </a:rPr>
              <a:t>THE MARINERS </a:t>
            </a:r>
          </a:p>
          <a:p>
            <a:pPr algn="ctr"/>
            <a:r>
              <a:rPr lang="en-US" sz="3200" b="1" dirty="0">
                <a:solidFill>
                  <a:schemeClr val="bg1"/>
                </a:solidFill>
                <a:latin typeface="Copperplate Gothic Light" panose="020E0507020206020404" pitchFamily="34" charset="0"/>
              </a:rPr>
              <a:t>(WE WHO BELIEVE)</a:t>
            </a:r>
            <a:endParaRPr lang="en-US" sz="3200" dirty="0">
              <a:latin typeface="Copperplate Gothic Light" panose="020E0507020206020404" pitchFamily="34" charset="0"/>
            </a:endParaRPr>
          </a:p>
        </p:txBody>
      </p:sp>
    </p:spTree>
    <p:extLst>
      <p:ext uri="{BB962C8B-B14F-4D97-AF65-F5344CB8AC3E}">
        <p14:creationId xmlns:p14="http://schemas.microsoft.com/office/powerpoint/2010/main" val="12495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Image result for nagolis mexi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600" y="352426"/>
            <a:ext cx="4793942" cy="3086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8" name="Picture 4" descr="Image result for mcgrath ala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1111250"/>
            <a:ext cx="5327650" cy="5327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37978"/>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6000">
              <a:schemeClr val="accent1">
                <a:lumMod val="40000"/>
                <a:lumOff val="60000"/>
              </a:schemeClr>
            </a:gs>
            <a:gs pos="100000">
              <a:schemeClr val="bg2">
                <a:lumMod val="5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02221" y="323265"/>
            <a:ext cx="3746995" cy="25056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172" name="Picture 4" descr="Image result for promenade baltimore single carro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99" y="708344"/>
            <a:ext cx="5819775" cy="4241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952402" y="3247805"/>
            <a:ext cx="5830114" cy="3143689"/>
          </a:xfrm>
          <a:prstGeom prst="rect">
            <a:avLst/>
          </a:prstGeom>
        </p:spPr>
      </p:pic>
      <p:pic>
        <p:nvPicPr>
          <p:cNvPr id="3" name="Picture 2"/>
          <p:cNvPicPr>
            <a:picLocks noChangeAspect="1"/>
          </p:cNvPicPr>
          <p:nvPr/>
        </p:nvPicPr>
        <p:blipFill>
          <a:blip r:embed="rId5"/>
          <a:stretch>
            <a:fillRect/>
          </a:stretch>
        </p:blipFill>
        <p:spPr>
          <a:xfrm>
            <a:off x="270152" y="165123"/>
            <a:ext cx="2433639" cy="2433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036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a:gradFill flip="none" rotWithShape="1">
            <a:gsLst>
              <a:gs pos="97000">
                <a:srgbClr val="DAF2E8"/>
              </a:gs>
              <a:gs pos="98000">
                <a:srgbClr val="B2C9B4">
                  <a:lumMod val="2000"/>
                  <a:alpha val="18000"/>
                </a:srgbClr>
              </a:gs>
              <a:gs pos="9000">
                <a:srgbClr val="94AB9B"/>
              </a:gs>
            </a:gsLst>
            <a:lin ang="16200000" scaled="1"/>
            <a:tileRect/>
          </a:gradFill>
          <a:effectLst>
            <a:glow rad="101600">
              <a:srgbClr val="98AFA2">
                <a:alpha val="60000"/>
              </a:srgbClr>
            </a:glow>
            <a:softEdge rad="127000"/>
          </a:effectLst>
        </p:spPr>
      </p:pic>
      <p:sp>
        <p:nvSpPr>
          <p:cNvPr id="4" name="Rectangle 3"/>
          <p:cNvSpPr/>
          <p:nvPr/>
        </p:nvSpPr>
        <p:spPr>
          <a:xfrm>
            <a:off x="2921001" y="670421"/>
            <a:ext cx="7162800" cy="1938992"/>
          </a:xfrm>
          <a:prstGeom prst="rect">
            <a:avLst/>
          </a:prstGeom>
          <a:gradFill flip="none" rotWithShape="1">
            <a:gsLst>
              <a:gs pos="41000">
                <a:srgbClr val="B2C9B4"/>
              </a:gs>
              <a:gs pos="17391">
                <a:srgbClr val="91A99C"/>
              </a:gs>
              <a:gs pos="80000">
                <a:srgbClr val="94AB9B"/>
              </a:gs>
            </a:gsLst>
            <a:lin ang="2700000" scaled="1"/>
            <a:tileRect/>
          </a:gradFill>
          <a:effectLst>
            <a:glow rad="101600">
              <a:srgbClr val="93AA9B"/>
            </a:glow>
          </a:effectLst>
        </p:spPr>
        <p:txBody>
          <a:bodyPr wrap="square">
            <a:spAutoFit/>
          </a:bodyPr>
          <a:lstStyle/>
          <a:p>
            <a:pPr lvl="0" algn="ctr"/>
            <a:r>
              <a:rPr lang="en-US" sz="4000" b="1" dirty="0">
                <a:latin typeface="Copperplate Gothic Light" panose="020E0507020206020404" pitchFamily="34" charset="0"/>
              </a:rPr>
              <a:t>JONAH </a:t>
            </a:r>
          </a:p>
          <a:p>
            <a:pPr lvl="0" algn="ctr"/>
            <a:r>
              <a:rPr lang="en-US" sz="4000" b="1" dirty="0">
                <a:latin typeface="Copperplate Gothic Light" panose="020E0507020206020404" pitchFamily="34" charset="0"/>
              </a:rPr>
              <a:t>CHAPTER FOUR</a:t>
            </a:r>
          </a:p>
          <a:p>
            <a:pPr lvl="0" algn="ctr"/>
            <a:r>
              <a:rPr lang="en-US" sz="4000" b="1" dirty="0">
                <a:latin typeface="Copperplate Gothic Light" panose="020E0507020206020404" pitchFamily="34" charset="0"/>
              </a:rPr>
              <a:t>WHO GETS SAVED?</a:t>
            </a:r>
          </a:p>
        </p:txBody>
      </p:sp>
    </p:spTree>
    <p:extLst>
      <p:ext uri="{BB962C8B-B14F-4D97-AF65-F5344CB8AC3E}">
        <p14:creationId xmlns:p14="http://schemas.microsoft.com/office/powerpoint/2010/main" val="1909126656"/>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07873"/>
          </a:xfrm>
          <a:prstGeom prst="rect">
            <a:avLst/>
          </a:prstGeom>
        </p:spPr>
      </p:pic>
      <p:sp>
        <p:nvSpPr>
          <p:cNvPr id="3" name="Rectangle 2"/>
          <p:cNvSpPr/>
          <p:nvPr/>
        </p:nvSpPr>
        <p:spPr>
          <a:xfrm>
            <a:off x="0" y="0"/>
            <a:ext cx="12192000" cy="2585323"/>
          </a:xfrm>
          <a:prstGeom prst="rect">
            <a:avLst/>
          </a:prstGeom>
        </p:spPr>
        <p:txBody>
          <a:bodyPr wrap="square">
            <a:spAutoFit/>
          </a:bodyPr>
          <a:lstStyle/>
          <a:p>
            <a:pPr algn="ctr"/>
            <a:r>
              <a:rPr lang="en-US" sz="9600" dirty="0">
                <a:solidFill>
                  <a:srgbClr val="5E7F8A"/>
                </a:solidFill>
                <a:latin typeface="Brush Script MT" panose="03060802040406070304" pitchFamily="66" charset="0"/>
              </a:rPr>
              <a:t>“Salvation is of the </a:t>
            </a:r>
            <a:r>
              <a:rPr lang="en-US" sz="9600" cap="small" dirty="0">
                <a:solidFill>
                  <a:srgbClr val="5E7F8A"/>
                </a:solidFill>
                <a:latin typeface="Brush Script MT" panose="03060802040406070304" pitchFamily="66" charset="0"/>
              </a:rPr>
              <a:t>Lord</a:t>
            </a:r>
            <a:r>
              <a:rPr lang="en-US" sz="9600" dirty="0">
                <a:solidFill>
                  <a:srgbClr val="5E7F8A"/>
                </a:solidFill>
                <a:latin typeface="Brush Script MT" panose="03060802040406070304" pitchFamily="66" charset="0"/>
              </a:rPr>
              <a:t>.”</a:t>
            </a:r>
          </a:p>
          <a:p>
            <a:r>
              <a:rPr lang="en-US" sz="6600" dirty="0">
                <a:solidFill>
                  <a:srgbClr val="5E7F8A"/>
                </a:solidFill>
                <a:latin typeface="Brush Script MT" panose="03060802040406070304" pitchFamily="66" charset="0"/>
              </a:rPr>
              <a:t>									Jonah 2: 9</a:t>
            </a:r>
          </a:p>
        </p:txBody>
      </p:sp>
      <p:sp>
        <p:nvSpPr>
          <p:cNvPr id="4" name="Rectangle 3"/>
          <p:cNvSpPr/>
          <p:nvPr/>
        </p:nvSpPr>
        <p:spPr>
          <a:xfrm>
            <a:off x="523874" y="4877485"/>
            <a:ext cx="11268075" cy="1569660"/>
          </a:xfrm>
          <a:prstGeom prst="rect">
            <a:avLst/>
          </a:prstGeom>
          <a:solidFill>
            <a:srgbClr val="D7E0DF">
              <a:alpha val="54000"/>
            </a:srgbClr>
          </a:solidFill>
        </p:spPr>
        <p:txBody>
          <a:bodyPr wrap="square">
            <a:spAutoFit/>
          </a:bodyPr>
          <a:lstStyle/>
          <a:p>
            <a:r>
              <a:rPr lang="en-US" sz="3200" dirty="0">
                <a:solidFill>
                  <a:srgbClr val="5C7E8B"/>
                </a:solidFill>
                <a:latin typeface="Britannic Bold" panose="020B0903060703020204" pitchFamily="34" charset="0"/>
              </a:rPr>
              <a:t>For the promise is to you and to your children, and to all who are afar off, as many as the Lord our God will call.</a:t>
            </a:r>
          </a:p>
          <a:p>
            <a:r>
              <a:rPr lang="en-US" sz="3200" dirty="0">
                <a:solidFill>
                  <a:srgbClr val="5C7E8B"/>
                </a:solidFill>
                <a:latin typeface="Britannic Bold" panose="020B0903060703020204" pitchFamily="34" charset="0"/>
              </a:rPr>
              <a:t>									Acts 2: 38</a:t>
            </a:r>
          </a:p>
        </p:txBody>
      </p:sp>
    </p:spTree>
    <p:extLst>
      <p:ext uri="{BB962C8B-B14F-4D97-AF65-F5344CB8AC3E}">
        <p14:creationId xmlns:p14="http://schemas.microsoft.com/office/powerpoint/2010/main" val="2223154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2F2F4-4DF7-BB4E-834D-33363C28638C}"/>
              </a:ext>
            </a:extLst>
          </p:cNvPr>
          <p:cNvPicPr>
            <a:picLocks noChangeAspect="1"/>
          </p:cNvPicPr>
          <p:nvPr/>
        </p:nvPicPr>
        <p:blipFill rotWithShape="1">
          <a:blip r:embed="rId2"/>
          <a:srcRect l="3943"/>
          <a:stretch/>
        </p:blipFill>
        <p:spPr>
          <a:xfrm>
            <a:off x="6289673" y="0"/>
            <a:ext cx="9881397" cy="6858000"/>
          </a:xfrm>
          <a:prstGeom prst="rect">
            <a:avLst/>
          </a:prstGeom>
          <a:gradFill>
            <a:gsLst>
              <a:gs pos="0">
                <a:schemeClr val="accent3">
                  <a:lumMod val="40000"/>
                  <a:lumOff val="60000"/>
                </a:schemeClr>
              </a:gs>
              <a:gs pos="40000">
                <a:schemeClr val="accent3">
                  <a:lumMod val="95000"/>
                  <a:lumOff val="5000"/>
                </a:schemeClr>
              </a:gs>
              <a:gs pos="100000">
                <a:schemeClr val="accent3">
                  <a:lumMod val="60000"/>
                </a:schemeClr>
              </a:gs>
            </a:gsLst>
            <a:lin ang="2700000" scaled="1"/>
          </a:gradFill>
        </p:spPr>
      </p:pic>
      <p:sp>
        <p:nvSpPr>
          <p:cNvPr id="3" name="Content Placeholder 2">
            <a:extLst>
              <a:ext uri="{FF2B5EF4-FFF2-40B4-BE49-F238E27FC236}">
                <a16:creationId xmlns:a16="http://schemas.microsoft.com/office/drawing/2014/main" id="{02C6F822-0671-8F43-BE28-2DA628084276}"/>
              </a:ext>
            </a:extLst>
          </p:cNvPr>
          <p:cNvSpPr>
            <a:spLocks noGrp="1"/>
          </p:cNvSpPr>
          <p:nvPr>
            <p:ph idx="1"/>
          </p:nvPr>
        </p:nvSpPr>
        <p:spPr>
          <a:xfrm>
            <a:off x="465136" y="1245008"/>
            <a:ext cx="5748338" cy="1103313"/>
          </a:xfrm>
        </p:spPr>
        <p:txBody>
          <a:bodyPr>
            <a:noAutofit/>
          </a:bodyPr>
          <a:lstStyle/>
          <a:p>
            <a:pPr marL="0" indent="0">
              <a:lnSpc>
                <a:spcPct val="70000"/>
              </a:lnSpc>
              <a:buNone/>
            </a:pPr>
            <a:r>
              <a:rPr lang="en-US" sz="3200" dirty="0">
                <a:solidFill>
                  <a:schemeClr val="accent1">
                    <a:lumMod val="75000"/>
                  </a:schemeClr>
                </a:solidFill>
                <a:latin typeface="Baskerville" panose="02020502070401020303" pitchFamily="18" charset="0"/>
                <a:ea typeface="Baskerville" panose="02020502070401020303" pitchFamily="18" charset="0"/>
              </a:rPr>
              <a:t>Facing a task unfinished</a:t>
            </a:r>
          </a:p>
          <a:p>
            <a:pPr marL="0" indent="0">
              <a:lnSpc>
                <a:spcPct val="70000"/>
              </a:lnSpc>
              <a:buNone/>
            </a:pPr>
            <a:r>
              <a:rPr lang="en-US" sz="3200" dirty="0">
                <a:solidFill>
                  <a:schemeClr val="accent1">
                    <a:lumMod val="75000"/>
                  </a:schemeClr>
                </a:solidFill>
                <a:latin typeface="Baskerville" panose="02020502070401020303" pitchFamily="18" charset="0"/>
                <a:ea typeface="Baskerville" panose="02020502070401020303" pitchFamily="18" charset="0"/>
              </a:rPr>
              <a:t>That drives us to our knees</a:t>
            </a:r>
          </a:p>
        </p:txBody>
      </p:sp>
      <p:sp>
        <p:nvSpPr>
          <p:cNvPr id="4" name="Content Placeholder 2">
            <a:extLst>
              <a:ext uri="{FF2B5EF4-FFF2-40B4-BE49-F238E27FC236}">
                <a16:creationId xmlns:a16="http://schemas.microsoft.com/office/drawing/2014/main" id="{448CBD7D-5ED7-8F49-9A7F-C6B12FE76478}"/>
              </a:ext>
            </a:extLst>
          </p:cNvPr>
          <p:cNvSpPr txBox="1">
            <a:spLocks/>
          </p:cNvSpPr>
          <p:nvPr/>
        </p:nvSpPr>
        <p:spPr>
          <a:xfrm>
            <a:off x="465136" y="2450714"/>
            <a:ext cx="5748338"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accent1">
                    <a:lumMod val="75000"/>
                  </a:schemeClr>
                </a:solidFill>
                <a:latin typeface="Baskerville" panose="02020502070401020303" pitchFamily="18" charset="0"/>
                <a:ea typeface="Baskerville" panose="02020502070401020303" pitchFamily="18" charset="0"/>
              </a:rPr>
              <a:t>A need that, undiminished</a:t>
            </a:r>
          </a:p>
          <a:p>
            <a:pPr marL="0" indent="0">
              <a:lnSpc>
                <a:spcPct val="70000"/>
              </a:lnSpc>
              <a:buFont typeface="Arial" panose="020B0604020202020204" pitchFamily="34" charset="0"/>
              <a:buNone/>
            </a:pPr>
            <a:r>
              <a:rPr lang="en-US" sz="3200" dirty="0">
                <a:solidFill>
                  <a:schemeClr val="accent1">
                    <a:lumMod val="75000"/>
                  </a:schemeClr>
                </a:solidFill>
                <a:latin typeface="Baskerville" panose="02020502070401020303" pitchFamily="18" charset="0"/>
                <a:ea typeface="Baskerville" panose="02020502070401020303" pitchFamily="18" charset="0"/>
              </a:rPr>
              <a:t>Rebukes our slothful ease</a:t>
            </a:r>
          </a:p>
        </p:txBody>
      </p:sp>
      <p:sp>
        <p:nvSpPr>
          <p:cNvPr id="5" name="Content Placeholder 2">
            <a:extLst>
              <a:ext uri="{FF2B5EF4-FFF2-40B4-BE49-F238E27FC236}">
                <a16:creationId xmlns:a16="http://schemas.microsoft.com/office/drawing/2014/main" id="{EA8F15EF-B226-B243-AD1A-2AFF0F36CB24}"/>
              </a:ext>
            </a:extLst>
          </p:cNvPr>
          <p:cNvSpPr txBox="1">
            <a:spLocks/>
          </p:cNvSpPr>
          <p:nvPr/>
        </p:nvSpPr>
        <p:spPr>
          <a:xfrm>
            <a:off x="465136" y="3656420"/>
            <a:ext cx="6791325"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accent1">
                    <a:lumMod val="75000"/>
                  </a:schemeClr>
                </a:solidFill>
                <a:latin typeface="Baskerville" panose="02020502070401020303" pitchFamily="18" charset="0"/>
                <a:ea typeface="Baskerville" panose="02020502070401020303" pitchFamily="18" charset="0"/>
              </a:rPr>
              <a:t>We, who rejoice to know Thee</a:t>
            </a:r>
          </a:p>
          <a:p>
            <a:pPr marL="0" indent="0">
              <a:lnSpc>
                <a:spcPct val="70000"/>
              </a:lnSpc>
              <a:buFont typeface="Arial" panose="020B0604020202020204" pitchFamily="34" charset="0"/>
              <a:buNone/>
            </a:pPr>
            <a:r>
              <a:rPr lang="en-US" sz="3200" dirty="0">
                <a:solidFill>
                  <a:schemeClr val="accent1">
                    <a:lumMod val="75000"/>
                  </a:schemeClr>
                </a:solidFill>
                <a:latin typeface="Baskerville" panose="02020502070401020303" pitchFamily="18" charset="0"/>
                <a:ea typeface="Baskerville" panose="02020502070401020303" pitchFamily="18" charset="0"/>
              </a:rPr>
              <a:t>Renew before Thy throne</a:t>
            </a:r>
          </a:p>
        </p:txBody>
      </p:sp>
      <p:sp>
        <p:nvSpPr>
          <p:cNvPr id="6" name="Content Placeholder 2">
            <a:extLst>
              <a:ext uri="{FF2B5EF4-FFF2-40B4-BE49-F238E27FC236}">
                <a16:creationId xmlns:a16="http://schemas.microsoft.com/office/drawing/2014/main" id="{52BAB4D8-4009-3446-B80D-84232862B172}"/>
              </a:ext>
            </a:extLst>
          </p:cNvPr>
          <p:cNvSpPr txBox="1">
            <a:spLocks/>
          </p:cNvSpPr>
          <p:nvPr/>
        </p:nvSpPr>
        <p:spPr>
          <a:xfrm>
            <a:off x="465137" y="4862126"/>
            <a:ext cx="6791324"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accent1">
                    <a:lumMod val="75000"/>
                  </a:schemeClr>
                </a:solidFill>
                <a:latin typeface="Baskerville" panose="02020502070401020303" pitchFamily="18" charset="0"/>
                <a:ea typeface="Baskerville" panose="02020502070401020303" pitchFamily="18" charset="0"/>
              </a:rPr>
              <a:t>The solemn pledge we owe Thee</a:t>
            </a:r>
          </a:p>
          <a:p>
            <a:pPr marL="0" indent="0">
              <a:lnSpc>
                <a:spcPct val="70000"/>
              </a:lnSpc>
              <a:buFont typeface="Arial" panose="020B0604020202020204" pitchFamily="34" charset="0"/>
              <a:buNone/>
            </a:pPr>
            <a:r>
              <a:rPr lang="en-US" sz="3200" dirty="0">
                <a:solidFill>
                  <a:schemeClr val="accent1">
                    <a:lumMod val="75000"/>
                  </a:schemeClr>
                </a:solidFill>
                <a:latin typeface="Baskerville" panose="02020502070401020303" pitchFamily="18" charset="0"/>
                <a:ea typeface="Baskerville" panose="02020502070401020303" pitchFamily="18" charset="0"/>
              </a:rPr>
              <a:t>To go and make Thee known</a:t>
            </a:r>
          </a:p>
        </p:txBody>
      </p:sp>
    </p:spTree>
    <p:extLst>
      <p:ext uri="{BB962C8B-B14F-4D97-AF65-F5344CB8AC3E}">
        <p14:creationId xmlns:p14="http://schemas.microsoft.com/office/powerpoint/2010/main" val="414228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1000"/>
                                        <p:tgtEl>
                                          <p:spTgt spid="4">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dissolv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dissolve">
                                      <p:cBhvr>
                                        <p:cTn id="23" dur="1000"/>
                                        <p:tgtEl>
                                          <p:spTgt spid="5">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dissolve">
                                      <p:cBhvr>
                                        <p:cTn id="26" dur="10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dissolve">
                                      <p:cBhvr>
                                        <p:cTn id="31" dur="1000"/>
                                        <p:tgtEl>
                                          <p:spTgt spid="6">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dissolve">
                                      <p:cBhvr>
                                        <p:cTn id="34"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321271-868A-D545-AB65-484E97596155}"/>
              </a:ext>
            </a:extLst>
          </p:cNvPr>
          <p:cNvSpPr/>
          <p:nvPr/>
        </p:nvSpPr>
        <p:spPr>
          <a:xfrm>
            <a:off x="0" y="0"/>
            <a:ext cx="12192000" cy="6858000"/>
          </a:xfrm>
          <a:prstGeom prst="rect">
            <a:avLst/>
          </a:prstGeom>
          <a:gradFill>
            <a:gsLst>
              <a:gs pos="17000">
                <a:schemeClr val="accent1">
                  <a:lumMod val="70000"/>
                  <a:lumOff val="30000"/>
                </a:schemeClr>
              </a:gs>
              <a:gs pos="56000">
                <a:schemeClr val="accent1">
                  <a:lumMod val="75000"/>
                </a:schemeClr>
              </a:gs>
              <a:gs pos="100000">
                <a:schemeClr val="accent1">
                  <a:lumMod val="5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10" name="Picture 9">
            <a:extLst>
              <a:ext uri="{FF2B5EF4-FFF2-40B4-BE49-F238E27FC236}">
                <a16:creationId xmlns:a16="http://schemas.microsoft.com/office/drawing/2014/main" id="{2E2FEACA-919B-ED4A-8955-4238A50896C9}"/>
              </a:ext>
            </a:extLst>
          </p:cNvPr>
          <p:cNvPicPr>
            <a:picLocks noChangeAspect="1"/>
          </p:cNvPicPr>
          <p:nvPr/>
        </p:nvPicPr>
        <p:blipFill>
          <a:blip r:embed="rId2"/>
          <a:stretch>
            <a:fillRect/>
          </a:stretch>
        </p:blipFill>
        <p:spPr>
          <a:xfrm>
            <a:off x="-929640" y="1167489"/>
            <a:ext cx="7025640" cy="4679076"/>
          </a:xfrm>
          <a:prstGeom prst="rect">
            <a:avLst/>
          </a:prstGeom>
          <a:ln w="0">
            <a:noFill/>
          </a:ln>
        </p:spPr>
      </p:pic>
      <p:sp>
        <p:nvSpPr>
          <p:cNvPr id="3" name="Content Placeholder 2">
            <a:extLst>
              <a:ext uri="{FF2B5EF4-FFF2-40B4-BE49-F238E27FC236}">
                <a16:creationId xmlns:a16="http://schemas.microsoft.com/office/drawing/2014/main" id="{02C6F822-0671-8F43-BE28-2DA628084276}"/>
              </a:ext>
            </a:extLst>
          </p:cNvPr>
          <p:cNvSpPr>
            <a:spLocks noGrp="1"/>
          </p:cNvSpPr>
          <p:nvPr>
            <p:ph idx="1"/>
          </p:nvPr>
        </p:nvSpPr>
        <p:spPr>
          <a:xfrm>
            <a:off x="6562724" y="1272032"/>
            <a:ext cx="5748338" cy="1103313"/>
          </a:xfrm>
        </p:spPr>
        <p:txBody>
          <a:bodyPr>
            <a:noAutofit/>
          </a:bodyPr>
          <a:lstStyle/>
          <a:p>
            <a:pPr marL="0" indent="0">
              <a:lnSpc>
                <a:spcPct val="70000"/>
              </a:lnSpc>
              <a:buNone/>
            </a:pPr>
            <a:r>
              <a:rPr lang="en-US" sz="3200" dirty="0">
                <a:solidFill>
                  <a:schemeClr val="bg1"/>
                </a:solidFill>
                <a:latin typeface="Baskerville" panose="02020502070401020303" pitchFamily="18" charset="0"/>
                <a:ea typeface="Baskerville" panose="02020502070401020303" pitchFamily="18" charset="0"/>
              </a:rPr>
              <a:t>Where other lords beside Thee</a:t>
            </a:r>
          </a:p>
          <a:p>
            <a:pPr marL="0" indent="0">
              <a:lnSpc>
                <a:spcPct val="70000"/>
              </a:lnSpc>
              <a:buNone/>
            </a:pPr>
            <a:r>
              <a:rPr lang="en-US" sz="3200" dirty="0">
                <a:solidFill>
                  <a:schemeClr val="bg1"/>
                </a:solidFill>
                <a:latin typeface="Baskerville" panose="02020502070401020303" pitchFamily="18" charset="0"/>
                <a:ea typeface="Baskerville" panose="02020502070401020303" pitchFamily="18" charset="0"/>
              </a:rPr>
              <a:t>Hold their unhindered sway</a:t>
            </a:r>
          </a:p>
        </p:txBody>
      </p:sp>
      <p:sp>
        <p:nvSpPr>
          <p:cNvPr id="4" name="Content Placeholder 2">
            <a:extLst>
              <a:ext uri="{FF2B5EF4-FFF2-40B4-BE49-F238E27FC236}">
                <a16:creationId xmlns:a16="http://schemas.microsoft.com/office/drawing/2014/main" id="{448CBD7D-5ED7-8F49-9A7F-C6B12FE76478}"/>
              </a:ext>
            </a:extLst>
          </p:cNvPr>
          <p:cNvSpPr txBox="1">
            <a:spLocks/>
          </p:cNvSpPr>
          <p:nvPr/>
        </p:nvSpPr>
        <p:spPr>
          <a:xfrm>
            <a:off x="6562724" y="2477738"/>
            <a:ext cx="5748338"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Where forces that defied Thee </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Defy Thee still today</a:t>
            </a:r>
          </a:p>
        </p:txBody>
      </p:sp>
      <p:sp>
        <p:nvSpPr>
          <p:cNvPr id="5" name="Content Placeholder 2">
            <a:extLst>
              <a:ext uri="{FF2B5EF4-FFF2-40B4-BE49-F238E27FC236}">
                <a16:creationId xmlns:a16="http://schemas.microsoft.com/office/drawing/2014/main" id="{EA8F15EF-B226-B243-AD1A-2AFF0F36CB24}"/>
              </a:ext>
            </a:extLst>
          </p:cNvPr>
          <p:cNvSpPr txBox="1">
            <a:spLocks/>
          </p:cNvSpPr>
          <p:nvPr/>
        </p:nvSpPr>
        <p:spPr>
          <a:xfrm>
            <a:off x="6562724" y="3683444"/>
            <a:ext cx="6791325"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With none to heed their crying</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For life, and love, and light</a:t>
            </a:r>
          </a:p>
        </p:txBody>
      </p:sp>
      <p:sp>
        <p:nvSpPr>
          <p:cNvPr id="6" name="Content Placeholder 2">
            <a:extLst>
              <a:ext uri="{FF2B5EF4-FFF2-40B4-BE49-F238E27FC236}">
                <a16:creationId xmlns:a16="http://schemas.microsoft.com/office/drawing/2014/main" id="{52BAB4D8-4009-3446-B80D-84232862B172}"/>
              </a:ext>
            </a:extLst>
          </p:cNvPr>
          <p:cNvSpPr txBox="1">
            <a:spLocks/>
          </p:cNvSpPr>
          <p:nvPr/>
        </p:nvSpPr>
        <p:spPr>
          <a:xfrm>
            <a:off x="6562725" y="4889150"/>
            <a:ext cx="6791324"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Unnumbered souls are dying</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And pass into the night</a:t>
            </a:r>
          </a:p>
        </p:txBody>
      </p:sp>
    </p:spTree>
    <p:extLst>
      <p:ext uri="{BB962C8B-B14F-4D97-AF65-F5344CB8AC3E}">
        <p14:creationId xmlns:p14="http://schemas.microsoft.com/office/powerpoint/2010/main" val="301825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1000"/>
                                        <p:tgtEl>
                                          <p:spTgt spid="4">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dissolv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dissolve">
                                      <p:cBhvr>
                                        <p:cTn id="23" dur="1000"/>
                                        <p:tgtEl>
                                          <p:spTgt spid="5">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dissolve">
                                      <p:cBhvr>
                                        <p:cTn id="26" dur="10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dissolve">
                                      <p:cBhvr>
                                        <p:cTn id="31" dur="1000"/>
                                        <p:tgtEl>
                                          <p:spTgt spid="6">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dissolve">
                                      <p:cBhvr>
                                        <p:cTn id="34"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C884495B-DF33-CD49-974B-013F1EC28B0D}"/>
              </a:ext>
            </a:extLst>
          </p:cNvPr>
          <p:cNvPicPr>
            <a:picLocks noChangeAspect="1"/>
          </p:cNvPicPr>
          <p:nvPr/>
        </p:nvPicPr>
        <p:blipFill>
          <a:blip r:embed="rId2"/>
          <a:stretch>
            <a:fillRect/>
          </a:stretch>
        </p:blipFill>
        <p:spPr>
          <a:xfrm>
            <a:off x="-1" y="-1710047"/>
            <a:ext cx="12852071" cy="8568047"/>
          </a:xfrm>
          <a:prstGeom prst="rect">
            <a:avLst/>
          </a:prstGeom>
        </p:spPr>
      </p:pic>
      <p:sp>
        <p:nvSpPr>
          <p:cNvPr id="5" name="Rectangle 4">
            <a:extLst>
              <a:ext uri="{FF2B5EF4-FFF2-40B4-BE49-F238E27FC236}">
                <a16:creationId xmlns:a16="http://schemas.microsoft.com/office/drawing/2014/main" id="{3743B4D6-9D31-1B43-A230-BE3FEA9B01DB}"/>
              </a:ext>
            </a:extLst>
          </p:cNvPr>
          <p:cNvSpPr/>
          <p:nvPr/>
        </p:nvSpPr>
        <p:spPr>
          <a:xfrm flipH="1">
            <a:off x="3123210" y="3691945"/>
            <a:ext cx="9221488" cy="2666592"/>
          </a:xfrm>
          <a:prstGeom prst="rect">
            <a:avLst/>
          </a:prstGeom>
          <a:gradFill>
            <a:gsLst>
              <a:gs pos="17000">
                <a:schemeClr val="bg1"/>
              </a:gs>
              <a:gs pos="85000">
                <a:schemeClr val="bg1">
                  <a:alpha val="66000"/>
                </a:schemeClr>
              </a:gs>
              <a:gs pos="100000">
                <a:schemeClr val="accent3">
                  <a:lumMod val="6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4ADDEC0-D053-BF42-819C-06ED4A54B46C}"/>
              </a:ext>
            </a:extLst>
          </p:cNvPr>
          <p:cNvSpPr>
            <a:spLocks noGrp="1"/>
          </p:cNvSpPr>
          <p:nvPr>
            <p:ph idx="1"/>
          </p:nvPr>
        </p:nvSpPr>
        <p:spPr>
          <a:xfrm>
            <a:off x="4989782" y="4002637"/>
            <a:ext cx="7354916" cy="2666592"/>
          </a:xfrm>
          <a:effectLst/>
        </p:spPr>
        <p:txBody>
          <a:bodyPr>
            <a:noAutofit/>
          </a:bodyPr>
          <a:lstStyle/>
          <a:p>
            <a:pPr marL="0" indent="0">
              <a:lnSpc>
                <a:spcPct val="70000"/>
              </a:lnSpc>
              <a:buNone/>
            </a:pPr>
            <a:r>
              <a:rPr lang="en-US" sz="3600" dirty="0">
                <a:solidFill>
                  <a:schemeClr val="accent1">
                    <a:lumMod val="75000"/>
                  </a:schemeClr>
                </a:solidFill>
                <a:latin typeface="Baskerville" panose="02020502070401020303" pitchFamily="18" charset="0"/>
                <a:ea typeface="Baskerville" panose="02020502070401020303" pitchFamily="18" charset="0"/>
              </a:rPr>
              <a:t>We go to all the world</a:t>
            </a:r>
          </a:p>
          <a:p>
            <a:pPr marL="0" indent="0">
              <a:lnSpc>
                <a:spcPct val="70000"/>
              </a:lnSpc>
              <a:buNone/>
            </a:pPr>
            <a:r>
              <a:rPr lang="en-US" sz="3600" dirty="0">
                <a:solidFill>
                  <a:schemeClr val="accent1">
                    <a:lumMod val="75000"/>
                  </a:schemeClr>
                </a:solidFill>
                <a:latin typeface="Baskerville" panose="02020502070401020303" pitchFamily="18" charset="0"/>
                <a:ea typeface="Baskerville" panose="02020502070401020303" pitchFamily="18" charset="0"/>
              </a:rPr>
              <a:t>With kingdom hope unfurled</a:t>
            </a:r>
          </a:p>
          <a:p>
            <a:pPr marL="0" indent="0">
              <a:lnSpc>
                <a:spcPct val="70000"/>
              </a:lnSpc>
              <a:buNone/>
            </a:pPr>
            <a:r>
              <a:rPr lang="en-US" sz="3600" dirty="0">
                <a:solidFill>
                  <a:schemeClr val="accent1">
                    <a:lumMod val="75000"/>
                  </a:schemeClr>
                </a:solidFill>
                <a:latin typeface="Baskerville" panose="02020502070401020303" pitchFamily="18" charset="0"/>
                <a:ea typeface="Baskerville" panose="02020502070401020303" pitchFamily="18" charset="0"/>
              </a:rPr>
              <a:t>No other name has the power to save</a:t>
            </a:r>
          </a:p>
          <a:p>
            <a:pPr marL="0" indent="0">
              <a:lnSpc>
                <a:spcPct val="70000"/>
              </a:lnSpc>
              <a:buNone/>
            </a:pPr>
            <a:r>
              <a:rPr lang="en-US" sz="3600" dirty="0">
                <a:solidFill>
                  <a:schemeClr val="accent1">
                    <a:lumMod val="75000"/>
                  </a:schemeClr>
                </a:solidFill>
                <a:latin typeface="Baskerville" panose="02020502070401020303" pitchFamily="18" charset="0"/>
                <a:ea typeface="Baskerville" panose="02020502070401020303" pitchFamily="18" charset="0"/>
              </a:rPr>
              <a:t>But Jesus Christ, the Lord</a:t>
            </a:r>
          </a:p>
        </p:txBody>
      </p:sp>
    </p:spTree>
    <p:extLst>
      <p:ext uri="{BB962C8B-B14F-4D97-AF65-F5344CB8AC3E}">
        <p14:creationId xmlns:p14="http://schemas.microsoft.com/office/powerpoint/2010/main" val="85319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10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1000"/>
                                        <p:tgtEl>
                                          <p:spTgt spid="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1000"/>
                                        <p:tgtEl>
                                          <p:spTgt spid="6">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281A1746-4162-A54C-BE4B-FF46F35EF679}"/>
              </a:ext>
            </a:extLst>
          </p:cNvPr>
          <p:cNvPicPr>
            <a:picLocks noChangeAspect="1"/>
          </p:cNvPicPr>
          <p:nvPr/>
        </p:nvPicPr>
        <p:blipFill>
          <a:blip r:embed="rId2"/>
          <a:stretch>
            <a:fillRect/>
          </a:stretch>
        </p:blipFill>
        <p:spPr>
          <a:xfrm>
            <a:off x="-2" y="1930824"/>
            <a:ext cx="12192001" cy="6809458"/>
          </a:xfrm>
          <a:prstGeom prst="rect">
            <a:avLst/>
          </a:prstGeom>
        </p:spPr>
      </p:pic>
      <p:sp>
        <p:nvSpPr>
          <p:cNvPr id="8" name="Rectangle 7">
            <a:extLst>
              <a:ext uri="{FF2B5EF4-FFF2-40B4-BE49-F238E27FC236}">
                <a16:creationId xmlns:a16="http://schemas.microsoft.com/office/drawing/2014/main" id="{EC963269-D137-AB4B-8AB1-4866B019DB20}"/>
              </a:ext>
            </a:extLst>
          </p:cNvPr>
          <p:cNvSpPr/>
          <p:nvPr/>
        </p:nvSpPr>
        <p:spPr>
          <a:xfrm>
            <a:off x="0" y="-274320"/>
            <a:ext cx="12192000" cy="4282440"/>
          </a:xfrm>
          <a:prstGeom prst="rect">
            <a:avLst/>
          </a:prstGeom>
          <a:gradFill>
            <a:gsLst>
              <a:gs pos="17000">
                <a:schemeClr val="accent1">
                  <a:lumMod val="70000"/>
                  <a:lumOff val="30000"/>
                </a:schemeClr>
              </a:gs>
              <a:gs pos="56000">
                <a:schemeClr val="accent1">
                  <a:lumMod val="75000"/>
                </a:schemeClr>
              </a:gs>
              <a:gs pos="100000">
                <a:schemeClr val="accent1">
                  <a:lumMod val="5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9" name="Content Placeholder 2">
            <a:extLst>
              <a:ext uri="{FF2B5EF4-FFF2-40B4-BE49-F238E27FC236}">
                <a16:creationId xmlns:a16="http://schemas.microsoft.com/office/drawing/2014/main" id="{4E744BEC-BA01-284E-8589-11F33E3D1B17}"/>
              </a:ext>
            </a:extLst>
          </p:cNvPr>
          <p:cNvSpPr>
            <a:spLocks noGrp="1"/>
          </p:cNvSpPr>
          <p:nvPr>
            <p:ph idx="1"/>
          </p:nvPr>
        </p:nvSpPr>
        <p:spPr>
          <a:xfrm>
            <a:off x="567792" y="415275"/>
            <a:ext cx="5748338" cy="1103313"/>
          </a:xfrm>
        </p:spPr>
        <p:txBody>
          <a:bodyPr>
            <a:noAutofit/>
          </a:bodyPr>
          <a:lstStyle/>
          <a:p>
            <a:pPr marL="0" indent="0">
              <a:lnSpc>
                <a:spcPct val="70000"/>
              </a:lnSpc>
              <a:buNone/>
            </a:pPr>
            <a:r>
              <a:rPr lang="en-US" sz="3200" dirty="0">
                <a:solidFill>
                  <a:schemeClr val="bg1"/>
                </a:solidFill>
                <a:latin typeface="Baskerville" panose="02020502070401020303" pitchFamily="18" charset="0"/>
                <a:ea typeface="Baskerville" panose="02020502070401020303" pitchFamily="18" charset="0"/>
              </a:rPr>
              <a:t>We bear the torch that flaming</a:t>
            </a:r>
          </a:p>
          <a:p>
            <a:pPr marL="0" indent="0">
              <a:lnSpc>
                <a:spcPct val="70000"/>
              </a:lnSpc>
              <a:buNone/>
            </a:pPr>
            <a:r>
              <a:rPr lang="en-US" sz="3200" dirty="0">
                <a:solidFill>
                  <a:schemeClr val="bg1"/>
                </a:solidFill>
                <a:latin typeface="Baskerville" panose="02020502070401020303" pitchFamily="18" charset="0"/>
                <a:ea typeface="Baskerville" panose="02020502070401020303" pitchFamily="18" charset="0"/>
              </a:rPr>
              <a:t>Fell from the hands of those</a:t>
            </a:r>
          </a:p>
        </p:txBody>
      </p:sp>
      <p:sp>
        <p:nvSpPr>
          <p:cNvPr id="10" name="Content Placeholder 2">
            <a:extLst>
              <a:ext uri="{FF2B5EF4-FFF2-40B4-BE49-F238E27FC236}">
                <a16:creationId xmlns:a16="http://schemas.microsoft.com/office/drawing/2014/main" id="{EAC4571D-74EF-054F-B43E-50627B655E75}"/>
              </a:ext>
            </a:extLst>
          </p:cNvPr>
          <p:cNvSpPr txBox="1">
            <a:spLocks/>
          </p:cNvSpPr>
          <p:nvPr/>
        </p:nvSpPr>
        <p:spPr>
          <a:xfrm>
            <a:off x="6079064" y="1038367"/>
            <a:ext cx="5748338"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Who gave their lives proclaiming</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That Jesus died and rose</a:t>
            </a:r>
          </a:p>
        </p:txBody>
      </p:sp>
      <p:sp>
        <p:nvSpPr>
          <p:cNvPr id="11" name="Content Placeholder 2">
            <a:extLst>
              <a:ext uri="{FF2B5EF4-FFF2-40B4-BE49-F238E27FC236}">
                <a16:creationId xmlns:a16="http://schemas.microsoft.com/office/drawing/2014/main" id="{A26D3258-D3F1-CB4D-A0C4-229A756168AF}"/>
              </a:ext>
            </a:extLst>
          </p:cNvPr>
          <p:cNvSpPr txBox="1">
            <a:spLocks/>
          </p:cNvSpPr>
          <p:nvPr/>
        </p:nvSpPr>
        <p:spPr>
          <a:xfrm>
            <a:off x="1219724" y="2051775"/>
            <a:ext cx="6791325"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Ours is the same commission</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The same glad message ours</a:t>
            </a:r>
          </a:p>
        </p:txBody>
      </p:sp>
      <p:sp>
        <p:nvSpPr>
          <p:cNvPr id="12" name="Content Placeholder 2">
            <a:extLst>
              <a:ext uri="{FF2B5EF4-FFF2-40B4-BE49-F238E27FC236}">
                <a16:creationId xmlns:a16="http://schemas.microsoft.com/office/drawing/2014/main" id="{F8E7E759-D647-7542-8E08-200347394C8E}"/>
              </a:ext>
            </a:extLst>
          </p:cNvPr>
          <p:cNvSpPr txBox="1">
            <a:spLocks/>
          </p:cNvSpPr>
          <p:nvPr/>
        </p:nvSpPr>
        <p:spPr>
          <a:xfrm>
            <a:off x="6748194" y="2725666"/>
            <a:ext cx="6791324"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Fired by the same ambition</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To Thee we yield our powers</a:t>
            </a:r>
          </a:p>
        </p:txBody>
      </p:sp>
    </p:spTree>
    <p:extLst>
      <p:ext uri="{BB962C8B-B14F-4D97-AF65-F5344CB8AC3E}">
        <p14:creationId xmlns:p14="http://schemas.microsoft.com/office/powerpoint/2010/main" val="197775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10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10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1000"/>
                                        <p:tgtEl>
                                          <p:spTgt spid="10">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dissolve">
                                      <p:cBhvr>
                                        <p:cTn id="18" dur="10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dissolve">
                                      <p:cBhvr>
                                        <p:cTn id="23" dur="1000"/>
                                        <p:tgtEl>
                                          <p:spTgt spid="11">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dissolv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dissolve">
                                      <p:cBhvr>
                                        <p:cTn id="31" dur="1000"/>
                                        <p:tgtEl>
                                          <p:spTgt spid="12">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dissolve">
                                      <p:cBhvr>
                                        <p:cTn id="34"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0ADB9F-315E-E44D-B031-3A6FCDD4BCDD}"/>
              </a:ext>
            </a:extLst>
          </p:cNvPr>
          <p:cNvSpPr/>
          <p:nvPr/>
        </p:nvSpPr>
        <p:spPr>
          <a:xfrm>
            <a:off x="-1" y="0"/>
            <a:ext cx="12191999" cy="6858000"/>
          </a:xfrm>
          <a:prstGeom prst="rect">
            <a:avLst/>
          </a:prstGeom>
          <a:solidFill>
            <a:schemeClr val="tx2"/>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5AAD9451-C189-3A47-AB9A-32C6F97BA3A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77CFA06-DDB9-474F-982E-BEAA9259B7A3}"/>
              </a:ext>
            </a:extLst>
          </p:cNvPr>
          <p:cNvPicPr>
            <a:picLocks noGrp="1" noChangeAspect="1"/>
          </p:cNvPicPr>
          <p:nvPr>
            <p:ph idx="1"/>
          </p:nvPr>
        </p:nvPicPr>
        <p:blipFill>
          <a:blip r:embed="rId2">
            <a:alphaModFix amt="70000"/>
          </a:blip>
          <a:stretch>
            <a:fillRect/>
          </a:stretch>
        </p:blipFill>
        <p:spPr>
          <a:xfrm>
            <a:off x="-2" y="0"/>
            <a:ext cx="12192000" cy="7615310"/>
          </a:xfrm>
          <a:effectLst>
            <a:outerShdw blurRad="50800" dist="50800" dir="5400000" algn="ctr" rotWithShape="0">
              <a:srgbClr val="000000"/>
            </a:outerShdw>
          </a:effectLst>
        </p:spPr>
      </p:pic>
      <p:sp>
        <p:nvSpPr>
          <p:cNvPr id="8" name="Content Placeholder 2">
            <a:extLst>
              <a:ext uri="{FF2B5EF4-FFF2-40B4-BE49-F238E27FC236}">
                <a16:creationId xmlns:a16="http://schemas.microsoft.com/office/drawing/2014/main" id="{0FCC34CD-42A2-1640-ADE5-19C222B0CC09}"/>
              </a:ext>
            </a:extLst>
          </p:cNvPr>
          <p:cNvSpPr txBox="1">
            <a:spLocks/>
          </p:cNvSpPr>
          <p:nvPr/>
        </p:nvSpPr>
        <p:spPr>
          <a:xfrm>
            <a:off x="4625337" y="546720"/>
            <a:ext cx="7338063" cy="2666592"/>
          </a:xfrm>
          <a:prstGeom prst="rect">
            <a:avLst/>
          </a:prstGeom>
          <a:effectLst>
            <a:outerShdw blurRad="50800" dist="254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600" dirty="0">
                <a:solidFill>
                  <a:schemeClr val="bg1"/>
                </a:solidFill>
                <a:latin typeface="Baskerville" panose="02020502070401020303" pitchFamily="18" charset="0"/>
                <a:ea typeface="Baskerville" panose="02020502070401020303" pitchFamily="18" charset="0"/>
              </a:rPr>
              <a:t>We go to all the world</a:t>
            </a:r>
          </a:p>
          <a:p>
            <a:pPr marL="0" indent="0">
              <a:lnSpc>
                <a:spcPct val="70000"/>
              </a:lnSpc>
              <a:buFont typeface="Arial" panose="020B0604020202020204" pitchFamily="34" charset="0"/>
              <a:buNone/>
            </a:pPr>
            <a:r>
              <a:rPr lang="en-US" sz="3600" dirty="0">
                <a:solidFill>
                  <a:schemeClr val="bg1"/>
                </a:solidFill>
                <a:latin typeface="Baskerville" panose="02020502070401020303" pitchFamily="18" charset="0"/>
                <a:ea typeface="Baskerville" panose="02020502070401020303" pitchFamily="18" charset="0"/>
              </a:rPr>
              <a:t>With kingdom hope unfurled</a:t>
            </a:r>
          </a:p>
          <a:p>
            <a:pPr marL="0" indent="0">
              <a:lnSpc>
                <a:spcPct val="70000"/>
              </a:lnSpc>
              <a:buFont typeface="Arial" panose="020B0604020202020204" pitchFamily="34" charset="0"/>
              <a:buNone/>
            </a:pPr>
            <a:r>
              <a:rPr lang="en-US" sz="3600" dirty="0">
                <a:solidFill>
                  <a:schemeClr val="bg1"/>
                </a:solidFill>
                <a:latin typeface="Baskerville" panose="02020502070401020303" pitchFamily="18" charset="0"/>
                <a:ea typeface="Baskerville" panose="02020502070401020303" pitchFamily="18" charset="0"/>
              </a:rPr>
              <a:t>No other name has the power to save</a:t>
            </a:r>
          </a:p>
          <a:p>
            <a:pPr marL="0" indent="0">
              <a:lnSpc>
                <a:spcPct val="70000"/>
              </a:lnSpc>
              <a:buFont typeface="Arial" panose="020B0604020202020204" pitchFamily="34" charset="0"/>
              <a:buNone/>
            </a:pPr>
            <a:r>
              <a:rPr lang="en-US" sz="3600" dirty="0">
                <a:solidFill>
                  <a:schemeClr val="bg1"/>
                </a:solidFill>
                <a:latin typeface="Baskerville" panose="02020502070401020303" pitchFamily="18" charset="0"/>
                <a:ea typeface="Baskerville" panose="02020502070401020303" pitchFamily="18" charset="0"/>
              </a:rPr>
              <a:t>But Jesus Christ, the Lord</a:t>
            </a:r>
          </a:p>
        </p:txBody>
      </p:sp>
    </p:spTree>
    <p:extLst>
      <p:ext uri="{BB962C8B-B14F-4D97-AF65-F5344CB8AC3E}">
        <p14:creationId xmlns:p14="http://schemas.microsoft.com/office/powerpoint/2010/main" val="10932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10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1000"/>
                                        <p:tgtEl>
                                          <p:spTgt spid="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1000"/>
                                        <p:tgtEl>
                                          <p:spTgt spid="8">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dissolve">
                                      <p:cBhvr>
                                        <p:cTn id="16"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318191-7BD0-F348-9291-336C2D004298}"/>
              </a:ext>
            </a:extLst>
          </p:cNvPr>
          <p:cNvSpPr/>
          <p:nvPr/>
        </p:nvSpPr>
        <p:spPr>
          <a:xfrm>
            <a:off x="0" y="0"/>
            <a:ext cx="12192000" cy="6858000"/>
          </a:xfrm>
          <a:prstGeom prst="rect">
            <a:avLst/>
          </a:prstGeom>
          <a:gradFill>
            <a:gsLst>
              <a:gs pos="17000">
                <a:schemeClr val="accent1">
                  <a:lumMod val="70000"/>
                  <a:lumOff val="30000"/>
                </a:schemeClr>
              </a:gs>
              <a:gs pos="56000">
                <a:schemeClr val="accent1">
                  <a:lumMod val="75000"/>
                </a:schemeClr>
              </a:gs>
              <a:gs pos="100000">
                <a:schemeClr val="accent1">
                  <a:lumMod val="5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9" name="Content Placeholder 2">
            <a:extLst>
              <a:ext uri="{FF2B5EF4-FFF2-40B4-BE49-F238E27FC236}">
                <a16:creationId xmlns:a16="http://schemas.microsoft.com/office/drawing/2014/main" id="{5544F476-0D5C-C349-9B21-A615376032FE}"/>
              </a:ext>
            </a:extLst>
          </p:cNvPr>
          <p:cNvSpPr txBox="1">
            <a:spLocks/>
          </p:cNvSpPr>
          <p:nvPr/>
        </p:nvSpPr>
        <p:spPr>
          <a:xfrm>
            <a:off x="5832155" y="1321208"/>
            <a:ext cx="5748338"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O Father who sustained them</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O Spirit who inspired</a:t>
            </a:r>
          </a:p>
        </p:txBody>
      </p:sp>
      <p:sp>
        <p:nvSpPr>
          <p:cNvPr id="10" name="Content Placeholder 2">
            <a:extLst>
              <a:ext uri="{FF2B5EF4-FFF2-40B4-BE49-F238E27FC236}">
                <a16:creationId xmlns:a16="http://schemas.microsoft.com/office/drawing/2014/main" id="{EAE0033D-EFBC-FE46-AFDE-0A9D44911CB2}"/>
              </a:ext>
            </a:extLst>
          </p:cNvPr>
          <p:cNvSpPr txBox="1">
            <a:spLocks/>
          </p:cNvSpPr>
          <p:nvPr/>
        </p:nvSpPr>
        <p:spPr>
          <a:xfrm>
            <a:off x="5832155" y="2526914"/>
            <a:ext cx="6218873"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Savior, whose love constrained them</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To toil with zeal untired</a:t>
            </a:r>
          </a:p>
        </p:txBody>
      </p:sp>
      <p:sp>
        <p:nvSpPr>
          <p:cNvPr id="11" name="Content Placeholder 2">
            <a:extLst>
              <a:ext uri="{FF2B5EF4-FFF2-40B4-BE49-F238E27FC236}">
                <a16:creationId xmlns:a16="http://schemas.microsoft.com/office/drawing/2014/main" id="{5F099595-ACB7-D746-AE9A-0CA270DBEE18}"/>
              </a:ext>
            </a:extLst>
          </p:cNvPr>
          <p:cNvSpPr txBox="1">
            <a:spLocks/>
          </p:cNvSpPr>
          <p:nvPr/>
        </p:nvSpPr>
        <p:spPr>
          <a:xfrm>
            <a:off x="5832155" y="3732620"/>
            <a:ext cx="6791325"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From cowardice defend us</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From lethargy awake!</a:t>
            </a:r>
          </a:p>
        </p:txBody>
      </p:sp>
      <p:sp>
        <p:nvSpPr>
          <p:cNvPr id="12" name="Content Placeholder 2">
            <a:extLst>
              <a:ext uri="{FF2B5EF4-FFF2-40B4-BE49-F238E27FC236}">
                <a16:creationId xmlns:a16="http://schemas.microsoft.com/office/drawing/2014/main" id="{97E2007B-80D3-5543-9B0B-60803F8D841A}"/>
              </a:ext>
            </a:extLst>
          </p:cNvPr>
          <p:cNvSpPr txBox="1">
            <a:spLocks/>
          </p:cNvSpPr>
          <p:nvPr/>
        </p:nvSpPr>
        <p:spPr>
          <a:xfrm>
            <a:off x="5832156" y="4938326"/>
            <a:ext cx="6791324"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Forth on Thine errands send us</a:t>
            </a:r>
          </a:p>
          <a:p>
            <a:pPr marL="0" indent="0">
              <a:lnSpc>
                <a:spcPct val="70000"/>
              </a:lnSpc>
              <a:buFont typeface="Arial" panose="020B0604020202020204" pitchFamily="34" charset="0"/>
              <a:buNone/>
            </a:pPr>
            <a:r>
              <a:rPr lang="en-US" sz="3200" dirty="0">
                <a:solidFill>
                  <a:schemeClr val="bg1"/>
                </a:solidFill>
                <a:latin typeface="Baskerville" panose="02020502070401020303" pitchFamily="18" charset="0"/>
                <a:ea typeface="Baskerville" panose="02020502070401020303" pitchFamily="18" charset="0"/>
              </a:rPr>
              <a:t>To labor for Thy sake</a:t>
            </a:r>
          </a:p>
        </p:txBody>
      </p:sp>
      <p:pic>
        <p:nvPicPr>
          <p:cNvPr id="14" name="Picture 13">
            <a:extLst>
              <a:ext uri="{FF2B5EF4-FFF2-40B4-BE49-F238E27FC236}">
                <a16:creationId xmlns:a16="http://schemas.microsoft.com/office/drawing/2014/main" id="{4B4362F8-D80D-2A4D-A7D8-82348D0802DB}"/>
              </a:ext>
            </a:extLst>
          </p:cNvPr>
          <p:cNvPicPr>
            <a:picLocks noChangeAspect="1"/>
          </p:cNvPicPr>
          <p:nvPr/>
        </p:nvPicPr>
        <p:blipFill>
          <a:blip r:embed="rId2"/>
          <a:stretch>
            <a:fillRect/>
          </a:stretch>
        </p:blipFill>
        <p:spPr>
          <a:xfrm>
            <a:off x="0" y="-344384"/>
            <a:ext cx="4840303" cy="3630227"/>
          </a:xfrm>
          <a:prstGeom prst="rect">
            <a:avLst/>
          </a:prstGeom>
        </p:spPr>
      </p:pic>
      <p:pic>
        <p:nvPicPr>
          <p:cNvPr id="5" name="Picture 4" descr="A person posing for a photo&#10;&#10;Description automatically generated">
            <a:extLst>
              <a:ext uri="{FF2B5EF4-FFF2-40B4-BE49-F238E27FC236}">
                <a16:creationId xmlns:a16="http://schemas.microsoft.com/office/drawing/2014/main" id="{4E19E36A-8E5D-9540-BC40-840367188975}"/>
              </a:ext>
            </a:extLst>
          </p:cNvPr>
          <p:cNvPicPr>
            <a:picLocks noChangeAspect="1"/>
          </p:cNvPicPr>
          <p:nvPr/>
        </p:nvPicPr>
        <p:blipFill rotWithShape="1">
          <a:blip r:embed="rId3"/>
          <a:srcRect l="4332" t="14163" r="19227" b="10295"/>
          <a:stretch/>
        </p:blipFill>
        <p:spPr>
          <a:xfrm>
            <a:off x="-14292" y="4414169"/>
            <a:ext cx="3600640" cy="2443831"/>
          </a:xfrm>
          <a:prstGeom prst="rect">
            <a:avLst/>
          </a:prstGeom>
        </p:spPr>
      </p:pic>
      <p:pic>
        <p:nvPicPr>
          <p:cNvPr id="6" name="Picture 5">
            <a:extLst>
              <a:ext uri="{FF2B5EF4-FFF2-40B4-BE49-F238E27FC236}">
                <a16:creationId xmlns:a16="http://schemas.microsoft.com/office/drawing/2014/main" id="{08CA374F-B0F7-2C4C-B2BF-722C24947BA6}"/>
              </a:ext>
            </a:extLst>
          </p:cNvPr>
          <p:cNvPicPr>
            <a:picLocks noChangeAspect="1"/>
          </p:cNvPicPr>
          <p:nvPr/>
        </p:nvPicPr>
        <p:blipFill rotWithShape="1">
          <a:blip r:embed="rId4"/>
          <a:srcRect l="2316" t="1561" r="2783" b="3154"/>
          <a:stretch/>
        </p:blipFill>
        <p:spPr>
          <a:xfrm>
            <a:off x="3213895" y="2449924"/>
            <a:ext cx="2062464" cy="2704401"/>
          </a:xfrm>
          <a:prstGeom prst="rect">
            <a:avLst/>
          </a:prstGeom>
        </p:spPr>
      </p:pic>
      <p:pic>
        <p:nvPicPr>
          <p:cNvPr id="13" name="Picture 12" descr="A group of people wearing military uniforms&#10;&#10;Description automatically generated">
            <a:extLst>
              <a:ext uri="{FF2B5EF4-FFF2-40B4-BE49-F238E27FC236}">
                <a16:creationId xmlns:a16="http://schemas.microsoft.com/office/drawing/2014/main" id="{DDB1E7DE-7EBE-0E4B-BFA6-12E365E6FF52}"/>
              </a:ext>
            </a:extLst>
          </p:cNvPr>
          <p:cNvPicPr>
            <a:picLocks noChangeAspect="1"/>
          </p:cNvPicPr>
          <p:nvPr/>
        </p:nvPicPr>
        <p:blipFill rotWithShape="1">
          <a:blip r:embed="rId5"/>
          <a:srcRect l="3444" t="4410" r="3820" b="4967"/>
          <a:stretch/>
        </p:blipFill>
        <p:spPr>
          <a:xfrm>
            <a:off x="241258" y="2907009"/>
            <a:ext cx="2656321" cy="2005464"/>
          </a:xfrm>
          <a:prstGeom prst="rect">
            <a:avLst/>
          </a:prstGeom>
        </p:spPr>
      </p:pic>
    </p:spTree>
    <p:extLst>
      <p:ext uri="{BB962C8B-B14F-4D97-AF65-F5344CB8AC3E}">
        <p14:creationId xmlns:p14="http://schemas.microsoft.com/office/powerpoint/2010/main" val="156916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10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10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1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dissolve">
                                      <p:cBhvr>
                                        <p:cTn id="20" dur="10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dissolve">
                                      <p:cBhvr>
                                        <p:cTn id="25" dur="1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dissolve">
                                      <p:cBhvr>
                                        <p:cTn id="30" dur="10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dissolve">
                                      <p:cBhvr>
                                        <p:cTn id="35" dur="10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dissolve">
                                      <p:cBhvr>
                                        <p:cTn id="40"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nah sinks in the ocean as a huge fish swims 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06040" y="373856"/>
            <a:ext cx="6096000" cy="2862322"/>
          </a:xfrm>
          <a:prstGeom prst="rect">
            <a:avLst/>
          </a:prstGeom>
        </p:spPr>
        <p:txBody>
          <a:bodyPr>
            <a:spAutoFit/>
          </a:bodyPr>
          <a:lstStyle/>
          <a:p>
            <a:pPr algn="ctr"/>
            <a:r>
              <a:rPr lang="en-US" sz="3600" b="1" dirty="0">
                <a:solidFill>
                  <a:schemeClr val="bg1"/>
                </a:solidFill>
                <a:latin typeface="Copperplate Gothic Light" panose="020E0507020206020404" pitchFamily="34" charset="0"/>
              </a:rPr>
              <a:t>JONAH CHAPTER 	TWO</a:t>
            </a:r>
          </a:p>
          <a:p>
            <a:pPr algn="ctr"/>
            <a:r>
              <a:rPr lang="en-US" sz="3600" b="1" dirty="0">
                <a:solidFill>
                  <a:schemeClr val="bg1"/>
                </a:solidFill>
                <a:latin typeface="Copperplate Gothic Light" panose="020E0507020206020404" pitchFamily="34" charset="0"/>
              </a:rPr>
              <a:t>WHO GETS SAVED?</a:t>
            </a:r>
          </a:p>
          <a:p>
            <a:pPr algn="ctr"/>
            <a:endParaRPr lang="en-US" sz="3600" b="1" dirty="0">
              <a:solidFill>
                <a:schemeClr val="bg1"/>
              </a:solidFill>
              <a:latin typeface="Copperplate Gothic Light" panose="020E0507020206020404" pitchFamily="34" charset="0"/>
            </a:endParaRPr>
          </a:p>
          <a:p>
            <a:pPr algn="ctr"/>
            <a:r>
              <a:rPr lang="en-US" sz="3600" b="1" dirty="0">
                <a:solidFill>
                  <a:schemeClr val="bg1"/>
                </a:solidFill>
                <a:latin typeface="Copperplate Gothic Light" panose="020E0507020206020404" pitchFamily="34" charset="0"/>
              </a:rPr>
              <a:t>JONAH </a:t>
            </a:r>
          </a:p>
          <a:p>
            <a:pPr algn="ctr"/>
            <a:r>
              <a:rPr lang="en-US" sz="3600" b="1" dirty="0">
                <a:solidFill>
                  <a:schemeClr val="bg1"/>
                </a:solidFill>
                <a:latin typeface="Copperplate Gothic Light" panose="020E0507020206020404" pitchFamily="34" charset="0"/>
              </a:rPr>
              <a:t>(JESUS THE CHRIST)</a:t>
            </a:r>
            <a:endParaRPr lang="en-US" sz="3600" b="1" dirty="0">
              <a:latin typeface="Copperplate Gothic Light" panose="020E0507020206020404" pitchFamily="34" charset="0"/>
            </a:endParaRPr>
          </a:p>
        </p:txBody>
      </p:sp>
    </p:spTree>
    <p:extLst>
      <p:ext uri="{BB962C8B-B14F-4D97-AF65-F5344CB8AC3E}">
        <p14:creationId xmlns:p14="http://schemas.microsoft.com/office/powerpoint/2010/main" val="2558117556"/>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A3DD8-9BC8-3042-9FA3-EB0CDCC5DA2F}"/>
              </a:ext>
            </a:extLst>
          </p:cNvPr>
          <p:cNvPicPr>
            <a:picLocks noChangeAspect="1"/>
          </p:cNvPicPr>
          <p:nvPr/>
        </p:nvPicPr>
        <p:blipFill>
          <a:blip r:embed="rId2"/>
          <a:stretch>
            <a:fillRect/>
          </a:stretch>
        </p:blipFill>
        <p:spPr>
          <a:xfrm>
            <a:off x="0" y="-890649"/>
            <a:ext cx="13795814" cy="7748649"/>
          </a:xfrm>
          <a:prstGeom prst="rect">
            <a:avLst/>
          </a:prstGeom>
          <a:ln w="25400">
            <a:solidFill>
              <a:schemeClr val="bg1"/>
            </a:solidFill>
          </a:ln>
        </p:spPr>
      </p:pic>
      <p:sp>
        <p:nvSpPr>
          <p:cNvPr id="6" name="Rectangle 5">
            <a:extLst>
              <a:ext uri="{FF2B5EF4-FFF2-40B4-BE49-F238E27FC236}">
                <a16:creationId xmlns:a16="http://schemas.microsoft.com/office/drawing/2014/main" id="{B1FDD3DF-CCFC-5548-AF0F-048CC03DEF7A}"/>
              </a:ext>
            </a:extLst>
          </p:cNvPr>
          <p:cNvSpPr/>
          <p:nvPr/>
        </p:nvSpPr>
        <p:spPr>
          <a:xfrm>
            <a:off x="0" y="3893826"/>
            <a:ext cx="8490857" cy="2666592"/>
          </a:xfrm>
          <a:prstGeom prst="rect">
            <a:avLst/>
          </a:prstGeom>
          <a:gradFill>
            <a:gsLst>
              <a:gs pos="17000">
                <a:schemeClr val="bg1"/>
              </a:gs>
              <a:gs pos="85000">
                <a:schemeClr val="bg1">
                  <a:alpha val="66000"/>
                </a:schemeClr>
              </a:gs>
              <a:gs pos="100000">
                <a:schemeClr val="accent3">
                  <a:lumMod val="6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8B778A0-21BB-BF41-AFB9-58A3474ACD60}"/>
              </a:ext>
            </a:extLst>
          </p:cNvPr>
          <p:cNvSpPr txBox="1">
            <a:spLocks/>
          </p:cNvSpPr>
          <p:nvPr/>
        </p:nvSpPr>
        <p:spPr>
          <a:xfrm>
            <a:off x="468450" y="4262658"/>
            <a:ext cx="8823960" cy="266659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3600" dirty="0">
                <a:solidFill>
                  <a:schemeClr val="accent1">
                    <a:lumMod val="75000"/>
                  </a:schemeClr>
                </a:solidFill>
                <a:latin typeface="Baskerville" panose="02020502070401020303" pitchFamily="18" charset="0"/>
                <a:ea typeface="Baskerville" panose="02020502070401020303" pitchFamily="18" charset="0"/>
              </a:rPr>
              <a:t>We go to all the world</a:t>
            </a:r>
          </a:p>
          <a:p>
            <a:pPr marL="0" indent="0">
              <a:lnSpc>
                <a:spcPct val="70000"/>
              </a:lnSpc>
              <a:buFont typeface="Arial" panose="020B0604020202020204" pitchFamily="34" charset="0"/>
              <a:buNone/>
            </a:pPr>
            <a:r>
              <a:rPr lang="en-US" sz="3600" dirty="0">
                <a:solidFill>
                  <a:schemeClr val="accent1">
                    <a:lumMod val="75000"/>
                  </a:schemeClr>
                </a:solidFill>
                <a:latin typeface="Baskerville" panose="02020502070401020303" pitchFamily="18" charset="0"/>
                <a:ea typeface="Baskerville" panose="02020502070401020303" pitchFamily="18" charset="0"/>
              </a:rPr>
              <a:t>With kingdom hope unfurled</a:t>
            </a:r>
          </a:p>
          <a:p>
            <a:pPr marL="0" indent="0">
              <a:lnSpc>
                <a:spcPct val="70000"/>
              </a:lnSpc>
              <a:buFont typeface="Arial" panose="020B0604020202020204" pitchFamily="34" charset="0"/>
              <a:buNone/>
            </a:pPr>
            <a:r>
              <a:rPr lang="en-US" sz="3600" dirty="0">
                <a:solidFill>
                  <a:schemeClr val="accent1">
                    <a:lumMod val="75000"/>
                  </a:schemeClr>
                </a:solidFill>
                <a:latin typeface="Baskerville" panose="02020502070401020303" pitchFamily="18" charset="0"/>
                <a:ea typeface="Baskerville" panose="02020502070401020303" pitchFamily="18" charset="0"/>
              </a:rPr>
              <a:t>No other name has the power to save</a:t>
            </a:r>
          </a:p>
          <a:p>
            <a:pPr marL="0" indent="0">
              <a:lnSpc>
                <a:spcPct val="70000"/>
              </a:lnSpc>
              <a:buFont typeface="Arial" panose="020B0604020202020204" pitchFamily="34" charset="0"/>
              <a:buNone/>
            </a:pPr>
            <a:r>
              <a:rPr lang="en-US" sz="3600" dirty="0">
                <a:solidFill>
                  <a:schemeClr val="accent1">
                    <a:lumMod val="75000"/>
                  </a:schemeClr>
                </a:solidFill>
                <a:latin typeface="Baskerville" panose="02020502070401020303" pitchFamily="18" charset="0"/>
                <a:ea typeface="Baskerville" panose="02020502070401020303" pitchFamily="18" charset="0"/>
              </a:rPr>
              <a:t>But Jesus Christ, the Lord</a:t>
            </a:r>
          </a:p>
        </p:txBody>
      </p:sp>
    </p:spTree>
    <p:extLst>
      <p:ext uri="{BB962C8B-B14F-4D97-AF65-F5344CB8AC3E}">
        <p14:creationId xmlns:p14="http://schemas.microsoft.com/office/powerpoint/2010/main" val="171566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07873"/>
          </a:xfrm>
          <a:prstGeom prst="rect">
            <a:avLst/>
          </a:prstGeom>
        </p:spPr>
      </p:pic>
      <p:sp>
        <p:nvSpPr>
          <p:cNvPr id="3" name="Rectangle 2"/>
          <p:cNvSpPr/>
          <p:nvPr/>
        </p:nvSpPr>
        <p:spPr>
          <a:xfrm>
            <a:off x="0" y="0"/>
            <a:ext cx="12192000" cy="2585323"/>
          </a:xfrm>
          <a:prstGeom prst="rect">
            <a:avLst/>
          </a:prstGeom>
        </p:spPr>
        <p:txBody>
          <a:bodyPr wrap="square">
            <a:spAutoFit/>
          </a:bodyPr>
          <a:lstStyle/>
          <a:p>
            <a:pPr algn="ctr"/>
            <a:r>
              <a:rPr lang="en-US" sz="9600" dirty="0">
                <a:solidFill>
                  <a:srgbClr val="5E7F8A"/>
                </a:solidFill>
                <a:latin typeface="Brush Script MT" panose="03060802040406070304" pitchFamily="66" charset="0"/>
              </a:rPr>
              <a:t>“Salvation is of the </a:t>
            </a:r>
            <a:r>
              <a:rPr lang="en-US" sz="9600" cap="small" dirty="0">
                <a:solidFill>
                  <a:srgbClr val="5E7F8A"/>
                </a:solidFill>
                <a:latin typeface="Brush Script MT" panose="03060802040406070304" pitchFamily="66" charset="0"/>
              </a:rPr>
              <a:t>Lord</a:t>
            </a:r>
            <a:r>
              <a:rPr lang="en-US" sz="9600" dirty="0">
                <a:solidFill>
                  <a:srgbClr val="5E7F8A"/>
                </a:solidFill>
                <a:latin typeface="Brush Script MT" panose="03060802040406070304" pitchFamily="66" charset="0"/>
              </a:rPr>
              <a:t>.”</a:t>
            </a:r>
          </a:p>
          <a:p>
            <a:r>
              <a:rPr lang="en-US" sz="6600" dirty="0">
                <a:solidFill>
                  <a:srgbClr val="5E7F8A"/>
                </a:solidFill>
                <a:latin typeface="Brush Script MT" panose="03060802040406070304" pitchFamily="66" charset="0"/>
              </a:rPr>
              <a:t>									Jonah 2: 9</a:t>
            </a:r>
          </a:p>
        </p:txBody>
      </p:sp>
    </p:spTree>
    <p:extLst>
      <p:ext uri="{BB962C8B-B14F-4D97-AF65-F5344CB8AC3E}">
        <p14:creationId xmlns:p14="http://schemas.microsoft.com/office/powerpoint/2010/main" val="32138579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15686" y="142021"/>
            <a:ext cx="11223171" cy="1754326"/>
          </a:xfrm>
          <a:prstGeom prst="rect">
            <a:avLst/>
          </a:prstGeom>
          <a:solidFill>
            <a:srgbClr val="B9B995">
              <a:alpha val="43000"/>
            </a:srgbClr>
          </a:solidFill>
        </p:spPr>
        <p:txBody>
          <a:bodyPr wrap="square">
            <a:spAutoFit/>
          </a:bodyPr>
          <a:lstStyle/>
          <a:p>
            <a:pPr algn="ctr"/>
            <a:r>
              <a:rPr lang="en-US" sz="3200" b="1" dirty="0">
                <a:solidFill>
                  <a:prstClr val="black"/>
                </a:solidFill>
                <a:effectLst>
                  <a:outerShdw blurRad="38100" dist="38100" dir="2700000" algn="tl">
                    <a:srgbClr val="000000">
                      <a:alpha val="43137"/>
                    </a:srgbClr>
                  </a:outerShdw>
                </a:effectLst>
                <a:latin typeface="Copperplate Gothic Light" panose="020E0507020206020404" pitchFamily="34" charset="0"/>
              </a:rPr>
              <a:t>JONAH CHAPTER THREE - WHO GETS SAVED?</a:t>
            </a:r>
          </a:p>
          <a:p>
            <a:pPr algn="ctr"/>
            <a:r>
              <a:rPr lang="en-US" sz="4400" b="1" dirty="0">
                <a:solidFill>
                  <a:prstClr val="black"/>
                </a:solidFill>
                <a:effectLst>
                  <a:outerShdw blurRad="38100" dist="38100" dir="2700000" algn="tl">
                    <a:srgbClr val="000000">
                      <a:alpha val="43137"/>
                    </a:srgbClr>
                  </a:outerShdw>
                </a:effectLst>
                <a:latin typeface="Copperplate Gothic Light" panose="020E0507020206020404" pitchFamily="34" charset="0"/>
              </a:rPr>
              <a:t>NINEVAH </a:t>
            </a:r>
          </a:p>
          <a:p>
            <a:pPr algn="ctr"/>
            <a:r>
              <a:rPr lang="en-US" sz="3200" b="1" dirty="0">
                <a:solidFill>
                  <a:prstClr val="black"/>
                </a:solidFill>
                <a:effectLst>
                  <a:outerShdw blurRad="38100" dist="38100" dir="2700000" algn="tl">
                    <a:srgbClr val="000000">
                      <a:alpha val="43137"/>
                    </a:srgbClr>
                  </a:outerShdw>
                </a:effectLst>
                <a:latin typeface="Copperplate Gothic Light" panose="020E0507020206020404" pitchFamily="34" charset="0"/>
              </a:rPr>
              <a:t>(THOSE ON WHOM THE LORD HAS MERCY)</a:t>
            </a:r>
          </a:p>
        </p:txBody>
      </p:sp>
    </p:spTree>
    <p:extLst>
      <p:ext uri="{BB962C8B-B14F-4D97-AF65-F5344CB8AC3E}">
        <p14:creationId xmlns:p14="http://schemas.microsoft.com/office/powerpoint/2010/main" val="12806393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a:gradFill flip="none" rotWithShape="1">
            <a:gsLst>
              <a:gs pos="97000">
                <a:srgbClr val="DAF2E8"/>
              </a:gs>
              <a:gs pos="98000">
                <a:srgbClr val="B2C9B4">
                  <a:lumMod val="2000"/>
                  <a:alpha val="18000"/>
                </a:srgbClr>
              </a:gs>
              <a:gs pos="9000">
                <a:srgbClr val="94AB9B"/>
              </a:gs>
            </a:gsLst>
            <a:lin ang="16200000" scaled="1"/>
            <a:tileRect/>
          </a:gradFill>
          <a:effectLst>
            <a:glow rad="101600">
              <a:srgbClr val="98AFA2">
                <a:alpha val="60000"/>
              </a:srgbClr>
            </a:glow>
            <a:softEdge rad="127000"/>
          </a:effectLst>
        </p:spPr>
      </p:pic>
      <p:sp>
        <p:nvSpPr>
          <p:cNvPr id="4" name="Rectangle 3"/>
          <p:cNvSpPr/>
          <p:nvPr/>
        </p:nvSpPr>
        <p:spPr>
          <a:xfrm>
            <a:off x="2921001" y="670421"/>
            <a:ext cx="7162800" cy="1938992"/>
          </a:xfrm>
          <a:prstGeom prst="rect">
            <a:avLst/>
          </a:prstGeom>
          <a:gradFill flip="none" rotWithShape="1">
            <a:gsLst>
              <a:gs pos="41000">
                <a:srgbClr val="B2C9B4"/>
              </a:gs>
              <a:gs pos="17391">
                <a:srgbClr val="91A99C"/>
              </a:gs>
              <a:gs pos="80000">
                <a:srgbClr val="94AB9B"/>
              </a:gs>
            </a:gsLst>
            <a:lin ang="2700000" scaled="1"/>
            <a:tileRect/>
          </a:gradFill>
          <a:effectLst>
            <a:glow rad="101600">
              <a:srgbClr val="93AA9B"/>
            </a:glow>
          </a:effectLst>
        </p:spPr>
        <p:txBody>
          <a:bodyPr wrap="square">
            <a:spAutoFit/>
          </a:bodyPr>
          <a:lstStyle/>
          <a:p>
            <a:pPr lvl="0" algn="ctr"/>
            <a:r>
              <a:rPr lang="en-US" sz="4000" b="1" dirty="0">
                <a:latin typeface="Copperplate Gothic Light" panose="020E0507020206020404" pitchFamily="34" charset="0"/>
              </a:rPr>
              <a:t>JONAH </a:t>
            </a:r>
          </a:p>
          <a:p>
            <a:pPr lvl="0" algn="ctr"/>
            <a:r>
              <a:rPr lang="en-US" sz="4000" b="1" dirty="0">
                <a:latin typeface="Copperplate Gothic Light" panose="020E0507020206020404" pitchFamily="34" charset="0"/>
              </a:rPr>
              <a:t>CHAPTER FOUR</a:t>
            </a:r>
          </a:p>
          <a:p>
            <a:pPr lvl="0" algn="ctr"/>
            <a:r>
              <a:rPr lang="en-US" sz="4000" b="1" dirty="0">
                <a:latin typeface="Copperplate Gothic Light" panose="020E0507020206020404" pitchFamily="34" charset="0"/>
              </a:rPr>
              <a:t>WHO GETS SAVED?</a:t>
            </a:r>
          </a:p>
        </p:txBody>
      </p:sp>
    </p:spTree>
    <p:extLst>
      <p:ext uri="{BB962C8B-B14F-4D97-AF65-F5344CB8AC3E}">
        <p14:creationId xmlns:p14="http://schemas.microsoft.com/office/powerpoint/2010/main" val="127218807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07873"/>
          </a:xfrm>
          <a:prstGeom prst="rect">
            <a:avLst/>
          </a:prstGeom>
        </p:spPr>
      </p:pic>
      <p:sp>
        <p:nvSpPr>
          <p:cNvPr id="3" name="Rectangle 2"/>
          <p:cNvSpPr/>
          <p:nvPr/>
        </p:nvSpPr>
        <p:spPr>
          <a:xfrm>
            <a:off x="0" y="0"/>
            <a:ext cx="12192000" cy="2585323"/>
          </a:xfrm>
          <a:prstGeom prst="rect">
            <a:avLst/>
          </a:prstGeom>
        </p:spPr>
        <p:txBody>
          <a:bodyPr wrap="square">
            <a:spAutoFit/>
          </a:bodyPr>
          <a:lstStyle/>
          <a:p>
            <a:pPr algn="ctr"/>
            <a:r>
              <a:rPr lang="en-US" sz="9600" dirty="0">
                <a:solidFill>
                  <a:srgbClr val="5E7F8A"/>
                </a:solidFill>
                <a:latin typeface="Brush Script MT" panose="03060802040406070304" pitchFamily="66" charset="0"/>
              </a:rPr>
              <a:t>“Salvation is of the </a:t>
            </a:r>
            <a:r>
              <a:rPr lang="en-US" sz="9600" cap="small" dirty="0">
                <a:solidFill>
                  <a:srgbClr val="5E7F8A"/>
                </a:solidFill>
                <a:latin typeface="Brush Script MT" panose="03060802040406070304" pitchFamily="66" charset="0"/>
              </a:rPr>
              <a:t>Lord</a:t>
            </a:r>
            <a:r>
              <a:rPr lang="en-US" sz="9600" dirty="0">
                <a:solidFill>
                  <a:srgbClr val="5E7F8A"/>
                </a:solidFill>
                <a:latin typeface="Brush Script MT" panose="03060802040406070304" pitchFamily="66" charset="0"/>
              </a:rPr>
              <a:t>.”</a:t>
            </a:r>
          </a:p>
          <a:p>
            <a:r>
              <a:rPr lang="en-US" sz="6600" dirty="0">
                <a:solidFill>
                  <a:srgbClr val="5E7F8A"/>
                </a:solidFill>
                <a:latin typeface="Brush Script MT" panose="03060802040406070304" pitchFamily="66" charset="0"/>
              </a:rPr>
              <a:t>									Jonah 2: 9</a:t>
            </a:r>
          </a:p>
        </p:txBody>
      </p:sp>
    </p:spTree>
    <p:extLst>
      <p:ext uri="{BB962C8B-B14F-4D97-AF65-F5344CB8AC3E}">
        <p14:creationId xmlns:p14="http://schemas.microsoft.com/office/powerpoint/2010/main" val="16180272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46000">
              <a:schemeClr val="accent1">
                <a:lumMod val="40000"/>
                <a:lumOff val="60000"/>
              </a:schemeClr>
            </a:gs>
            <a:gs pos="100000">
              <a:schemeClr val="accent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409575" y="353531"/>
            <a:ext cx="11429999" cy="6124754"/>
          </a:xfrm>
          <a:prstGeom prst="rect">
            <a:avLst/>
          </a:prstGeom>
        </p:spPr>
        <p:txBody>
          <a:bodyPr wrap="square">
            <a:spAutoFit/>
          </a:bodyPr>
          <a:lstStyle/>
          <a:p>
            <a:r>
              <a:rPr lang="en-US" sz="2800" b="1" i="1" dirty="0">
                <a:latin typeface="Bookman Old Style" panose="02050604050505020204" pitchFamily="18" charset="0"/>
              </a:rPr>
              <a:t>For God did not send His Son into the world to condemn the world, but that the world through Him might be saved.  </a:t>
            </a:r>
          </a:p>
          <a:p>
            <a:r>
              <a:rPr lang="en-US" sz="2800" b="1" i="1" dirty="0">
                <a:latin typeface="Bookman Old Style" panose="02050604050505020204" pitchFamily="18" charset="0"/>
              </a:rPr>
              <a:t>							</a:t>
            </a:r>
            <a:r>
              <a:rPr lang="en-US" sz="2800" b="1" dirty="0">
                <a:latin typeface="Bookman Old Style" panose="02050604050505020204" pitchFamily="18" charset="0"/>
              </a:rPr>
              <a:t>John 3:17</a:t>
            </a:r>
          </a:p>
          <a:p>
            <a:endParaRPr lang="en-US" sz="2800" b="1" i="1" dirty="0">
              <a:latin typeface="Bookman Old Style" panose="02050604050505020204" pitchFamily="18" charset="0"/>
            </a:endParaRPr>
          </a:p>
          <a:p>
            <a:r>
              <a:rPr lang="en-US" sz="2800" b="1" i="1" dirty="0">
                <a:latin typeface="Bookman Old Style" panose="02050604050505020204" pitchFamily="18" charset="0"/>
              </a:rPr>
              <a:t>For this reason the Jews persecuted Jesus, and sought to kill Him, because He had done these things on the Sabbath. But Jesus answered them, “My Father has been working until now, and I have been working.”</a:t>
            </a:r>
          </a:p>
          <a:p>
            <a:r>
              <a:rPr lang="en-US" sz="2800" b="1" i="1" dirty="0">
                <a:latin typeface="Bookman Old Style" panose="02050604050505020204" pitchFamily="18" charset="0"/>
              </a:rPr>
              <a:t>						</a:t>
            </a:r>
            <a:r>
              <a:rPr lang="en-US" sz="2800" b="1" dirty="0">
                <a:latin typeface="Bookman Old Style" panose="02050604050505020204" pitchFamily="18" charset="0"/>
              </a:rPr>
              <a:t>John 5: 16, 17</a:t>
            </a:r>
          </a:p>
          <a:p>
            <a:endParaRPr lang="en-US" sz="2800" b="1" dirty="0">
              <a:latin typeface="Bookman Old Style" panose="02050604050505020204" pitchFamily="18" charset="0"/>
            </a:endParaRPr>
          </a:p>
          <a:p>
            <a:r>
              <a:rPr lang="en-US" sz="2800" b="1" i="1" dirty="0">
                <a:latin typeface="Bookman Old Style" panose="02050604050505020204" pitchFamily="18" charset="0"/>
              </a:rPr>
              <a:t>And we know that in all things God works for the good of those who love him, who have been called according to his purpose.</a:t>
            </a:r>
          </a:p>
          <a:p>
            <a:r>
              <a:rPr lang="en-US" sz="2800" b="1" dirty="0">
                <a:latin typeface="Bookman Old Style" panose="02050604050505020204" pitchFamily="18" charset="0"/>
              </a:rPr>
              <a:t>						Romans 8: 28 (NIV)</a:t>
            </a:r>
            <a:endParaRPr lang="en-US" dirty="0"/>
          </a:p>
        </p:txBody>
      </p:sp>
    </p:spTree>
    <p:extLst>
      <p:ext uri="{BB962C8B-B14F-4D97-AF65-F5344CB8AC3E}">
        <p14:creationId xmlns:p14="http://schemas.microsoft.com/office/powerpoint/2010/main" val="2739263374"/>
      </p:ext>
    </p:extLst>
  </p:cSld>
  <p:clrMapOvr>
    <a:masterClrMapping/>
  </p:clrMapOvr>
  <p:transition spd="med">
    <p:plus/>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46000">
              <a:schemeClr val="accent1">
                <a:lumMod val="40000"/>
                <a:lumOff val="60000"/>
              </a:schemeClr>
            </a:gs>
            <a:gs pos="100000">
              <a:schemeClr val="accent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409575" y="353531"/>
            <a:ext cx="11429999" cy="4401205"/>
          </a:xfrm>
          <a:prstGeom prst="rect">
            <a:avLst/>
          </a:prstGeom>
        </p:spPr>
        <p:txBody>
          <a:bodyPr wrap="square">
            <a:spAutoFit/>
          </a:bodyPr>
          <a:lstStyle/>
          <a:p>
            <a:r>
              <a:rPr lang="en-US" sz="2800" b="1" baseline="30000" dirty="0"/>
              <a:t> </a:t>
            </a:r>
            <a:r>
              <a:rPr lang="en-US" sz="2800" b="1" i="1" dirty="0">
                <a:latin typeface="Bookman Old Style" panose="02050604050505020204" pitchFamily="18" charset="0"/>
              </a:rPr>
              <a:t>For as you were once disobedient to God, yet have now obtained mercy through their disobedience,</a:t>
            </a:r>
            <a:r>
              <a:rPr lang="en-US" sz="2800" b="1" i="1" baseline="30000" dirty="0">
                <a:latin typeface="Bookman Old Style" panose="02050604050505020204" pitchFamily="18" charset="0"/>
              </a:rPr>
              <a:t> </a:t>
            </a:r>
            <a:r>
              <a:rPr lang="en-US" sz="2800" b="1" i="1" dirty="0">
                <a:latin typeface="Bookman Old Style" panose="02050604050505020204" pitchFamily="18" charset="0"/>
              </a:rPr>
              <a:t>even so these also have now been disobedient, that through the mercy shown you they also may obtain mercy.</a:t>
            </a:r>
          </a:p>
          <a:p>
            <a:r>
              <a:rPr lang="en-US" sz="2800" b="1" i="1" dirty="0">
                <a:latin typeface="Bookman Old Style" panose="02050604050505020204" pitchFamily="18" charset="0"/>
              </a:rPr>
              <a:t>						</a:t>
            </a:r>
            <a:r>
              <a:rPr lang="en-US" sz="2800" b="1" dirty="0">
                <a:latin typeface="Bookman Old Style" panose="02050604050505020204" pitchFamily="18" charset="0"/>
              </a:rPr>
              <a:t>Romans 11: 30, 31</a:t>
            </a:r>
          </a:p>
          <a:p>
            <a:endParaRPr lang="en-US" sz="2800" b="1" i="1" dirty="0">
              <a:latin typeface="Bookman Old Style" panose="02050604050505020204" pitchFamily="18" charset="0"/>
            </a:endParaRPr>
          </a:p>
          <a:p>
            <a:r>
              <a:rPr lang="en-US" sz="2800" b="1" i="1" dirty="0">
                <a:latin typeface="Bookman Old Style" panose="02050604050505020204" pitchFamily="18" charset="0"/>
              </a:rPr>
              <a:t>But as for you, you meant evil against me; but God meant it for good, in order to bring it about as it is this day, to save many people alive</a:t>
            </a:r>
            <a:r>
              <a:rPr lang="en-US" sz="2800" b="1" dirty="0">
                <a:latin typeface="Bookman Old Style" panose="02050604050505020204" pitchFamily="18" charset="0"/>
              </a:rPr>
              <a:t>.</a:t>
            </a:r>
          </a:p>
          <a:p>
            <a:r>
              <a:rPr lang="en-US" sz="2800" b="1" dirty="0">
                <a:latin typeface="Bookman Old Style" panose="02050604050505020204" pitchFamily="18" charset="0"/>
              </a:rPr>
              <a:t>						Genesis 50: 20</a:t>
            </a:r>
            <a:endParaRPr lang="en-US" b="1" dirty="0">
              <a:latin typeface="Bookman Old Style" panose="02050604050505020204" pitchFamily="18" charset="0"/>
            </a:endParaRPr>
          </a:p>
        </p:txBody>
      </p:sp>
    </p:spTree>
    <p:extLst>
      <p:ext uri="{BB962C8B-B14F-4D97-AF65-F5344CB8AC3E}">
        <p14:creationId xmlns:p14="http://schemas.microsoft.com/office/powerpoint/2010/main" val="4180460859"/>
      </p:ext>
    </p:extLst>
  </p:cSld>
  <p:clrMapOvr>
    <a:masterClrMapping/>
  </p:clrMapOvr>
  <p:transition spd="med">
    <p:plus/>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5201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 y="2081867"/>
            <a:ext cx="11876067" cy="4639605"/>
          </a:xfrm>
          <a:prstGeom prst="rect">
            <a:avLst/>
          </a:prstGeom>
        </p:spPr>
      </p:pic>
      <p:sp>
        <p:nvSpPr>
          <p:cNvPr id="3" name="Rectangle 2"/>
          <p:cNvSpPr/>
          <p:nvPr/>
        </p:nvSpPr>
        <p:spPr>
          <a:xfrm>
            <a:off x="341292" y="142875"/>
            <a:ext cx="11668125" cy="1938992"/>
          </a:xfrm>
          <a:prstGeom prst="rect">
            <a:avLst/>
          </a:prstGeom>
        </p:spPr>
        <p:txBody>
          <a:bodyPr wrap="square">
            <a:spAutoFit/>
          </a:bodyPr>
          <a:lstStyle/>
          <a:p>
            <a:r>
              <a:rPr lang="en-US" sz="2400" b="1" i="1" dirty="0">
                <a:solidFill>
                  <a:schemeClr val="bg1"/>
                </a:solidFill>
                <a:latin typeface="Bookman Old Style" panose="02050604050505020204" pitchFamily="18" charset="0"/>
              </a:rPr>
              <a:t>But it displeased Jonah exceedingly, and </a:t>
            </a:r>
            <a:r>
              <a:rPr lang="en-US" sz="2400" b="1" i="1" dirty="0">
                <a:solidFill>
                  <a:schemeClr val="accent4"/>
                </a:solidFill>
                <a:latin typeface="Bookman Old Style" panose="02050604050505020204" pitchFamily="18" charset="0"/>
              </a:rPr>
              <a:t>he became angry</a:t>
            </a:r>
            <a:r>
              <a:rPr lang="en-US" sz="2400" b="1" i="1" dirty="0">
                <a:solidFill>
                  <a:schemeClr val="bg1"/>
                </a:solidFill>
                <a:latin typeface="Bookman Old Style" panose="02050604050505020204" pitchFamily="18" charset="0"/>
              </a:rPr>
              <a:t>. …</a:t>
            </a:r>
            <a:r>
              <a:rPr lang="en-US" sz="2400" b="1" i="1" baseline="30000" dirty="0">
                <a:solidFill>
                  <a:schemeClr val="bg1"/>
                </a:solidFill>
                <a:latin typeface="Bookman Old Style" panose="02050604050505020204" pitchFamily="18" charset="0"/>
              </a:rPr>
              <a:t> </a:t>
            </a:r>
            <a:r>
              <a:rPr lang="en-US" sz="2400" b="1" i="1" dirty="0">
                <a:solidFill>
                  <a:schemeClr val="bg1"/>
                </a:solidFill>
                <a:latin typeface="Bookman Old Style" panose="02050604050505020204" pitchFamily="18" charset="0"/>
              </a:rPr>
              <a:t>Then the </a:t>
            </a:r>
            <a:r>
              <a:rPr lang="en-US" sz="2400" b="1" i="1" cap="small" dirty="0">
                <a:solidFill>
                  <a:schemeClr val="bg1"/>
                </a:solidFill>
                <a:latin typeface="Bookman Old Style" panose="02050604050505020204" pitchFamily="18" charset="0"/>
              </a:rPr>
              <a:t>Lord</a:t>
            </a:r>
            <a:r>
              <a:rPr lang="en-US" sz="2400" b="1" i="1" dirty="0">
                <a:solidFill>
                  <a:schemeClr val="bg1"/>
                </a:solidFill>
                <a:latin typeface="Bookman Old Style" panose="02050604050505020204" pitchFamily="18" charset="0"/>
              </a:rPr>
              <a:t> said, “Is it right for you to be angry?”  So Jonah went out of the city and sat on the east side of the city. There he made himself a shelter and </a:t>
            </a:r>
            <a:r>
              <a:rPr lang="en-US" sz="2400" b="1" i="1" dirty="0">
                <a:solidFill>
                  <a:schemeClr val="accent4"/>
                </a:solidFill>
                <a:latin typeface="Bookman Old Style" panose="02050604050505020204" pitchFamily="18" charset="0"/>
              </a:rPr>
              <a:t>sat under it in the shade</a:t>
            </a:r>
            <a:r>
              <a:rPr lang="en-US" sz="2400" b="1" i="1" dirty="0">
                <a:solidFill>
                  <a:schemeClr val="bg1"/>
                </a:solidFill>
                <a:latin typeface="Bookman Old Style" panose="02050604050505020204" pitchFamily="18" charset="0"/>
              </a:rPr>
              <a:t>, till he might see what would become of the city. 				</a:t>
            </a:r>
            <a:r>
              <a:rPr lang="en-US" sz="2400" b="1" dirty="0">
                <a:solidFill>
                  <a:schemeClr val="bg1"/>
                </a:solidFill>
                <a:latin typeface="Bookman Old Style" panose="02050604050505020204" pitchFamily="18" charset="0"/>
              </a:rPr>
              <a:t>Jonah 4: 1 - 6</a:t>
            </a:r>
            <a:endParaRPr lang="en-US" sz="2400" b="1" baseline="300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2297317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11920</TotalTime>
  <Words>1823</Words>
  <Application>Microsoft Office PowerPoint</Application>
  <PresentationFormat>Widescreen</PresentationFormat>
  <Paragraphs>137</Paragraphs>
  <Slides>31</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Arial</vt:lpstr>
      <vt:lpstr>Arial Black</vt:lpstr>
      <vt:lpstr>Baskerville</vt:lpstr>
      <vt:lpstr>Bookman Old Style</vt:lpstr>
      <vt:lpstr>Britannic Bold</vt:lpstr>
      <vt:lpstr>Brush Script MT</vt:lpstr>
      <vt:lpstr>Calibri</vt:lpstr>
      <vt:lpstr>Calibri Light</vt:lpstr>
      <vt:lpstr>Cooper Black</vt:lpstr>
      <vt:lpstr>Copperplate Gothic Light</vt:lpstr>
      <vt:lpstr>Georgia</vt:lpstr>
      <vt:lpstr>Helvetica Neue</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Schetelich</dc:creator>
  <cp:lastModifiedBy>FRBC Sound Booth</cp:lastModifiedBy>
  <cp:revision>212</cp:revision>
  <dcterms:created xsi:type="dcterms:W3CDTF">2019-11-19T00:10:28Z</dcterms:created>
  <dcterms:modified xsi:type="dcterms:W3CDTF">2020-02-16T13:58:02Z</dcterms:modified>
</cp:coreProperties>
</file>