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omic Sans MS" panose="030F0702030302020204" pitchFamily="66" charset="0"/>
      <p:regular r:id="rId16"/>
      <p:bold r:id="rId17"/>
      <p:italic r:id="rId18"/>
      <p:boldItalic r:id="rId19"/>
    </p:embeddedFont>
    <p:embeddedFont>
      <p:font typeface="Georgia" panose="02040502050405020303" pitchFamily="18" charset="0"/>
      <p:regular r:id="rId20"/>
      <p:bold r:id="rId21"/>
      <p:italic r:id="rId22"/>
      <p:boldItalic r:id="rId23"/>
    </p:embeddedFont>
    <p:embeddedFont>
      <p:font typeface="Roboto" panose="020B0604020202020204" charset="0"/>
      <p:regular r:id="rId24"/>
      <p:bold r:id="rId25"/>
      <p:italic r:id="rId26"/>
      <p:boldItalic r:id="rId27"/>
    </p:embeddedFont>
    <p:embeddedFont>
      <p:font typeface="Verdana" panose="020B060403050404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660"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6f73a04f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73a0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62a27972c_0_3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62a27972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62a27972c_0_3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62a27972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62a27972c_0_4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62a27972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62a27972c_0_6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62a27972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6f73a04f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c6f73a04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62a27972c_0_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62a2797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22e9931e8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622e9931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62a27972c_0_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62a27972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31ae5d6f5_0_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31ae5d6f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c6f73a04f_0_2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c6f73a04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62a27972c_0_1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62a27972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62a27972c_0_2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62a27972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Mark 10:46-52</a:t>
            </a:r>
            <a:endParaRPr/>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20/20 Vision for Jesus in 2020</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460950" y="237225"/>
            <a:ext cx="4273500" cy="44427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endParaRPr sz="2400" b="1">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2400" b="1">
                <a:solidFill>
                  <a:srgbClr val="000000"/>
                </a:solidFill>
                <a:latin typeface="Arial"/>
                <a:ea typeface="Arial"/>
                <a:cs typeface="Arial"/>
                <a:sym typeface="Arial"/>
              </a:rPr>
              <a:t>As part of your 20/20 vision, humble yourself and allow the merciful healing of Jesus to bind up your broken spirit (unforgiveness, bitterness, hurts, and disappointments -LET ‘EM GO!) </a:t>
            </a:r>
            <a:r>
              <a:rPr lang="en" sz="2400">
                <a:solidFill>
                  <a:srgbClr val="222222"/>
                </a:solidFill>
                <a:highlight>
                  <a:srgbClr val="FFFFFF"/>
                </a:highlight>
                <a:latin typeface="Arial"/>
                <a:ea typeface="Arial"/>
                <a:cs typeface="Arial"/>
                <a:sym typeface="Arial"/>
              </a:rPr>
              <a:t> </a:t>
            </a:r>
            <a:endParaRPr sz="2400">
              <a:solidFill>
                <a:srgbClr val="222222"/>
              </a:solidFill>
              <a:highlight>
                <a:srgbClr val="FFFFFF"/>
              </a:highlight>
              <a:latin typeface="Arial"/>
              <a:ea typeface="Arial"/>
              <a:cs typeface="Arial"/>
              <a:sym typeface="Arial"/>
            </a:endParaRPr>
          </a:p>
          <a:p>
            <a:pPr marL="0" lvl="0" indent="0" algn="l" rtl="0">
              <a:lnSpc>
                <a:spcPct val="115000"/>
              </a:lnSpc>
              <a:spcBef>
                <a:spcPts val="1200"/>
              </a:spcBef>
              <a:spcAft>
                <a:spcPts val="800"/>
              </a:spcAft>
              <a:buNone/>
            </a:pPr>
            <a:endParaRPr sz="2200" b="1">
              <a:solidFill>
                <a:srgbClr val="000000"/>
              </a:solidFill>
              <a:latin typeface="Arial"/>
              <a:ea typeface="Arial"/>
              <a:cs typeface="Arial"/>
              <a:sym typeface="Arial"/>
            </a:endParaRPr>
          </a:p>
        </p:txBody>
      </p:sp>
      <p:pic>
        <p:nvPicPr>
          <p:cNvPr id="126" name="Google Shape;126;p22"/>
          <p:cNvPicPr preferRelativeResize="0"/>
          <p:nvPr/>
        </p:nvPicPr>
        <p:blipFill>
          <a:blip r:embed="rId3">
            <a:alphaModFix/>
          </a:blip>
          <a:stretch>
            <a:fillRect/>
          </a:stretch>
        </p:blipFill>
        <p:spPr>
          <a:xfrm>
            <a:off x="5080650" y="152400"/>
            <a:ext cx="3269474" cy="4838699"/>
          </a:xfrm>
          <a:prstGeom prst="rect">
            <a:avLst/>
          </a:prstGeom>
          <a:noFill/>
          <a:ln>
            <a:noFill/>
          </a:ln>
        </p:spPr>
      </p:pic>
      <p:sp>
        <p:nvSpPr>
          <p:cNvPr id="127" name="Google Shape;127;p22"/>
          <p:cNvSpPr txBox="1"/>
          <p:nvPr/>
        </p:nvSpPr>
        <p:spPr>
          <a:xfrm>
            <a:off x="5510150" y="3709350"/>
            <a:ext cx="2124300" cy="34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EAD1DC"/>
                </a:highlight>
                <a:latin typeface="Roboto"/>
                <a:ea typeface="Roboto"/>
                <a:cs typeface="Roboto"/>
                <a:sym typeface="Roboto"/>
              </a:rPr>
              <a:t>J E S U S C H R I S 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98250" y="198800"/>
            <a:ext cx="8826600" cy="420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110000"/>
              </a:lnSpc>
              <a:spcBef>
                <a:spcPts val="1500"/>
              </a:spcBef>
              <a:spcAft>
                <a:spcPts val="0"/>
              </a:spcAft>
              <a:buNone/>
            </a:pPr>
            <a:endParaRPr sz="2000">
              <a:solidFill>
                <a:srgbClr val="000000"/>
              </a:solidFill>
              <a:highlight>
                <a:srgbClr val="FFFFFF"/>
              </a:highlight>
              <a:latin typeface="Verdana"/>
              <a:ea typeface="Verdana"/>
              <a:cs typeface="Verdana"/>
              <a:sym typeface="Verdana"/>
            </a:endParaRPr>
          </a:p>
          <a:p>
            <a:pPr marL="0" lvl="0" indent="0" algn="ctr" rtl="0">
              <a:lnSpc>
                <a:spcPct val="110000"/>
              </a:lnSpc>
              <a:spcBef>
                <a:spcPts val="1500"/>
              </a:spcBef>
              <a:spcAft>
                <a:spcPts val="0"/>
              </a:spcAft>
              <a:buNone/>
            </a:pPr>
            <a:r>
              <a:rPr lang="en" sz="2000">
                <a:solidFill>
                  <a:srgbClr val="000000"/>
                </a:solidFill>
                <a:highlight>
                  <a:srgbClr val="FFFFFF"/>
                </a:highlight>
                <a:latin typeface="Verdana"/>
                <a:ea typeface="Verdana"/>
                <a:cs typeface="Verdana"/>
                <a:sym typeface="Verdana"/>
              </a:rPr>
              <a:t>Luke 11:9</a:t>
            </a:r>
            <a:endParaRPr sz="2000">
              <a:solidFill>
                <a:srgbClr val="000000"/>
              </a:solidFill>
              <a:highlight>
                <a:srgbClr val="FFFFFF"/>
              </a:highlight>
              <a:latin typeface="Verdana"/>
              <a:ea typeface="Verdana"/>
              <a:cs typeface="Verdana"/>
              <a:sym typeface="Verdana"/>
            </a:endParaRPr>
          </a:p>
          <a:p>
            <a:pPr marL="0" lvl="0" indent="0" algn="ctr" rtl="0">
              <a:lnSpc>
                <a:spcPct val="115000"/>
              </a:lnSpc>
              <a:spcBef>
                <a:spcPts val="800"/>
              </a:spcBef>
              <a:spcAft>
                <a:spcPts val="1600"/>
              </a:spcAft>
              <a:buNone/>
            </a:pPr>
            <a:endParaRPr sz="2000">
              <a:solidFill>
                <a:srgbClr val="000000"/>
              </a:solidFill>
              <a:highlight>
                <a:srgbClr val="FFFFFF"/>
              </a:highlight>
              <a:latin typeface="Verdana"/>
              <a:ea typeface="Verdana"/>
              <a:cs typeface="Verdana"/>
              <a:sym typeface="Verdana"/>
            </a:endParaRPr>
          </a:p>
        </p:txBody>
      </p:sp>
      <p:sp>
        <p:nvSpPr>
          <p:cNvPr id="133" name="Google Shape;133;p23"/>
          <p:cNvSpPr txBox="1">
            <a:spLocks noGrp="1"/>
          </p:cNvSpPr>
          <p:nvPr>
            <p:ph type="body" idx="4294967295"/>
          </p:nvPr>
        </p:nvSpPr>
        <p:spPr>
          <a:xfrm>
            <a:off x="226075" y="790225"/>
            <a:ext cx="8619000" cy="38391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b="1">
                <a:solidFill>
                  <a:srgbClr val="000000"/>
                </a:solidFill>
              </a:rPr>
              <a:t>9 </a:t>
            </a:r>
            <a:r>
              <a:rPr lang="en" sz="2400">
                <a:solidFill>
                  <a:srgbClr val="000000"/>
                </a:solidFill>
              </a:rPr>
              <a:t>So I say to you, ask, and it shall be given you; seek, and ye shall find; knock, and it shall be opened unto you:</a:t>
            </a:r>
            <a:endParaRPr sz="2400">
              <a:solidFill>
                <a:srgbClr val="000000"/>
              </a:solidFill>
            </a:endParaRPr>
          </a:p>
          <a:p>
            <a:pPr marL="0" lvl="0" indent="0" algn="l" rtl="0">
              <a:lnSpc>
                <a:spcPct val="150000"/>
              </a:lnSpc>
              <a:spcBef>
                <a:spcPts val="800"/>
              </a:spcBef>
              <a:spcAft>
                <a:spcPts val="0"/>
              </a:spcAft>
              <a:buNone/>
            </a:pPr>
            <a:endParaRPr sz="2400">
              <a:solidFill>
                <a:srgbClr val="000000"/>
              </a:solidFill>
            </a:endParaRPr>
          </a:p>
          <a:p>
            <a:pPr marL="0" lvl="0" indent="0" algn="l" rtl="0">
              <a:lnSpc>
                <a:spcPct val="150000"/>
              </a:lnSpc>
              <a:spcBef>
                <a:spcPts val="800"/>
              </a:spcBef>
              <a:spcAft>
                <a:spcPts val="0"/>
              </a:spcAft>
              <a:buNone/>
            </a:pPr>
            <a:endParaRPr sz="2400" b="1">
              <a:solidFill>
                <a:srgbClr val="000000"/>
              </a:solidFill>
            </a:endParaRPr>
          </a:p>
          <a:p>
            <a:pPr marL="0" lvl="0" indent="0" algn="l" rtl="0">
              <a:spcBef>
                <a:spcPts val="80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37"/>
        <p:cNvGrpSpPr/>
        <p:nvPr/>
      </p:nvGrpSpPr>
      <p:grpSpPr>
        <a:xfrm>
          <a:off x="0" y="0"/>
          <a:ext cx="0" cy="0"/>
          <a:chOff x="0" y="0"/>
          <a:chExt cx="0" cy="0"/>
        </a:xfrm>
      </p:grpSpPr>
      <p:pic>
        <p:nvPicPr>
          <p:cNvPr id="138" name="Google Shape;138;p24"/>
          <p:cNvPicPr preferRelativeResize="0"/>
          <p:nvPr/>
        </p:nvPicPr>
        <p:blipFill>
          <a:blip r:embed="rId3">
            <a:alphaModFix/>
          </a:blip>
          <a:stretch>
            <a:fillRect/>
          </a:stretch>
        </p:blipFill>
        <p:spPr>
          <a:xfrm>
            <a:off x="5080650" y="152400"/>
            <a:ext cx="3269474" cy="4838699"/>
          </a:xfrm>
          <a:prstGeom prst="rect">
            <a:avLst/>
          </a:prstGeom>
          <a:noFill/>
          <a:ln>
            <a:noFill/>
          </a:ln>
        </p:spPr>
      </p:pic>
      <p:sp>
        <p:nvSpPr>
          <p:cNvPr id="139" name="Google Shape;139;p24"/>
          <p:cNvSpPr txBox="1"/>
          <p:nvPr/>
        </p:nvSpPr>
        <p:spPr>
          <a:xfrm>
            <a:off x="5401750" y="3787700"/>
            <a:ext cx="1829400" cy="26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EAD1DC"/>
                </a:highlight>
                <a:latin typeface="Roboto"/>
                <a:ea typeface="Roboto"/>
                <a:cs typeface="Roboto"/>
                <a:sym typeface="Roboto"/>
              </a:rPr>
              <a:t>J E S U S C H R I S T</a:t>
            </a:r>
            <a:endParaRPr>
              <a:highlight>
                <a:srgbClr val="EAD1DC"/>
              </a:highlight>
              <a:latin typeface="Roboto"/>
              <a:ea typeface="Roboto"/>
              <a:cs typeface="Roboto"/>
              <a:sym typeface="Roboto"/>
            </a:endParaRPr>
          </a:p>
        </p:txBody>
      </p:sp>
      <p:sp>
        <p:nvSpPr>
          <p:cNvPr id="140" name="Google Shape;140;p24"/>
          <p:cNvSpPr txBox="1">
            <a:spLocks noGrp="1"/>
          </p:cNvSpPr>
          <p:nvPr>
            <p:ph type="title"/>
          </p:nvPr>
        </p:nvSpPr>
        <p:spPr>
          <a:xfrm>
            <a:off x="460950" y="237225"/>
            <a:ext cx="4467300" cy="44427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endParaRPr sz="2200" b="1">
              <a:solidFill>
                <a:srgbClr val="000000"/>
              </a:solidFill>
              <a:latin typeface="Arial"/>
              <a:ea typeface="Arial"/>
              <a:cs typeface="Arial"/>
              <a:sym typeface="Arial"/>
            </a:endParaRPr>
          </a:p>
          <a:p>
            <a:pPr marL="0" lvl="0" indent="0" algn="l" rtl="0">
              <a:lnSpc>
                <a:spcPct val="115000"/>
              </a:lnSpc>
              <a:spcBef>
                <a:spcPts val="1200"/>
              </a:spcBef>
              <a:spcAft>
                <a:spcPts val="0"/>
              </a:spcAft>
              <a:buNone/>
            </a:pPr>
            <a:endParaRPr sz="2200" b="1">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2400" b="1">
                <a:solidFill>
                  <a:srgbClr val="000000"/>
                </a:solidFill>
                <a:latin typeface="Arial"/>
                <a:ea typeface="Arial"/>
                <a:cs typeface="Arial"/>
                <a:sym typeface="Arial"/>
              </a:rPr>
              <a:t>As part of your 20/20 vision, resolve to love the Lord God with all of your heart, mind, soul, and strength. Persist in prayer and right living regardless of the personal cost.</a:t>
            </a:r>
            <a:endParaRPr sz="2400" b="1">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2400">
                <a:solidFill>
                  <a:srgbClr val="222222"/>
                </a:solidFill>
                <a:highlight>
                  <a:srgbClr val="FFFFFF"/>
                </a:highlight>
                <a:latin typeface="Arial"/>
                <a:ea typeface="Arial"/>
                <a:cs typeface="Arial"/>
                <a:sym typeface="Arial"/>
              </a:rPr>
              <a:t> </a:t>
            </a:r>
            <a:endParaRPr sz="2400">
              <a:solidFill>
                <a:srgbClr val="222222"/>
              </a:solidFill>
              <a:highlight>
                <a:srgbClr val="FFFFFF"/>
              </a:highlight>
              <a:latin typeface="Arial"/>
              <a:ea typeface="Arial"/>
              <a:cs typeface="Arial"/>
              <a:sym typeface="Arial"/>
            </a:endParaRPr>
          </a:p>
          <a:p>
            <a:pPr marL="0" lvl="0" indent="0" algn="l" rtl="0">
              <a:lnSpc>
                <a:spcPct val="115000"/>
              </a:lnSpc>
              <a:spcBef>
                <a:spcPts val="1200"/>
              </a:spcBef>
              <a:spcAft>
                <a:spcPts val="800"/>
              </a:spcAft>
              <a:buNone/>
            </a:pPr>
            <a:endParaRPr sz="2200" b="1">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44"/>
        <p:cNvGrpSpPr/>
        <p:nvPr/>
      </p:nvGrpSpPr>
      <p:grpSpPr>
        <a:xfrm>
          <a:off x="0" y="0"/>
          <a:ext cx="0" cy="0"/>
          <a:chOff x="0" y="0"/>
          <a:chExt cx="0" cy="0"/>
        </a:xfrm>
      </p:grpSpPr>
      <p:pic>
        <p:nvPicPr>
          <p:cNvPr id="145" name="Google Shape;145;p25"/>
          <p:cNvPicPr preferRelativeResize="0"/>
          <p:nvPr/>
        </p:nvPicPr>
        <p:blipFill>
          <a:blip r:embed="rId3">
            <a:alphaModFix/>
          </a:blip>
          <a:stretch>
            <a:fillRect/>
          </a:stretch>
        </p:blipFill>
        <p:spPr>
          <a:xfrm>
            <a:off x="5080650" y="152400"/>
            <a:ext cx="3269474" cy="4838699"/>
          </a:xfrm>
          <a:prstGeom prst="rect">
            <a:avLst/>
          </a:prstGeom>
          <a:noFill/>
          <a:ln>
            <a:noFill/>
          </a:ln>
        </p:spPr>
      </p:pic>
      <p:sp>
        <p:nvSpPr>
          <p:cNvPr id="146" name="Google Shape;146;p25"/>
          <p:cNvSpPr txBox="1"/>
          <p:nvPr/>
        </p:nvSpPr>
        <p:spPr>
          <a:xfrm>
            <a:off x="5401750" y="3787700"/>
            <a:ext cx="1829400" cy="26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EAD1DC"/>
                </a:highlight>
                <a:latin typeface="Roboto"/>
                <a:ea typeface="Roboto"/>
                <a:cs typeface="Roboto"/>
                <a:sym typeface="Roboto"/>
              </a:rPr>
              <a:t>J E S U S C H R I S T</a:t>
            </a:r>
            <a:endParaRPr>
              <a:highlight>
                <a:srgbClr val="EAD1DC"/>
              </a:highlight>
              <a:latin typeface="Roboto"/>
              <a:ea typeface="Roboto"/>
              <a:cs typeface="Roboto"/>
              <a:sym typeface="Roboto"/>
            </a:endParaRPr>
          </a:p>
        </p:txBody>
      </p:sp>
      <p:sp>
        <p:nvSpPr>
          <p:cNvPr id="147" name="Google Shape;147;p25"/>
          <p:cNvSpPr txBox="1">
            <a:spLocks noGrp="1"/>
          </p:cNvSpPr>
          <p:nvPr>
            <p:ph type="title"/>
          </p:nvPr>
        </p:nvSpPr>
        <p:spPr>
          <a:xfrm>
            <a:off x="460950" y="237225"/>
            <a:ext cx="4467300" cy="44427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endParaRPr sz="2200" b="1">
              <a:solidFill>
                <a:srgbClr val="000000"/>
              </a:solidFill>
              <a:latin typeface="Arial"/>
              <a:ea typeface="Arial"/>
              <a:cs typeface="Arial"/>
              <a:sym typeface="Arial"/>
            </a:endParaRPr>
          </a:p>
          <a:p>
            <a:pPr marL="0" lvl="0" indent="0" algn="l" rtl="0">
              <a:lnSpc>
                <a:spcPct val="115000"/>
              </a:lnSpc>
              <a:spcBef>
                <a:spcPts val="1200"/>
              </a:spcBef>
              <a:spcAft>
                <a:spcPts val="0"/>
              </a:spcAft>
              <a:buNone/>
            </a:pPr>
            <a:endParaRPr sz="2200" b="1">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2400" b="1">
                <a:solidFill>
                  <a:srgbClr val="222222"/>
                </a:solidFill>
                <a:latin typeface="Arial"/>
                <a:ea typeface="Arial"/>
                <a:cs typeface="Arial"/>
                <a:sym typeface="Arial"/>
              </a:rPr>
              <a:t>This year as part of your 20/20 vision, resolve that you are going to get up from past regrets, throw off old sinful ways of thinking, and follow Christ.</a:t>
            </a:r>
            <a:endParaRPr sz="2400" b="1">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2400">
                <a:solidFill>
                  <a:srgbClr val="222222"/>
                </a:solidFill>
                <a:highlight>
                  <a:srgbClr val="FFFFFF"/>
                </a:highlight>
                <a:latin typeface="Arial"/>
                <a:ea typeface="Arial"/>
                <a:cs typeface="Arial"/>
                <a:sym typeface="Arial"/>
              </a:rPr>
              <a:t> </a:t>
            </a:r>
            <a:endParaRPr sz="2400">
              <a:solidFill>
                <a:srgbClr val="222222"/>
              </a:solidFill>
              <a:highlight>
                <a:srgbClr val="FFFFFF"/>
              </a:highlight>
              <a:latin typeface="Arial"/>
              <a:ea typeface="Arial"/>
              <a:cs typeface="Arial"/>
              <a:sym typeface="Arial"/>
            </a:endParaRPr>
          </a:p>
          <a:p>
            <a:pPr marL="0" lvl="0" indent="0" algn="l" rtl="0">
              <a:lnSpc>
                <a:spcPct val="115000"/>
              </a:lnSpc>
              <a:spcBef>
                <a:spcPts val="1200"/>
              </a:spcBef>
              <a:spcAft>
                <a:spcPts val="800"/>
              </a:spcAft>
              <a:buNone/>
            </a:pPr>
            <a:endParaRPr sz="2200" b="1">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60950" y="237225"/>
            <a:ext cx="8222100" cy="44427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sz="1800" b="1">
              <a:solidFill>
                <a:srgbClr val="000000"/>
              </a:solidFill>
              <a:highlight>
                <a:srgbClr val="FFFFFF"/>
              </a:highlight>
              <a:latin typeface="Comic Sans MS"/>
              <a:ea typeface="Comic Sans MS"/>
              <a:cs typeface="Comic Sans MS"/>
              <a:sym typeface="Comic Sans MS"/>
            </a:endParaRPr>
          </a:p>
          <a:p>
            <a:pPr marL="0" lvl="0" indent="0" algn="l" rtl="0">
              <a:lnSpc>
                <a:spcPct val="150000"/>
              </a:lnSpc>
              <a:spcBef>
                <a:spcPts val="800"/>
              </a:spcBef>
              <a:spcAft>
                <a:spcPts val="0"/>
              </a:spcAft>
              <a:buNone/>
            </a:pPr>
            <a:endParaRPr sz="1800" b="1">
              <a:solidFill>
                <a:srgbClr val="000000"/>
              </a:solidFill>
              <a:highlight>
                <a:srgbClr val="FFFFFF"/>
              </a:highlight>
              <a:latin typeface="Comic Sans MS"/>
              <a:ea typeface="Comic Sans MS"/>
              <a:cs typeface="Comic Sans MS"/>
              <a:sym typeface="Comic Sans MS"/>
            </a:endParaRPr>
          </a:p>
          <a:p>
            <a:pPr marL="0" lvl="0" indent="0" algn="l" rtl="0">
              <a:lnSpc>
                <a:spcPct val="150000"/>
              </a:lnSpc>
              <a:spcBef>
                <a:spcPts val="800"/>
              </a:spcBef>
              <a:spcAft>
                <a:spcPts val="0"/>
              </a:spcAft>
              <a:buNone/>
            </a:pPr>
            <a:endParaRPr sz="1800" b="1">
              <a:solidFill>
                <a:srgbClr val="000000"/>
              </a:solidFill>
              <a:highlight>
                <a:srgbClr val="FFFFFF"/>
              </a:highlight>
              <a:latin typeface="Comic Sans MS"/>
              <a:ea typeface="Comic Sans MS"/>
              <a:cs typeface="Comic Sans MS"/>
              <a:sym typeface="Comic Sans MS"/>
            </a:endParaRPr>
          </a:p>
          <a:p>
            <a:pPr marL="0" lvl="0" indent="0" algn="l" rtl="0">
              <a:lnSpc>
                <a:spcPct val="150000"/>
              </a:lnSpc>
              <a:spcBef>
                <a:spcPts val="800"/>
              </a:spcBef>
              <a:spcAft>
                <a:spcPts val="0"/>
              </a:spcAft>
              <a:buNone/>
            </a:pPr>
            <a:r>
              <a:rPr lang="en" sz="1800" b="1">
                <a:solidFill>
                  <a:srgbClr val="000000"/>
                </a:solidFill>
              </a:rPr>
              <a:t>46 </a:t>
            </a:r>
            <a:r>
              <a:rPr lang="en" sz="1800">
                <a:solidFill>
                  <a:srgbClr val="000000"/>
                </a:solidFill>
              </a:rPr>
              <a:t>Now they came to Jericho. As He went out of Jericho with His disciples and a great multitude, blind Bartimaeus, the son of Timaeus, sat by the road begging. </a:t>
            </a:r>
            <a:r>
              <a:rPr lang="en" sz="1800" b="1">
                <a:solidFill>
                  <a:srgbClr val="000000"/>
                </a:solidFill>
              </a:rPr>
              <a:t>47 </a:t>
            </a:r>
            <a:r>
              <a:rPr lang="en" sz="1800">
                <a:solidFill>
                  <a:srgbClr val="000000"/>
                </a:solidFill>
              </a:rPr>
              <a:t>And when he heard that it was Jesus of Nazareth, he began to cry out and say, “Jesus, Son of David, have mercy on me!”</a:t>
            </a:r>
            <a:endParaRPr sz="1800">
              <a:solidFill>
                <a:srgbClr val="000000"/>
              </a:solidFill>
            </a:endParaRPr>
          </a:p>
          <a:p>
            <a:pPr marL="0" lvl="0" indent="0" algn="l" rtl="0">
              <a:lnSpc>
                <a:spcPct val="150000"/>
              </a:lnSpc>
              <a:spcBef>
                <a:spcPts val="800"/>
              </a:spcBef>
              <a:spcAft>
                <a:spcPts val="0"/>
              </a:spcAft>
              <a:buNone/>
            </a:pPr>
            <a:r>
              <a:rPr lang="en" sz="1800" b="1">
                <a:solidFill>
                  <a:srgbClr val="000000"/>
                </a:solidFill>
              </a:rPr>
              <a:t>48 </a:t>
            </a:r>
            <a:r>
              <a:rPr lang="en" sz="1800">
                <a:solidFill>
                  <a:srgbClr val="000000"/>
                </a:solidFill>
              </a:rPr>
              <a:t>Then many warned him to be quiet; but he cried out all the more, “Son of David, have mercy on me!”</a:t>
            </a:r>
            <a:endParaRPr sz="1800">
              <a:solidFill>
                <a:srgbClr val="000000"/>
              </a:solidFill>
            </a:endParaRPr>
          </a:p>
          <a:p>
            <a:pPr marL="0" lvl="0" indent="0" algn="l" rtl="0">
              <a:lnSpc>
                <a:spcPct val="150000"/>
              </a:lnSpc>
              <a:spcBef>
                <a:spcPts val="800"/>
              </a:spcBef>
              <a:spcAft>
                <a:spcPts val="0"/>
              </a:spcAft>
              <a:buNone/>
            </a:pPr>
            <a:r>
              <a:rPr lang="en" sz="1800" b="1">
                <a:solidFill>
                  <a:srgbClr val="000000"/>
                </a:solidFill>
              </a:rPr>
              <a:t>49 </a:t>
            </a:r>
            <a:r>
              <a:rPr lang="en" sz="1800">
                <a:solidFill>
                  <a:srgbClr val="000000"/>
                </a:solidFill>
              </a:rPr>
              <a:t>So Jesus stood still and commanded him to be called.</a:t>
            </a:r>
            <a:endParaRPr sz="1800">
              <a:solidFill>
                <a:srgbClr val="000000"/>
              </a:solidFill>
            </a:endParaRPr>
          </a:p>
          <a:p>
            <a:pPr marL="0" lvl="0" indent="0" algn="l" rtl="0">
              <a:lnSpc>
                <a:spcPct val="150000"/>
              </a:lnSpc>
              <a:spcBef>
                <a:spcPts val="800"/>
              </a:spcBef>
              <a:spcAft>
                <a:spcPts val="0"/>
              </a:spcAft>
              <a:buNone/>
            </a:pPr>
            <a:r>
              <a:rPr lang="en" sz="1800">
                <a:solidFill>
                  <a:srgbClr val="000000"/>
                </a:solidFill>
              </a:rPr>
              <a:t>Then they called the blind man, saying to him, “Be of good cheer. Rise, He is calling you.”</a:t>
            </a:r>
            <a:endParaRPr sz="1800">
              <a:solidFill>
                <a:srgbClr val="000000"/>
              </a:solidFill>
            </a:endParaRPr>
          </a:p>
          <a:p>
            <a:pPr marL="0" lvl="0" indent="0" algn="l" rtl="0">
              <a:lnSpc>
                <a:spcPct val="150000"/>
              </a:lnSpc>
              <a:spcBef>
                <a:spcPts val="800"/>
              </a:spcBef>
              <a:spcAft>
                <a:spcPts val="0"/>
              </a:spcAft>
              <a:buNone/>
            </a:pPr>
            <a:endParaRPr sz="1200">
              <a:solidFill>
                <a:srgbClr val="000000"/>
              </a:solidFill>
              <a:highlight>
                <a:srgbClr val="FFFFFF"/>
              </a:highlight>
              <a:latin typeface="Comic Sans MS"/>
              <a:ea typeface="Comic Sans MS"/>
              <a:cs typeface="Comic Sans MS"/>
              <a:sym typeface="Comic Sans MS"/>
            </a:endParaRPr>
          </a:p>
          <a:p>
            <a:pPr marL="0" lvl="0" indent="0" algn="l" rtl="0">
              <a:lnSpc>
                <a:spcPct val="115000"/>
              </a:lnSpc>
              <a:spcBef>
                <a:spcPts val="80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0"/>
              </a:spcAft>
              <a:buNone/>
            </a:pPr>
            <a:endParaRPr sz="2400" b="1">
              <a:solidFill>
                <a:srgbClr val="000000"/>
              </a:solidFill>
              <a:highlight>
                <a:srgbClr val="FFFFFF"/>
              </a:highlight>
              <a:latin typeface="Times New Roman"/>
              <a:ea typeface="Times New Roman"/>
              <a:cs typeface="Times New Roman"/>
              <a:sym typeface="Times New Roman"/>
            </a:endParaRPr>
          </a:p>
        </p:txBody>
      </p:sp>
      <p:sp>
        <p:nvSpPr>
          <p:cNvPr id="74" name="Google Shape;74;p14"/>
          <p:cNvSpPr txBox="1">
            <a:spLocks noGrp="1"/>
          </p:cNvSpPr>
          <p:nvPr>
            <p:ph type="title"/>
          </p:nvPr>
        </p:nvSpPr>
        <p:spPr>
          <a:xfrm>
            <a:off x="98250" y="198800"/>
            <a:ext cx="8826600" cy="420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2000">
                <a:solidFill>
                  <a:srgbClr val="000000"/>
                </a:solidFill>
                <a:highlight>
                  <a:srgbClr val="FFFFFF"/>
                </a:highlight>
                <a:latin typeface="Verdana"/>
                <a:ea typeface="Verdana"/>
                <a:cs typeface="Verdana"/>
                <a:sym typeface="Verdana"/>
              </a:rPr>
              <a:t>JESUS HEALS BLIND BARTIMAEUS </a:t>
            </a:r>
            <a:endParaRPr sz="2000">
              <a:solidFill>
                <a:srgbClr val="000000"/>
              </a:solidFill>
              <a:highlight>
                <a:srgbClr val="FFFFFF"/>
              </a:highlight>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460950" y="317425"/>
            <a:ext cx="8222100" cy="43623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000">
              <a:solidFill>
                <a:srgbClr val="000000"/>
              </a:solidFill>
              <a:latin typeface="Verdana"/>
              <a:ea typeface="Verdana"/>
              <a:cs typeface="Verdana"/>
              <a:sym typeface="Verdana"/>
            </a:endParaRPr>
          </a:p>
          <a:p>
            <a:pPr marL="0" lvl="0" indent="0" algn="ctr" rtl="0">
              <a:lnSpc>
                <a:spcPct val="115000"/>
              </a:lnSpc>
              <a:spcBef>
                <a:spcPts val="1600"/>
              </a:spcBef>
              <a:spcAft>
                <a:spcPts val="0"/>
              </a:spcAft>
              <a:buNone/>
            </a:pPr>
            <a:r>
              <a:rPr lang="en" sz="2000">
                <a:solidFill>
                  <a:srgbClr val="000000"/>
                </a:solidFill>
                <a:highlight>
                  <a:srgbClr val="FFFFFF"/>
                </a:highlight>
                <a:latin typeface="Verdana"/>
                <a:ea typeface="Verdana"/>
                <a:cs typeface="Verdana"/>
                <a:sym typeface="Verdana"/>
              </a:rPr>
              <a:t>JESUS HEALS BLIND BARTIMAEUS</a:t>
            </a:r>
            <a:endParaRPr sz="1800" b="1">
              <a:solidFill>
                <a:srgbClr val="000000"/>
              </a:solidFill>
              <a:highlight>
                <a:srgbClr val="FFFFFF"/>
              </a:highlight>
              <a:latin typeface="Arial"/>
              <a:ea typeface="Arial"/>
              <a:cs typeface="Arial"/>
              <a:sym typeface="Arial"/>
            </a:endParaRPr>
          </a:p>
          <a:p>
            <a:pPr marL="0" lvl="0" indent="0" algn="l" rtl="0">
              <a:lnSpc>
                <a:spcPct val="150000"/>
              </a:lnSpc>
              <a:spcBef>
                <a:spcPts val="1600"/>
              </a:spcBef>
              <a:spcAft>
                <a:spcPts val="0"/>
              </a:spcAft>
              <a:buNone/>
            </a:pPr>
            <a:r>
              <a:rPr lang="en" sz="1800" b="1">
                <a:solidFill>
                  <a:srgbClr val="000000"/>
                </a:solidFill>
              </a:rPr>
              <a:t>50 </a:t>
            </a:r>
            <a:r>
              <a:rPr lang="en" sz="1800">
                <a:solidFill>
                  <a:srgbClr val="000000"/>
                </a:solidFill>
              </a:rPr>
              <a:t>And throwing aside his garment, he rose and came to Jesus.</a:t>
            </a:r>
            <a:endParaRPr sz="1800">
              <a:solidFill>
                <a:srgbClr val="000000"/>
              </a:solidFill>
            </a:endParaRPr>
          </a:p>
          <a:p>
            <a:pPr marL="0" lvl="0" indent="0" algn="l" rtl="0">
              <a:lnSpc>
                <a:spcPct val="150000"/>
              </a:lnSpc>
              <a:spcBef>
                <a:spcPts val="800"/>
              </a:spcBef>
              <a:spcAft>
                <a:spcPts val="0"/>
              </a:spcAft>
              <a:buNone/>
            </a:pPr>
            <a:r>
              <a:rPr lang="en" sz="1800" b="1">
                <a:solidFill>
                  <a:srgbClr val="000000"/>
                </a:solidFill>
              </a:rPr>
              <a:t>51 </a:t>
            </a:r>
            <a:r>
              <a:rPr lang="en" sz="1800">
                <a:solidFill>
                  <a:srgbClr val="000000"/>
                </a:solidFill>
              </a:rPr>
              <a:t>So Jesus answered and said to him, “What do you want Me to do for you?”</a:t>
            </a:r>
            <a:endParaRPr sz="1800">
              <a:solidFill>
                <a:srgbClr val="000000"/>
              </a:solidFill>
            </a:endParaRPr>
          </a:p>
          <a:p>
            <a:pPr marL="0" lvl="0" indent="0" algn="l" rtl="0">
              <a:lnSpc>
                <a:spcPct val="150000"/>
              </a:lnSpc>
              <a:spcBef>
                <a:spcPts val="800"/>
              </a:spcBef>
              <a:spcAft>
                <a:spcPts val="0"/>
              </a:spcAft>
              <a:buNone/>
            </a:pPr>
            <a:r>
              <a:rPr lang="en" sz="1800">
                <a:solidFill>
                  <a:srgbClr val="000000"/>
                </a:solidFill>
              </a:rPr>
              <a:t>The blind man said to Him, “Rabboni, that I may receive (recover) my sight.”</a:t>
            </a:r>
            <a:endParaRPr sz="1800">
              <a:solidFill>
                <a:srgbClr val="000000"/>
              </a:solidFill>
            </a:endParaRPr>
          </a:p>
          <a:p>
            <a:pPr marL="0" lvl="0" indent="0" algn="l" rtl="0">
              <a:lnSpc>
                <a:spcPct val="150000"/>
              </a:lnSpc>
              <a:spcBef>
                <a:spcPts val="800"/>
              </a:spcBef>
              <a:spcAft>
                <a:spcPts val="0"/>
              </a:spcAft>
              <a:buNone/>
            </a:pPr>
            <a:r>
              <a:rPr lang="en" sz="1800" b="1">
                <a:solidFill>
                  <a:srgbClr val="000000"/>
                </a:solidFill>
              </a:rPr>
              <a:t>52 </a:t>
            </a:r>
            <a:r>
              <a:rPr lang="en" sz="1800">
                <a:solidFill>
                  <a:srgbClr val="000000"/>
                </a:solidFill>
              </a:rPr>
              <a:t>Then Jesus said to him, “Go your way; your faith has made you well.” And immediately he received his sight and followed Jesus on the road.</a:t>
            </a:r>
            <a:endParaRPr sz="1800">
              <a:solidFill>
                <a:srgbClr val="000000"/>
              </a:solidFill>
            </a:endParaRPr>
          </a:p>
          <a:p>
            <a:pPr marL="0" lvl="0" indent="0" algn="l" rtl="0">
              <a:lnSpc>
                <a:spcPct val="150000"/>
              </a:lnSpc>
              <a:spcBef>
                <a:spcPts val="800"/>
              </a:spcBef>
              <a:spcAft>
                <a:spcPts val="0"/>
              </a:spcAft>
              <a:buNone/>
            </a:pPr>
            <a:endParaRPr sz="1200" b="1">
              <a:solidFill>
                <a:srgbClr val="000000"/>
              </a:solidFill>
              <a:highlight>
                <a:srgbClr val="FFFFFF"/>
              </a:highlight>
              <a:latin typeface="Comic Sans MS"/>
              <a:ea typeface="Comic Sans MS"/>
              <a:cs typeface="Comic Sans MS"/>
              <a:sym typeface="Comic Sans MS"/>
            </a:endParaRPr>
          </a:p>
          <a:p>
            <a:pPr marL="0" lvl="0" indent="0" algn="l" rtl="0">
              <a:lnSpc>
                <a:spcPct val="150000"/>
              </a:lnSpc>
              <a:spcBef>
                <a:spcPts val="800"/>
              </a:spcBef>
              <a:spcAft>
                <a:spcPts val="0"/>
              </a:spcAft>
              <a:buNone/>
            </a:pPr>
            <a:endParaRPr sz="1200">
              <a:solidFill>
                <a:srgbClr val="000000"/>
              </a:solidFill>
              <a:highlight>
                <a:srgbClr val="FFFFFF"/>
              </a:highlight>
              <a:latin typeface="Comic Sans MS"/>
              <a:ea typeface="Comic Sans MS"/>
              <a:cs typeface="Comic Sans MS"/>
              <a:sym typeface="Comic Sans MS"/>
            </a:endParaRPr>
          </a:p>
          <a:p>
            <a:pPr marL="0" lvl="0" indent="0" algn="l" rtl="0">
              <a:lnSpc>
                <a:spcPct val="115000"/>
              </a:lnSpc>
              <a:spcBef>
                <a:spcPts val="800"/>
              </a:spcBef>
              <a:spcAft>
                <a:spcPts val="0"/>
              </a:spcAft>
              <a:buNone/>
            </a:pPr>
            <a:endParaRPr sz="1100">
              <a:solidFill>
                <a:srgbClr val="000000"/>
              </a:solidFill>
              <a:latin typeface="Comic Sans MS"/>
              <a:ea typeface="Comic Sans MS"/>
              <a:cs typeface="Comic Sans MS"/>
              <a:sym typeface="Comic Sans MS"/>
            </a:endParaRPr>
          </a:p>
          <a:p>
            <a:pPr marL="0" lvl="0" indent="0" algn="l" rtl="0">
              <a:spcBef>
                <a:spcPts val="0"/>
              </a:spcBef>
              <a:spcAft>
                <a:spcPts val="0"/>
              </a:spcAft>
              <a:buNone/>
            </a:pPr>
            <a:endParaRPr sz="2400" b="1">
              <a:solidFill>
                <a:srgbClr val="000000"/>
              </a:solidFill>
              <a:highlight>
                <a:srgbClr val="FFFFFF"/>
              </a:highlight>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265500" y="182925"/>
            <a:ext cx="4045200" cy="6885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sz="2400">
                <a:highlight>
                  <a:srgbClr val="FFFFFF"/>
                </a:highlight>
              </a:rPr>
              <a:t>New Years Resolutions</a:t>
            </a:r>
            <a:endParaRPr sz="2400">
              <a:highlight>
                <a:srgbClr val="FFFFFF"/>
              </a:highlight>
            </a:endParaRPr>
          </a:p>
        </p:txBody>
      </p:sp>
      <p:pic>
        <p:nvPicPr>
          <p:cNvPr id="85" name="Google Shape;85;p16"/>
          <p:cNvPicPr preferRelativeResize="0"/>
          <p:nvPr/>
        </p:nvPicPr>
        <p:blipFill rotWithShape="1">
          <a:blip r:embed="rId3">
            <a:alphaModFix/>
          </a:blip>
          <a:srcRect l="16676" r="16670"/>
          <a:stretch/>
        </p:blipFill>
        <p:spPr>
          <a:xfrm>
            <a:off x="5355300" y="1069050"/>
            <a:ext cx="3005388" cy="3005399"/>
          </a:xfrm>
          <a:prstGeom prst="rect">
            <a:avLst/>
          </a:prstGeom>
          <a:noFill/>
          <a:ln>
            <a:noFill/>
          </a:ln>
        </p:spPr>
      </p:pic>
      <p:sp>
        <p:nvSpPr>
          <p:cNvPr id="86" name="Google Shape;86;p16"/>
          <p:cNvSpPr txBox="1">
            <a:spLocks noGrp="1"/>
          </p:cNvSpPr>
          <p:nvPr>
            <p:ph type="subTitle" idx="1"/>
          </p:nvPr>
        </p:nvSpPr>
        <p:spPr>
          <a:xfrm>
            <a:off x="265500" y="757950"/>
            <a:ext cx="4045200" cy="4197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1200"/>
              </a:spcBef>
              <a:spcAft>
                <a:spcPts val="0"/>
              </a:spcAft>
              <a:buClr>
                <a:srgbClr val="36373C"/>
              </a:buClr>
              <a:buSzPts val="1800"/>
              <a:buFont typeface="Arial"/>
              <a:buChar char="●"/>
            </a:pPr>
            <a:r>
              <a:rPr lang="en" sz="1800">
                <a:solidFill>
                  <a:srgbClr val="36373C"/>
                </a:solidFill>
                <a:latin typeface="Arial"/>
                <a:ea typeface="Arial"/>
                <a:cs typeface="Arial"/>
                <a:sym typeface="Arial"/>
              </a:rPr>
              <a:t>Lose weight</a:t>
            </a:r>
            <a:endParaRPr sz="1800">
              <a:solidFill>
                <a:srgbClr val="36373C"/>
              </a:solidFill>
              <a:latin typeface="Arial"/>
              <a:ea typeface="Arial"/>
              <a:cs typeface="Arial"/>
              <a:sym typeface="Arial"/>
            </a:endParaRPr>
          </a:p>
          <a:p>
            <a:pPr marL="457200" lvl="0" indent="-342900" algn="l" rtl="0">
              <a:lnSpc>
                <a:spcPct val="115000"/>
              </a:lnSpc>
              <a:spcBef>
                <a:spcPts val="0"/>
              </a:spcBef>
              <a:spcAft>
                <a:spcPts val="0"/>
              </a:spcAft>
              <a:buClr>
                <a:srgbClr val="36373C"/>
              </a:buClr>
              <a:buSzPts val="1800"/>
              <a:buFont typeface="Arial"/>
              <a:buChar char="●"/>
            </a:pPr>
            <a:r>
              <a:rPr lang="en" sz="1800">
                <a:solidFill>
                  <a:srgbClr val="36373C"/>
                </a:solidFill>
                <a:latin typeface="Arial"/>
                <a:ea typeface="Arial"/>
                <a:cs typeface="Arial"/>
                <a:sym typeface="Arial"/>
              </a:rPr>
              <a:t>Exercise more</a:t>
            </a:r>
            <a:endParaRPr sz="1800">
              <a:solidFill>
                <a:srgbClr val="36373C"/>
              </a:solidFill>
              <a:latin typeface="Arial"/>
              <a:ea typeface="Arial"/>
              <a:cs typeface="Arial"/>
              <a:sym typeface="Arial"/>
            </a:endParaRPr>
          </a:p>
          <a:p>
            <a:pPr marL="457200" lvl="0" indent="-342900" algn="l" rtl="0">
              <a:lnSpc>
                <a:spcPct val="115000"/>
              </a:lnSpc>
              <a:spcBef>
                <a:spcPts val="0"/>
              </a:spcBef>
              <a:spcAft>
                <a:spcPts val="0"/>
              </a:spcAft>
              <a:buClr>
                <a:srgbClr val="36373C"/>
              </a:buClr>
              <a:buSzPts val="1800"/>
              <a:buFont typeface="Arial"/>
              <a:buChar char="●"/>
            </a:pPr>
            <a:r>
              <a:rPr lang="en" sz="1800">
                <a:solidFill>
                  <a:srgbClr val="36373C"/>
                </a:solidFill>
                <a:latin typeface="Arial"/>
                <a:ea typeface="Arial"/>
                <a:cs typeface="Arial"/>
                <a:sym typeface="Arial"/>
              </a:rPr>
              <a:t>Get organized</a:t>
            </a:r>
            <a:endParaRPr sz="1800">
              <a:solidFill>
                <a:srgbClr val="36373C"/>
              </a:solidFill>
              <a:latin typeface="Arial"/>
              <a:ea typeface="Arial"/>
              <a:cs typeface="Arial"/>
              <a:sym typeface="Arial"/>
            </a:endParaRPr>
          </a:p>
          <a:p>
            <a:pPr marL="457200" lvl="0" indent="-342900" algn="l" rtl="0">
              <a:lnSpc>
                <a:spcPct val="115000"/>
              </a:lnSpc>
              <a:spcBef>
                <a:spcPts val="0"/>
              </a:spcBef>
              <a:spcAft>
                <a:spcPts val="0"/>
              </a:spcAft>
              <a:buClr>
                <a:srgbClr val="36373C"/>
              </a:buClr>
              <a:buSzPts val="1800"/>
              <a:buFont typeface="Arial"/>
              <a:buChar char="●"/>
            </a:pPr>
            <a:r>
              <a:rPr lang="en" sz="1800">
                <a:solidFill>
                  <a:srgbClr val="36373C"/>
                </a:solidFill>
                <a:latin typeface="Arial"/>
                <a:ea typeface="Arial"/>
                <a:cs typeface="Arial"/>
                <a:sym typeface="Arial"/>
              </a:rPr>
              <a:t>Learn a new skill or hobby </a:t>
            </a:r>
            <a:endParaRPr sz="1800">
              <a:solidFill>
                <a:srgbClr val="36373C"/>
              </a:solidFill>
              <a:latin typeface="Arial"/>
              <a:ea typeface="Arial"/>
              <a:cs typeface="Arial"/>
              <a:sym typeface="Arial"/>
            </a:endParaRPr>
          </a:p>
          <a:p>
            <a:pPr marL="457200" lvl="0" indent="-342900" algn="l" rtl="0">
              <a:lnSpc>
                <a:spcPct val="115000"/>
              </a:lnSpc>
              <a:spcBef>
                <a:spcPts val="0"/>
              </a:spcBef>
              <a:spcAft>
                <a:spcPts val="0"/>
              </a:spcAft>
              <a:buClr>
                <a:srgbClr val="36373C"/>
              </a:buClr>
              <a:buSzPts val="1800"/>
              <a:buFont typeface="Arial"/>
              <a:buChar char="●"/>
            </a:pPr>
            <a:r>
              <a:rPr lang="en" sz="1800">
                <a:solidFill>
                  <a:srgbClr val="36373C"/>
                </a:solidFill>
                <a:latin typeface="Arial"/>
                <a:ea typeface="Arial"/>
                <a:cs typeface="Arial"/>
                <a:sym typeface="Arial"/>
              </a:rPr>
              <a:t>Live life to the fullest</a:t>
            </a:r>
            <a:endParaRPr sz="1800">
              <a:solidFill>
                <a:srgbClr val="36373C"/>
              </a:solidFill>
              <a:latin typeface="Arial"/>
              <a:ea typeface="Arial"/>
              <a:cs typeface="Arial"/>
              <a:sym typeface="Arial"/>
            </a:endParaRPr>
          </a:p>
          <a:p>
            <a:pPr marL="457200" lvl="0" indent="-342900" algn="l" rtl="0">
              <a:lnSpc>
                <a:spcPct val="115000"/>
              </a:lnSpc>
              <a:spcBef>
                <a:spcPts val="0"/>
              </a:spcBef>
              <a:spcAft>
                <a:spcPts val="0"/>
              </a:spcAft>
              <a:buClr>
                <a:srgbClr val="36373C"/>
              </a:buClr>
              <a:buSzPts val="1800"/>
              <a:buFont typeface="Arial"/>
              <a:buChar char="●"/>
            </a:pPr>
            <a:r>
              <a:rPr lang="en" sz="1800">
                <a:solidFill>
                  <a:srgbClr val="36373C"/>
                </a:solidFill>
                <a:latin typeface="Arial"/>
                <a:ea typeface="Arial"/>
                <a:cs typeface="Arial"/>
                <a:sym typeface="Arial"/>
              </a:rPr>
              <a:t>Save more money / spend less money</a:t>
            </a:r>
            <a:endParaRPr sz="1800">
              <a:solidFill>
                <a:srgbClr val="36373C"/>
              </a:solidFill>
              <a:latin typeface="Arial"/>
              <a:ea typeface="Arial"/>
              <a:cs typeface="Arial"/>
              <a:sym typeface="Arial"/>
            </a:endParaRPr>
          </a:p>
          <a:p>
            <a:pPr marL="457200" lvl="0" indent="-342900" algn="l" rtl="0">
              <a:lnSpc>
                <a:spcPct val="115000"/>
              </a:lnSpc>
              <a:spcBef>
                <a:spcPts val="0"/>
              </a:spcBef>
              <a:spcAft>
                <a:spcPts val="0"/>
              </a:spcAft>
              <a:buClr>
                <a:srgbClr val="36373C"/>
              </a:buClr>
              <a:buSzPts val="1800"/>
              <a:buFont typeface="Arial"/>
              <a:buChar char="●"/>
            </a:pPr>
            <a:r>
              <a:rPr lang="en" sz="1800">
                <a:solidFill>
                  <a:srgbClr val="36373C"/>
                </a:solidFill>
                <a:latin typeface="Arial"/>
                <a:ea typeface="Arial"/>
                <a:cs typeface="Arial"/>
                <a:sym typeface="Arial"/>
              </a:rPr>
              <a:t>Quit smoking</a:t>
            </a:r>
            <a:endParaRPr sz="1800">
              <a:solidFill>
                <a:srgbClr val="36373C"/>
              </a:solidFill>
              <a:latin typeface="Arial"/>
              <a:ea typeface="Arial"/>
              <a:cs typeface="Arial"/>
              <a:sym typeface="Arial"/>
            </a:endParaRPr>
          </a:p>
          <a:p>
            <a:pPr marL="457200" lvl="0" indent="-342900" algn="l" rtl="0">
              <a:lnSpc>
                <a:spcPct val="115000"/>
              </a:lnSpc>
              <a:spcBef>
                <a:spcPts val="0"/>
              </a:spcBef>
              <a:spcAft>
                <a:spcPts val="0"/>
              </a:spcAft>
              <a:buClr>
                <a:srgbClr val="36373C"/>
              </a:buClr>
              <a:buSzPts val="1800"/>
              <a:buFont typeface="Arial"/>
              <a:buChar char="●"/>
            </a:pPr>
            <a:r>
              <a:rPr lang="en" sz="1800">
                <a:solidFill>
                  <a:srgbClr val="36373C"/>
                </a:solidFill>
                <a:latin typeface="Arial"/>
                <a:ea typeface="Arial"/>
                <a:cs typeface="Arial"/>
                <a:sym typeface="Arial"/>
              </a:rPr>
              <a:t>Spend more time with family and friends</a:t>
            </a:r>
            <a:endParaRPr sz="1800">
              <a:solidFill>
                <a:srgbClr val="36373C"/>
              </a:solidFill>
              <a:latin typeface="Arial"/>
              <a:ea typeface="Arial"/>
              <a:cs typeface="Arial"/>
              <a:sym typeface="Arial"/>
            </a:endParaRPr>
          </a:p>
          <a:p>
            <a:pPr marL="457200" lvl="0" indent="-342900" algn="l" rtl="0">
              <a:lnSpc>
                <a:spcPct val="115000"/>
              </a:lnSpc>
              <a:spcBef>
                <a:spcPts val="0"/>
              </a:spcBef>
              <a:spcAft>
                <a:spcPts val="0"/>
              </a:spcAft>
              <a:buClr>
                <a:srgbClr val="36373C"/>
              </a:buClr>
              <a:buSzPts val="1800"/>
              <a:buFont typeface="Arial"/>
              <a:buChar char="●"/>
            </a:pPr>
            <a:r>
              <a:rPr lang="en" sz="1800">
                <a:solidFill>
                  <a:srgbClr val="36373C"/>
                </a:solidFill>
                <a:latin typeface="Arial"/>
                <a:ea typeface="Arial"/>
                <a:cs typeface="Arial"/>
                <a:sym typeface="Arial"/>
              </a:rPr>
              <a:t>Travel more</a:t>
            </a:r>
            <a:endParaRPr sz="1800">
              <a:solidFill>
                <a:srgbClr val="36373C"/>
              </a:solidFill>
              <a:latin typeface="Arial"/>
              <a:ea typeface="Arial"/>
              <a:cs typeface="Arial"/>
              <a:sym typeface="Arial"/>
            </a:endParaRPr>
          </a:p>
          <a:p>
            <a:pPr marL="457200" lvl="0" indent="-342900" algn="l" rtl="0">
              <a:lnSpc>
                <a:spcPct val="115000"/>
              </a:lnSpc>
              <a:spcBef>
                <a:spcPts val="0"/>
              </a:spcBef>
              <a:spcAft>
                <a:spcPts val="0"/>
              </a:spcAft>
              <a:buClr>
                <a:srgbClr val="36373C"/>
              </a:buClr>
              <a:buSzPts val="1800"/>
              <a:buFont typeface="Arial"/>
              <a:buChar char="●"/>
            </a:pPr>
            <a:r>
              <a:rPr lang="en" sz="1800">
                <a:solidFill>
                  <a:srgbClr val="36373C"/>
                </a:solidFill>
                <a:latin typeface="Arial"/>
                <a:ea typeface="Arial"/>
                <a:cs typeface="Arial"/>
                <a:sym typeface="Arial"/>
              </a:rPr>
              <a:t>Read more</a:t>
            </a:r>
            <a:endParaRPr sz="1800">
              <a:solidFill>
                <a:srgbClr val="36373C"/>
              </a:solidFill>
              <a:latin typeface="Arial"/>
              <a:ea typeface="Arial"/>
              <a:cs typeface="Arial"/>
              <a:sym typeface="Arial"/>
            </a:endParaRPr>
          </a:p>
          <a:p>
            <a:pPr marL="0" lvl="0" indent="0" algn="ctr" rtl="0">
              <a:spcBef>
                <a:spcPts val="400"/>
              </a:spcBef>
              <a:spcAft>
                <a:spcPts val="0"/>
              </a:spcAft>
              <a:buNone/>
            </a:pPr>
            <a:endParaRPr sz="1800" b="1">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265500" y="182925"/>
            <a:ext cx="4045200" cy="6885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sz="2400">
                <a:highlight>
                  <a:srgbClr val="FFFFFF"/>
                </a:highlight>
              </a:rPr>
              <a:t>Average Time Looking in Mirror???</a:t>
            </a:r>
            <a:endParaRPr sz="2400">
              <a:highlight>
                <a:srgbClr val="FFFFFF"/>
              </a:highlight>
            </a:endParaRPr>
          </a:p>
        </p:txBody>
      </p:sp>
      <p:pic>
        <p:nvPicPr>
          <p:cNvPr id="92" name="Google Shape;92;p17"/>
          <p:cNvPicPr preferRelativeResize="0"/>
          <p:nvPr/>
        </p:nvPicPr>
        <p:blipFill rotWithShape="1">
          <a:blip r:embed="rId3">
            <a:alphaModFix/>
          </a:blip>
          <a:srcRect/>
          <a:stretch/>
        </p:blipFill>
        <p:spPr>
          <a:xfrm>
            <a:off x="5355300" y="1069050"/>
            <a:ext cx="3005388" cy="3005402"/>
          </a:xfrm>
          <a:prstGeom prst="rect">
            <a:avLst/>
          </a:prstGeom>
          <a:noFill/>
          <a:ln>
            <a:noFill/>
          </a:ln>
        </p:spPr>
      </p:pic>
      <p:sp>
        <p:nvSpPr>
          <p:cNvPr id="93" name="Google Shape;93;p17"/>
          <p:cNvSpPr txBox="1">
            <a:spLocks noGrp="1"/>
          </p:cNvSpPr>
          <p:nvPr>
            <p:ph type="subTitle" idx="1"/>
          </p:nvPr>
        </p:nvSpPr>
        <p:spPr>
          <a:xfrm>
            <a:off x="265500" y="757950"/>
            <a:ext cx="4045200" cy="4197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1200"/>
              </a:spcBef>
              <a:spcAft>
                <a:spcPts val="0"/>
              </a:spcAft>
              <a:buClr>
                <a:srgbClr val="36373C"/>
              </a:buClr>
              <a:buSzPts val="1800"/>
              <a:buFont typeface="Arial"/>
              <a:buChar char="●"/>
            </a:pPr>
            <a:r>
              <a:rPr lang="en" sz="1800">
                <a:solidFill>
                  <a:srgbClr val="36373C"/>
                </a:solidFill>
                <a:latin typeface="Arial"/>
                <a:ea typeface="Arial"/>
                <a:cs typeface="Arial"/>
                <a:sym typeface="Arial"/>
              </a:rPr>
              <a:t>2015 study finds men look in mirror about 10 minutes per day.</a:t>
            </a:r>
            <a:endParaRPr sz="1800">
              <a:solidFill>
                <a:srgbClr val="36373C"/>
              </a:solidFill>
              <a:latin typeface="Arial"/>
              <a:ea typeface="Arial"/>
              <a:cs typeface="Arial"/>
              <a:sym typeface="Arial"/>
            </a:endParaRPr>
          </a:p>
          <a:p>
            <a:pPr marL="0" lvl="0" indent="0" algn="l" rtl="0">
              <a:lnSpc>
                <a:spcPct val="115000"/>
              </a:lnSpc>
              <a:spcBef>
                <a:spcPts val="1200"/>
              </a:spcBef>
              <a:spcAft>
                <a:spcPts val="0"/>
              </a:spcAft>
              <a:buNone/>
            </a:pPr>
            <a:endParaRPr sz="1800">
              <a:solidFill>
                <a:srgbClr val="36373C"/>
              </a:solidFill>
              <a:latin typeface="Arial"/>
              <a:ea typeface="Arial"/>
              <a:cs typeface="Arial"/>
              <a:sym typeface="Arial"/>
            </a:endParaRPr>
          </a:p>
          <a:p>
            <a:pPr marL="457200" lvl="0" indent="-342900" algn="l" rtl="0">
              <a:lnSpc>
                <a:spcPct val="115000"/>
              </a:lnSpc>
              <a:spcBef>
                <a:spcPts val="1200"/>
              </a:spcBef>
              <a:spcAft>
                <a:spcPts val="0"/>
              </a:spcAft>
              <a:buClr>
                <a:srgbClr val="36373C"/>
              </a:buClr>
              <a:buSzPts val="1800"/>
              <a:buFont typeface="Arial"/>
              <a:buChar char="●"/>
            </a:pPr>
            <a:r>
              <a:rPr lang="en" sz="1800">
                <a:solidFill>
                  <a:srgbClr val="36373C"/>
                </a:solidFill>
                <a:latin typeface="Arial"/>
                <a:ea typeface="Arial"/>
                <a:cs typeface="Arial"/>
                <a:sym typeface="Arial"/>
              </a:rPr>
              <a:t>Over the course of one year, that is approximately 6 ½ days!</a:t>
            </a:r>
            <a:endParaRPr sz="1800">
              <a:solidFill>
                <a:srgbClr val="36373C"/>
              </a:solidFill>
              <a:latin typeface="Arial"/>
              <a:ea typeface="Arial"/>
              <a:cs typeface="Arial"/>
              <a:sym typeface="Arial"/>
            </a:endParaRPr>
          </a:p>
          <a:p>
            <a:pPr marL="0" lvl="0" indent="0" algn="ctr" rtl="0">
              <a:spcBef>
                <a:spcPts val="400"/>
              </a:spcBef>
              <a:spcAft>
                <a:spcPts val="0"/>
              </a:spcAft>
              <a:buNone/>
            </a:pPr>
            <a:endParaRPr sz="1800" b="1">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600850" y="237225"/>
            <a:ext cx="7587900" cy="444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000000"/>
                </a:solidFill>
                <a:highlight>
                  <a:srgbClr val="FFFFFF"/>
                </a:highlight>
                <a:latin typeface="Times New Roman"/>
                <a:ea typeface="Times New Roman"/>
                <a:cs typeface="Times New Roman"/>
                <a:sym typeface="Times New Roman"/>
              </a:rPr>
              <a:t> </a:t>
            </a:r>
            <a:endParaRPr sz="24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400">
              <a:latin typeface="Times New Roman"/>
              <a:ea typeface="Times New Roman"/>
              <a:cs typeface="Times New Roman"/>
              <a:sym typeface="Times New Roman"/>
            </a:endParaRPr>
          </a:p>
        </p:txBody>
      </p:sp>
      <p:pic>
        <p:nvPicPr>
          <p:cNvPr id="99" name="Google Shape;99;p18"/>
          <p:cNvPicPr preferRelativeResize="0"/>
          <p:nvPr/>
        </p:nvPicPr>
        <p:blipFill rotWithShape="1">
          <a:blip r:embed="rId3">
            <a:alphaModFix/>
          </a:blip>
          <a:srcRect t="4892" b="7118"/>
          <a:stretch/>
        </p:blipFill>
        <p:spPr>
          <a:xfrm>
            <a:off x="908238" y="350400"/>
            <a:ext cx="6973127" cy="44427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98250" y="198800"/>
            <a:ext cx="8826600" cy="420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110000"/>
              </a:lnSpc>
              <a:spcBef>
                <a:spcPts val="1500"/>
              </a:spcBef>
              <a:spcAft>
                <a:spcPts val="0"/>
              </a:spcAft>
              <a:buNone/>
            </a:pPr>
            <a:endParaRPr sz="2000">
              <a:solidFill>
                <a:srgbClr val="000000"/>
              </a:solidFill>
              <a:highlight>
                <a:srgbClr val="FFFFFF"/>
              </a:highlight>
              <a:latin typeface="Verdana"/>
              <a:ea typeface="Verdana"/>
              <a:cs typeface="Verdana"/>
              <a:sym typeface="Verdana"/>
            </a:endParaRPr>
          </a:p>
          <a:p>
            <a:pPr marL="0" lvl="0" indent="0" algn="ctr" rtl="0">
              <a:lnSpc>
                <a:spcPct val="110000"/>
              </a:lnSpc>
              <a:spcBef>
                <a:spcPts val="1500"/>
              </a:spcBef>
              <a:spcAft>
                <a:spcPts val="0"/>
              </a:spcAft>
              <a:buNone/>
            </a:pPr>
            <a:r>
              <a:rPr lang="en" sz="2000">
                <a:solidFill>
                  <a:srgbClr val="000000"/>
                </a:solidFill>
                <a:highlight>
                  <a:srgbClr val="FFFFFF"/>
                </a:highlight>
                <a:latin typeface="Verdana"/>
                <a:ea typeface="Verdana"/>
                <a:cs typeface="Verdana"/>
                <a:sym typeface="Verdana"/>
              </a:rPr>
              <a:t>The Lukewarm Church</a:t>
            </a:r>
            <a:endParaRPr sz="2000">
              <a:solidFill>
                <a:srgbClr val="000000"/>
              </a:solidFill>
              <a:highlight>
                <a:srgbClr val="FFFFFF"/>
              </a:highlight>
              <a:latin typeface="Verdana"/>
              <a:ea typeface="Verdana"/>
              <a:cs typeface="Verdana"/>
              <a:sym typeface="Verdana"/>
            </a:endParaRPr>
          </a:p>
          <a:p>
            <a:pPr marL="0" lvl="0" indent="0" algn="ctr" rtl="0">
              <a:lnSpc>
                <a:spcPct val="115000"/>
              </a:lnSpc>
              <a:spcBef>
                <a:spcPts val="800"/>
              </a:spcBef>
              <a:spcAft>
                <a:spcPts val="1600"/>
              </a:spcAft>
              <a:buNone/>
            </a:pPr>
            <a:endParaRPr sz="2000">
              <a:solidFill>
                <a:srgbClr val="000000"/>
              </a:solidFill>
              <a:highlight>
                <a:srgbClr val="FFFFFF"/>
              </a:highlight>
              <a:latin typeface="Verdana"/>
              <a:ea typeface="Verdana"/>
              <a:cs typeface="Verdana"/>
              <a:sym typeface="Verdana"/>
            </a:endParaRPr>
          </a:p>
        </p:txBody>
      </p:sp>
      <p:sp>
        <p:nvSpPr>
          <p:cNvPr id="105" name="Google Shape;105;p19"/>
          <p:cNvSpPr txBox="1"/>
          <p:nvPr/>
        </p:nvSpPr>
        <p:spPr>
          <a:xfrm>
            <a:off x="3131250" y="316850"/>
            <a:ext cx="6198000" cy="72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06" name="Google Shape;106;p19"/>
          <p:cNvSpPr txBox="1">
            <a:spLocks noGrp="1"/>
          </p:cNvSpPr>
          <p:nvPr>
            <p:ph type="body" idx="4294967295"/>
          </p:nvPr>
        </p:nvSpPr>
        <p:spPr>
          <a:xfrm>
            <a:off x="226075" y="790225"/>
            <a:ext cx="8619000" cy="38391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b="1">
                <a:solidFill>
                  <a:srgbClr val="000000"/>
                </a:solidFill>
              </a:rPr>
              <a:t>17 </a:t>
            </a:r>
            <a:r>
              <a:rPr lang="en" sz="2400">
                <a:solidFill>
                  <a:srgbClr val="000000"/>
                </a:solidFill>
              </a:rPr>
              <a:t>Because you say, ‘I am rich, have become wealthy, and have need of nothing’—and do not know that you are wretched, miserable, poor, blind, and naked— </a:t>
            </a:r>
            <a:r>
              <a:rPr lang="en" sz="2400" b="1">
                <a:solidFill>
                  <a:srgbClr val="000000"/>
                </a:solidFill>
              </a:rPr>
              <a:t>18 </a:t>
            </a:r>
            <a:r>
              <a:rPr lang="en" sz="2400">
                <a:solidFill>
                  <a:srgbClr val="000000"/>
                </a:solidFill>
              </a:rPr>
              <a:t>I counsel you to buy from Me gold refined in the fire, that you may be rich; and white garments, that you may be clothed, </a:t>
            </a:r>
            <a:r>
              <a:rPr lang="en" sz="2400" i="1">
                <a:solidFill>
                  <a:srgbClr val="000000"/>
                </a:solidFill>
              </a:rPr>
              <a:t>that</a:t>
            </a:r>
            <a:r>
              <a:rPr lang="en" sz="2400">
                <a:solidFill>
                  <a:srgbClr val="000000"/>
                </a:solidFill>
              </a:rPr>
              <a:t> the shame of your nakedness may not be revealed; and anoint your eyes with eye salve, that you may see. </a:t>
            </a:r>
            <a:endParaRPr sz="2400">
              <a:solidFill>
                <a:srgbClr val="000000"/>
              </a:solidFill>
            </a:endParaRPr>
          </a:p>
          <a:p>
            <a:pPr marL="0" lvl="0" indent="0" algn="l" rtl="0">
              <a:spcBef>
                <a:spcPts val="80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460950" y="237225"/>
            <a:ext cx="4047600" cy="4442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400" b="1">
              <a:solidFill>
                <a:srgbClr val="000000"/>
              </a:solidFill>
              <a:latin typeface="Arial"/>
              <a:ea typeface="Arial"/>
              <a:cs typeface="Arial"/>
              <a:sym typeface="Arial"/>
            </a:endParaRPr>
          </a:p>
          <a:p>
            <a:pPr marL="0" lvl="0" indent="0" algn="l" rtl="0">
              <a:lnSpc>
                <a:spcPct val="115000"/>
              </a:lnSpc>
              <a:spcBef>
                <a:spcPts val="800"/>
              </a:spcBef>
              <a:spcAft>
                <a:spcPts val="0"/>
              </a:spcAft>
              <a:buNone/>
            </a:pPr>
            <a:endParaRPr sz="2400" b="1">
              <a:solidFill>
                <a:srgbClr val="000000"/>
              </a:solidFill>
              <a:latin typeface="Arial"/>
              <a:ea typeface="Arial"/>
              <a:cs typeface="Arial"/>
              <a:sym typeface="Arial"/>
            </a:endParaRPr>
          </a:p>
          <a:p>
            <a:pPr marL="0" lvl="0" indent="0" algn="l" rtl="0">
              <a:lnSpc>
                <a:spcPct val="115000"/>
              </a:lnSpc>
              <a:spcBef>
                <a:spcPts val="800"/>
              </a:spcBef>
              <a:spcAft>
                <a:spcPts val="0"/>
              </a:spcAft>
              <a:buNone/>
            </a:pPr>
            <a:r>
              <a:rPr lang="en" sz="2400" b="1">
                <a:solidFill>
                  <a:srgbClr val="000000"/>
                </a:solidFill>
                <a:latin typeface="Arial"/>
                <a:ea typeface="Arial"/>
                <a:cs typeface="Arial"/>
                <a:sym typeface="Arial"/>
              </a:rPr>
              <a:t>As part of your 20/20 vision, make a personal commitment to accept Jesus Christ as your savior</a:t>
            </a:r>
            <a:endParaRPr sz="2400" b="1">
              <a:solidFill>
                <a:srgbClr val="000000"/>
              </a:solidFill>
              <a:latin typeface="Arial"/>
              <a:ea typeface="Arial"/>
              <a:cs typeface="Arial"/>
              <a:sym typeface="Arial"/>
            </a:endParaRPr>
          </a:p>
          <a:p>
            <a:pPr marL="0" lvl="0" indent="0" algn="l" rtl="0">
              <a:lnSpc>
                <a:spcPct val="115000"/>
              </a:lnSpc>
              <a:spcBef>
                <a:spcPts val="800"/>
              </a:spcBef>
              <a:spcAft>
                <a:spcPts val="800"/>
              </a:spcAft>
              <a:buNone/>
            </a:pPr>
            <a:endParaRPr sz="2400" b="1">
              <a:solidFill>
                <a:srgbClr val="000000"/>
              </a:solidFill>
              <a:latin typeface="Arial"/>
              <a:ea typeface="Arial"/>
              <a:cs typeface="Arial"/>
              <a:sym typeface="Arial"/>
            </a:endParaRPr>
          </a:p>
        </p:txBody>
      </p:sp>
      <p:pic>
        <p:nvPicPr>
          <p:cNvPr id="112" name="Google Shape;112;p20"/>
          <p:cNvPicPr preferRelativeResize="0"/>
          <p:nvPr/>
        </p:nvPicPr>
        <p:blipFill>
          <a:blip r:embed="rId3">
            <a:alphaModFix/>
          </a:blip>
          <a:stretch>
            <a:fillRect/>
          </a:stretch>
        </p:blipFill>
        <p:spPr>
          <a:xfrm>
            <a:off x="5080650" y="152400"/>
            <a:ext cx="3269474" cy="4838699"/>
          </a:xfrm>
          <a:prstGeom prst="rect">
            <a:avLst/>
          </a:prstGeom>
          <a:noFill/>
          <a:ln>
            <a:noFill/>
          </a:ln>
        </p:spPr>
      </p:pic>
      <p:sp>
        <p:nvSpPr>
          <p:cNvPr id="113" name="Google Shape;113;p20"/>
          <p:cNvSpPr txBox="1"/>
          <p:nvPr/>
        </p:nvSpPr>
        <p:spPr>
          <a:xfrm>
            <a:off x="5499350" y="3752475"/>
            <a:ext cx="1865400" cy="36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EAD1DC"/>
                </a:highlight>
                <a:latin typeface="Roboto"/>
                <a:ea typeface="Roboto"/>
                <a:cs typeface="Roboto"/>
                <a:sym typeface="Roboto"/>
              </a:rPr>
              <a:t>J E S U S C H R I S 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460950" y="237225"/>
            <a:ext cx="3798300" cy="4442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400" b="1">
              <a:solidFill>
                <a:srgbClr val="000000"/>
              </a:solidFill>
              <a:latin typeface="Arial"/>
              <a:ea typeface="Arial"/>
              <a:cs typeface="Arial"/>
              <a:sym typeface="Arial"/>
            </a:endParaRPr>
          </a:p>
          <a:p>
            <a:pPr marL="0" lvl="0" indent="0" algn="l" rtl="0">
              <a:lnSpc>
                <a:spcPct val="115000"/>
              </a:lnSpc>
              <a:spcBef>
                <a:spcPts val="800"/>
              </a:spcBef>
              <a:spcAft>
                <a:spcPts val="800"/>
              </a:spcAft>
              <a:buNone/>
            </a:pPr>
            <a:r>
              <a:rPr lang="en" sz="2400" b="1">
                <a:solidFill>
                  <a:srgbClr val="000000"/>
                </a:solidFill>
                <a:latin typeface="Arial"/>
                <a:ea typeface="Arial"/>
                <a:cs typeface="Arial"/>
                <a:sym typeface="Arial"/>
              </a:rPr>
              <a:t>As part of your 20/20 vision, resolve to engage in the lives of others in the body of Christ</a:t>
            </a:r>
            <a:endParaRPr sz="2400" b="1">
              <a:solidFill>
                <a:srgbClr val="000000"/>
              </a:solidFill>
              <a:highlight>
                <a:srgbClr val="FFFFFF"/>
              </a:highlight>
              <a:latin typeface="Arial"/>
              <a:ea typeface="Arial"/>
              <a:cs typeface="Arial"/>
              <a:sym typeface="Arial"/>
            </a:endParaRPr>
          </a:p>
        </p:txBody>
      </p:sp>
      <p:pic>
        <p:nvPicPr>
          <p:cNvPr id="119" name="Google Shape;119;p21"/>
          <p:cNvPicPr preferRelativeResize="0"/>
          <p:nvPr/>
        </p:nvPicPr>
        <p:blipFill>
          <a:blip r:embed="rId3">
            <a:alphaModFix/>
          </a:blip>
          <a:stretch>
            <a:fillRect/>
          </a:stretch>
        </p:blipFill>
        <p:spPr>
          <a:xfrm>
            <a:off x="5080650" y="152400"/>
            <a:ext cx="3269474" cy="4838699"/>
          </a:xfrm>
          <a:prstGeom prst="rect">
            <a:avLst/>
          </a:prstGeom>
          <a:noFill/>
          <a:ln>
            <a:noFill/>
          </a:ln>
        </p:spPr>
      </p:pic>
      <p:sp>
        <p:nvSpPr>
          <p:cNvPr id="120" name="Google Shape;120;p21"/>
          <p:cNvSpPr txBox="1"/>
          <p:nvPr/>
        </p:nvSpPr>
        <p:spPr>
          <a:xfrm>
            <a:off x="5488550" y="3741725"/>
            <a:ext cx="20163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EAD1DC"/>
                </a:highlight>
                <a:latin typeface="Roboto"/>
                <a:ea typeface="Roboto"/>
                <a:cs typeface="Roboto"/>
                <a:sym typeface="Roboto"/>
              </a:rPr>
              <a:t>J E S U S C H R I S T</a:t>
            </a:r>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639</Words>
  <Application>Microsoft Office PowerPoint</Application>
  <PresentationFormat>On-screen Show (16:9)</PresentationFormat>
  <Paragraphs>63</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Georgia</vt:lpstr>
      <vt:lpstr>Roboto</vt:lpstr>
      <vt:lpstr>Times New Roman</vt:lpstr>
      <vt:lpstr>Comic Sans MS</vt:lpstr>
      <vt:lpstr>Verdana</vt:lpstr>
      <vt:lpstr>Arial</vt:lpstr>
      <vt:lpstr>Material</vt:lpstr>
      <vt:lpstr>Mark 10:46-52</vt:lpstr>
      <vt:lpstr>   46 Now they came to Jericho. As He went out of Jericho with His disciples and a great multitude, blind Bartimaeus, the son of Timaeus, sat by the road begging. 47 And when he heard that it was Jesus of Nazareth, he began to cry out and say, “Jesus, Son of David, have mercy on me!” 48 Then many warned him to be quiet; but he cried out all the more, “Son of David, have mercy on me!” 49 So Jesus stood still and commanded him to be called. Then they called the blind man, saying to him, “Be of good cheer. Rise, He is calling you.”   </vt:lpstr>
      <vt:lpstr> JESUS HEALS BLIND BARTIMAEUS 50 And throwing aside his garment, he rose and came to Jesus. 51 So Jesus answered and said to him, “What do you want Me to do for you?” The blind man said to Him, “Rabboni, that I may receive (recover) my sight.” 52 Then Jesus said to him, “Go your way; your faith has made you well.” And immediately he received his sight and followed Jesus on the road.    </vt:lpstr>
      <vt:lpstr>New Years Resolutions</vt:lpstr>
      <vt:lpstr>Average Time Looking in Mirror???</vt:lpstr>
      <vt:lpstr>  </vt:lpstr>
      <vt:lpstr> The Lukewarm Church </vt:lpstr>
      <vt:lpstr>  As part of your 20/20 vision, make a personal commitment to accept Jesus Christ as your savior </vt:lpstr>
      <vt:lpstr> As part of your 20/20 vision, resolve to engage in the lives of others in the body of Christ</vt:lpstr>
      <vt:lpstr> As part of your 20/20 vision, humble yourself and allow the merciful healing of Jesus to bind up your broken spirit (unforgiveness, bitterness, hurts, and disappointments -LET ‘EM GO!)   </vt:lpstr>
      <vt:lpstr> Luke 11:9 </vt:lpstr>
      <vt:lpstr>  As part of your 20/20 vision, resolve to love the Lord God with all of your heart, mind, soul, and strength. Persist in prayer and right living regardless of the personal cost.   </vt:lpstr>
      <vt:lpstr>  This year as part of your 20/20 vision, resolve that you are going to get up from past regrets, throw off old sinful ways of thinking, and follow Christ.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 10:46-52</dc:title>
  <dc:creator>FRBC Sound Booth</dc:creator>
  <cp:lastModifiedBy>FRBC Sound Booth</cp:lastModifiedBy>
  <cp:revision>1</cp:revision>
  <dcterms:modified xsi:type="dcterms:W3CDTF">2019-12-29T17:13:36Z</dcterms:modified>
</cp:coreProperties>
</file>