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3" r:id="rId5"/>
    <p:sldId id="274" r:id="rId6"/>
    <p:sldId id="259" r:id="rId7"/>
    <p:sldId id="275" r:id="rId8"/>
    <p:sldId id="260" r:id="rId9"/>
    <p:sldId id="276" r:id="rId10"/>
    <p:sldId id="271" r:id="rId11"/>
    <p:sldId id="277" r:id="rId12"/>
    <p:sldId id="272" r:id="rId13"/>
    <p:sldId id="278" r:id="rId14"/>
    <p:sldId id="270" r:id="rId15"/>
    <p:sldId id="286" r:id="rId16"/>
    <p:sldId id="279" r:id="rId17"/>
    <p:sldId id="267" r:id="rId18"/>
    <p:sldId id="285" r:id="rId19"/>
    <p:sldId id="280" r:id="rId20"/>
    <p:sldId id="268" r:id="rId21"/>
    <p:sldId id="282" r:id="rId22"/>
    <p:sldId id="283" r:id="rId23"/>
    <p:sldId id="269" r:id="rId24"/>
    <p:sldId id="284" r:id="rId25"/>
    <p:sldId id="261"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F8FAF0"/>
    <a:srgbClr val="FA3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9" d="100"/>
          <a:sy n="79" d="100"/>
        </p:scale>
        <p:origin x="120" y="61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9A6B-50E8-43AF-BAED-205ECBD30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5B5D78-DD5D-4094-9234-EE917DAA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045E5-32E1-49E1-A92F-BB8C0CC942A2}"/>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5C3B8D76-5C3F-4AB8-BE49-25317D40C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5003C-A66E-412A-A9A8-1F81B667BE65}"/>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29937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8962-EBA8-4527-98EF-6724A01DA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3EF29F-7146-4326-835C-C4E50A304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31376-6723-4B89-8902-0B7B502A1649}"/>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F69FDB08-70AA-4491-BBBE-1C17EEE08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02C76-3B40-47E9-9452-0A344E028E3C}"/>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200963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7B686-FA4B-411F-8C03-FC1F0BBA07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F55528-D618-42A8-978B-15F6E8AE9C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F8194-5BA0-4806-8CE1-166BB19AB498}"/>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FB5A7B40-50D2-4946-B116-4A194654D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E2A76-87C7-46BA-AF01-727CDA351B91}"/>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168801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0E8-1459-43AE-ADDA-1D75B3284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37267-F41A-4A57-B7B4-B825859A5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56828-25E0-4D88-B637-805043301035}"/>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1721816D-0A5D-4341-BA77-A6CCE4F00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80871-A863-408B-9C36-A4225505747E}"/>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261875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A5CF-EB34-4C5D-89FD-0B0669017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ADE13-CFC0-4D58-AE5B-58B2AC833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202D7-F82D-4775-AD7F-CE271971FCD9}"/>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869C630F-86AF-4AF1-A5AA-F06B659EF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AA7D0-2B6A-414F-8E16-DD69FA9B4976}"/>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318769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1A5D-B793-4623-8E9C-A9668E9FB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D774A-D4C8-4E18-AD83-A15AA47CC1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D4D97-5148-4000-A39C-E99CA72D8E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86931-0E11-451B-BE85-6D534DE04D98}"/>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6" name="Footer Placeholder 5">
            <a:extLst>
              <a:ext uri="{FF2B5EF4-FFF2-40B4-BE49-F238E27FC236}">
                <a16:creationId xmlns:a16="http://schemas.microsoft.com/office/drawing/2014/main" id="{C3930B8D-E0DC-4359-BD8F-D5CBA5B5E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DEEBE-0426-47BD-BB46-ABD5B3129473}"/>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416710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1CAD-631F-4D2A-9370-86506FDB29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1AB29-E43C-40D1-984D-38CE2ECD7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5C15A-E993-4198-B933-B3A34AB162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E3190-FD50-4786-9723-708FD9298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3C5BEC-A34E-4D5A-A848-624105A47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DA225-C756-4FFB-9A96-6E39CAA88EB7}"/>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8" name="Footer Placeholder 7">
            <a:extLst>
              <a:ext uri="{FF2B5EF4-FFF2-40B4-BE49-F238E27FC236}">
                <a16:creationId xmlns:a16="http://schemas.microsoft.com/office/drawing/2014/main" id="{0A57CFF1-4261-451A-8A02-E209C84BCD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AD1D1-688F-4527-BB2B-917FCD071556}"/>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279672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3572-6039-4911-AC71-C6FAAB06C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DA8D4-2939-45F6-96A1-E2035614591A}"/>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4" name="Footer Placeholder 3">
            <a:extLst>
              <a:ext uri="{FF2B5EF4-FFF2-40B4-BE49-F238E27FC236}">
                <a16:creationId xmlns:a16="http://schemas.microsoft.com/office/drawing/2014/main" id="{8A5E9BB9-17B4-4DC2-B963-8DC6F7CC2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EA7D7B-48EA-4C1A-855B-3B9B2D5BA073}"/>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186426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20514-A6AB-4DE8-B1A0-2098B7C388A5}"/>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3" name="Footer Placeholder 2">
            <a:extLst>
              <a:ext uri="{FF2B5EF4-FFF2-40B4-BE49-F238E27FC236}">
                <a16:creationId xmlns:a16="http://schemas.microsoft.com/office/drawing/2014/main" id="{960D225E-C5D5-4C21-AD6C-045180290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00512E-B22F-4798-90C4-7481CE795D6D}"/>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228481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044B-DC42-4178-8CFC-DEB390503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F5708-37BD-42C4-BA41-DB234FCEA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7AA486-0248-4C5C-B261-95AE95FBD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F7339-9F34-43C7-B615-E078F88F4087}"/>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6" name="Footer Placeholder 5">
            <a:extLst>
              <a:ext uri="{FF2B5EF4-FFF2-40B4-BE49-F238E27FC236}">
                <a16:creationId xmlns:a16="http://schemas.microsoft.com/office/drawing/2014/main" id="{5D5BBFBC-53A4-44EB-92D7-5DD3B1360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B5911-D8F6-41C4-AC2F-569D68150110}"/>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320009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F73B-8284-4F40-8AE0-9F598C367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606575-8F7C-406F-BC57-E1B18279F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25C846-F28D-45AD-98A4-859B382D9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EDCE0D-E97E-4A1A-B993-9481074680D6}"/>
              </a:ext>
            </a:extLst>
          </p:cNvPr>
          <p:cNvSpPr>
            <a:spLocks noGrp="1"/>
          </p:cNvSpPr>
          <p:nvPr>
            <p:ph type="dt" sz="half" idx="10"/>
          </p:nvPr>
        </p:nvSpPr>
        <p:spPr/>
        <p:txBody>
          <a:bodyPr/>
          <a:lstStyle/>
          <a:p>
            <a:fld id="{3F5307B6-365C-4A50-93F9-68459A24AFFD}" type="datetimeFigureOut">
              <a:rPr lang="en-US" smtClean="0"/>
              <a:t>1/25/2020</a:t>
            </a:fld>
            <a:endParaRPr lang="en-US"/>
          </a:p>
        </p:txBody>
      </p:sp>
      <p:sp>
        <p:nvSpPr>
          <p:cNvPr id="6" name="Footer Placeholder 5">
            <a:extLst>
              <a:ext uri="{FF2B5EF4-FFF2-40B4-BE49-F238E27FC236}">
                <a16:creationId xmlns:a16="http://schemas.microsoft.com/office/drawing/2014/main" id="{6EC59A7D-BECA-4E3B-88BE-CBA60A928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2E0E2-B213-4B25-A606-AC47AEC403DD}"/>
              </a:ext>
            </a:extLst>
          </p:cNvPr>
          <p:cNvSpPr>
            <a:spLocks noGrp="1"/>
          </p:cNvSpPr>
          <p:nvPr>
            <p:ph type="sldNum" sz="quarter" idx="12"/>
          </p:nvPr>
        </p:nvSpPr>
        <p:spPr/>
        <p:txBody>
          <a:bodyPr/>
          <a:lstStyle/>
          <a:p>
            <a:fld id="{29E2080E-A118-49D2-9E91-D072F68998E0}" type="slidenum">
              <a:rPr lang="en-US" smtClean="0"/>
              <a:t>‹#›</a:t>
            </a:fld>
            <a:endParaRPr lang="en-US"/>
          </a:p>
        </p:txBody>
      </p:sp>
    </p:spTree>
    <p:extLst>
      <p:ext uri="{BB962C8B-B14F-4D97-AF65-F5344CB8AC3E}">
        <p14:creationId xmlns:p14="http://schemas.microsoft.com/office/powerpoint/2010/main" val="360782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A33B5-20B0-40A0-9715-3C95A5C55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FCE8A4-7FEB-43C6-8727-04232EDB3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708B0-2AB5-499C-87FA-86D549F55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307B6-365C-4A50-93F9-68459A24AFFD}" type="datetimeFigureOut">
              <a:rPr lang="en-US" smtClean="0"/>
              <a:t>1/25/2020</a:t>
            </a:fld>
            <a:endParaRPr lang="en-US"/>
          </a:p>
        </p:txBody>
      </p:sp>
      <p:sp>
        <p:nvSpPr>
          <p:cNvPr id="5" name="Footer Placeholder 4">
            <a:extLst>
              <a:ext uri="{FF2B5EF4-FFF2-40B4-BE49-F238E27FC236}">
                <a16:creationId xmlns:a16="http://schemas.microsoft.com/office/drawing/2014/main" id="{3F28E4C4-9681-43CB-8953-2B4DF3AC2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CC9071-4E45-4A12-BD0B-DD3877924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2080E-A118-49D2-9E91-D072F68998E0}" type="slidenum">
              <a:rPr lang="en-US" smtClean="0"/>
              <a:t>‹#›</a:t>
            </a:fld>
            <a:endParaRPr lang="en-US"/>
          </a:p>
        </p:txBody>
      </p:sp>
    </p:spTree>
    <p:extLst>
      <p:ext uri="{BB962C8B-B14F-4D97-AF65-F5344CB8AC3E}">
        <p14:creationId xmlns:p14="http://schemas.microsoft.com/office/powerpoint/2010/main" val="134320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47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4DAC76-FDB3-4642-A509-ED662752B8DC}"/>
              </a:ext>
            </a:extLst>
          </p:cNvPr>
          <p:cNvSpPr/>
          <p:nvPr/>
        </p:nvSpPr>
        <p:spPr>
          <a:xfrm>
            <a:off x="1964473" y="2151727"/>
            <a:ext cx="8263054" cy="2554545"/>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“Wisdom is the power to see, and the inclination to choose, the best and highest goal, together with the surest means of attaining it.” </a:t>
            </a:r>
          </a:p>
          <a:p>
            <a:pPr algn="r"/>
            <a:r>
              <a:rPr lang="en-US" sz="3200" dirty="0">
                <a:solidFill>
                  <a:schemeClr val="bg1"/>
                </a:solidFill>
                <a:latin typeface="Cambria" panose="02040503050406030204" pitchFamily="18" charset="0"/>
                <a:ea typeface="Cambria" panose="02040503050406030204" pitchFamily="18" charset="0"/>
              </a:rPr>
              <a:t>Packer</a:t>
            </a:r>
          </a:p>
        </p:txBody>
      </p:sp>
    </p:spTree>
    <p:extLst>
      <p:ext uri="{BB962C8B-B14F-4D97-AF65-F5344CB8AC3E}">
        <p14:creationId xmlns:p14="http://schemas.microsoft.com/office/powerpoint/2010/main" val="364877687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4DAC76-FDB3-4642-A509-ED662752B8DC}"/>
              </a:ext>
            </a:extLst>
          </p:cNvPr>
          <p:cNvSpPr/>
          <p:nvPr/>
        </p:nvSpPr>
        <p:spPr>
          <a:xfrm>
            <a:off x="675295" y="871761"/>
            <a:ext cx="8602520" cy="2185214"/>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“Wisdom is the power to see, and the inclination to choose, </a:t>
            </a:r>
            <a:r>
              <a:rPr lang="en-US" sz="3600" b="1" dirty="0">
                <a:solidFill>
                  <a:schemeClr val="bg1"/>
                </a:solidFill>
                <a:latin typeface="Cambria" panose="02040503050406030204" pitchFamily="18" charset="0"/>
                <a:ea typeface="Cambria" panose="02040503050406030204" pitchFamily="18" charset="0"/>
              </a:rPr>
              <a:t>the best and highest goal</a:t>
            </a:r>
            <a:r>
              <a:rPr lang="en-US" sz="3200" dirty="0">
                <a:solidFill>
                  <a:schemeClr val="bg1"/>
                </a:solidFill>
                <a:latin typeface="Cambria" panose="02040503050406030204" pitchFamily="18" charset="0"/>
                <a:ea typeface="Cambria" panose="02040503050406030204" pitchFamily="18" charset="0"/>
              </a:rPr>
              <a:t>, together with the surest </a:t>
            </a:r>
            <a:r>
              <a:rPr lang="en-US" sz="3600" i="1" dirty="0">
                <a:solidFill>
                  <a:schemeClr val="bg1"/>
                </a:solidFill>
                <a:latin typeface="Cambria" panose="02040503050406030204" pitchFamily="18" charset="0"/>
                <a:ea typeface="Cambria" panose="02040503050406030204" pitchFamily="18" charset="0"/>
              </a:rPr>
              <a:t>means of attaining it</a:t>
            </a:r>
            <a:r>
              <a:rPr lang="en-US" sz="3200" dirty="0">
                <a:solidFill>
                  <a:schemeClr val="bg1"/>
                </a:solidFill>
                <a:latin typeface="Cambria" panose="02040503050406030204" pitchFamily="18" charset="0"/>
                <a:ea typeface="Cambria" panose="02040503050406030204" pitchFamily="18" charset="0"/>
              </a:rPr>
              <a:t>.” </a:t>
            </a:r>
          </a:p>
          <a:p>
            <a:pPr algn="r"/>
            <a:r>
              <a:rPr lang="en-US" sz="3200" dirty="0">
                <a:solidFill>
                  <a:schemeClr val="bg1"/>
                </a:solidFill>
                <a:latin typeface="Cambria" panose="02040503050406030204" pitchFamily="18" charset="0"/>
                <a:ea typeface="Cambria" panose="02040503050406030204" pitchFamily="18" charset="0"/>
              </a:rPr>
              <a:t>Packer</a:t>
            </a:r>
          </a:p>
        </p:txBody>
      </p:sp>
      <p:sp>
        <p:nvSpPr>
          <p:cNvPr id="3" name="Rectangle 2">
            <a:extLst>
              <a:ext uri="{FF2B5EF4-FFF2-40B4-BE49-F238E27FC236}">
                <a16:creationId xmlns:a16="http://schemas.microsoft.com/office/drawing/2014/main" id="{21348694-46BC-4D8C-8CD0-A6FCD25BC5AB}"/>
              </a:ext>
            </a:extLst>
          </p:cNvPr>
          <p:cNvSpPr/>
          <p:nvPr/>
        </p:nvSpPr>
        <p:spPr>
          <a:xfrm>
            <a:off x="4256299" y="3922348"/>
            <a:ext cx="6237000" cy="1692771"/>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2 Timothy 3:14-17</a:t>
            </a:r>
            <a:endParaRPr lang="en-US" sz="3200" baseline="30000" dirty="0">
              <a:solidFill>
                <a:schemeClr val="bg1"/>
              </a:solidFill>
              <a:latin typeface="Cambria" panose="02040503050406030204" pitchFamily="18" charset="0"/>
              <a:ea typeface="Cambria" panose="02040503050406030204" pitchFamily="18" charset="0"/>
            </a:endParaRPr>
          </a:p>
          <a:p>
            <a:r>
              <a:rPr lang="en-US" sz="3200" dirty="0">
                <a:solidFill>
                  <a:schemeClr val="bg1"/>
                </a:solidFill>
                <a:latin typeface="Cambria" panose="02040503050406030204" pitchFamily="18" charset="0"/>
                <a:ea typeface="Cambria" panose="02040503050406030204" pitchFamily="18" charset="0"/>
              </a:rPr>
              <a:t>.....to make you wise for </a:t>
            </a:r>
            <a:r>
              <a:rPr lang="en-US" sz="3600" b="1" dirty="0">
                <a:solidFill>
                  <a:schemeClr val="bg1"/>
                </a:solidFill>
                <a:latin typeface="Cambria" panose="02040503050406030204" pitchFamily="18" charset="0"/>
                <a:ea typeface="Cambria" panose="02040503050406030204" pitchFamily="18" charset="0"/>
              </a:rPr>
              <a:t>salvation</a:t>
            </a:r>
            <a:r>
              <a:rPr lang="en-US" sz="3200" dirty="0">
                <a:solidFill>
                  <a:schemeClr val="bg1"/>
                </a:solidFill>
                <a:latin typeface="Cambria" panose="02040503050406030204" pitchFamily="18" charset="0"/>
                <a:ea typeface="Cambria" panose="02040503050406030204" pitchFamily="18" charset="0"/>
              </a:rPr>
              <a:t> through </a:t>
            </a:r>
            <a:r>
              <a:rPr lang="en-US" sz="3600" i="1" dirty="0">
                <a:solidFill>
                  <a:schemeClr val="bg1"/>
                </a:solidFill>
                <a:latin typeface="Cambria" panose="02040503050406030204" pitchFamily="18" charset="0"/>
                <a:ea typeface="Cambria" panose="02040503050406030204" pitchFamily="18" charset="0"/>
              </a:rPr>
              <a:t>faith in Christ Jesus</a:t>
            </a:r>
            <a:r>
              <a:rPr lang="en-US" sz="3200" dirty="0">
                <a:solidFill>
                  <a:schemeClr val="bg1"/>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18197958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672E-9CA2-4527-A744-673967622B5A}"/>
              </a:ext>
            </a:extLst>
          </p:cNvPr>
          <p:cNvSpPr/>
          <p:nvPr/>
        </p:nvSpPr>
        <p:spPr>
          <a:xfrm>
            <a:off x="1306067" y="2159049"/>
            <a:ext cx="9579865" cy="2616101"/>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2 Timothy 3:14-17</a:t>
            </a:r>
            <a:endParaRPr lang="en-US" sz="3200" baseline="30000" dirty="0">
              <a:solidFill>
                <a:schemeClr val="bg1"/>
              </a:solidFill>
              <a:latin typeface="Cambria" panose="02040503050406030204" pitchFamily="18" charset="0"/>
              <a:ea typeface="Cambria" panose="02040503050406030204" pitchFamily="18" charset="0"/>
            </a:endParaRPr>
          </a:p>
          <a:p>
            <a:r>
              <a:rPr lang="en-US" sz="3200" dirty="0">
                <a:solidFill>
                  <a:schemeClr val="bg1"/>
                </a:solidFill>
                <a:latin typeface="Cambria" panose="02040503050406030204" pitchFamily="18" charset="0"/>
                <a:ea typeface="Cambria" panose="02040503050406030204" pitchFamily="18" charset="0"/>
              </a:rPr>
              <a:t>...All Scripture is breathed out by God and profitable for </a:t>
            </a:r>
            <a:r>
              <a:rPr lang="en-US" sz="3200" baseline="30000" dirty="0">
                <a:solidFill>
                  <a:schemeClr val="bg1"/>
                </a:solidFill>
                <a:latin typeface="Cambria" panose="02040503050406030204" pitchFamily="18" charset="0"/>
                <a:ea typeface="Cambria" panose="02040503050406030204" pitchFamily="18" charset="0"/>
              </a:rPr>
              <a:t>1</a:t>
            </a:r>
            <a:r>
              <a:rPr lang="en-US" sz="3200" dirty="0">
                <a:solidFill>
                  <a:schemeClr val="bg1"/>
                </a:solidFill>
                <a:latin typeface="Cambria" panose="02040503050406030204" pitchFamily="18" charset="0"/>
                <a:ea typeface="Cambria" panose="02040503050406030204" pitchFamily="18" charset="0"/>
              </a:rPr>
              <a:t>teaching, </a:t>
            </a:r>
            <a:r>
              <a:rPr lang="en-US" sz="3200" baseline="30000" dirty="0">
                <a:solidFill>
                  <a:schemeClr val="bg1"/>
                </a:solidFill>
                <a:latin typeface="Cambria" panose="02040503050406030204" pitchFamily="18" charset="0"/>
                <a:ea typeface="Cambria" panose="02040503050406030204" pitchFamily="18" charset="0"/>
              </a:rPr>
              <a:t>2</a:t>
            </a:r>
            <a:r>
              <a:rPr lang="en-US" sz="3200" dirty="0">
                <a:solidFill>
                  <a:schemeClr val="bg1"/>
                </a:solidFill>
                <a:latin typeface="Cambria" panose="02040503050406030204" pitchFamily="18" charset="0"/>
                <a:ea typeface="Cambria" panose="02040503050406030204" pitchFamily="18" charset="0"/>
              </a:rPr>
              <a:t>for reproof, </a:t>
            </a:r>
            <a:r>
              <a:rPr lang="en-US" sz="3200" baseline="30000" dirty="0">
                <a:solidFill>
                  <a:schemeClr val="bg1"/>
                </a:solidFill>
                <a:latin typeface="Cambria" panose="02040503050406030204" pitchFamily="18" charset="0"/>
                <a:ea typeface="Cambria" panose="02040503050406030204" pitchFamily="18" charset="0"/>
              </a:rPr>
              <a:t>3</a:t>
            </a:r>
            <a:r>
              <a:rPr lang="en-US" sz="3200" dirty="0">
                <a:solidFill>
                  <a:schemeClr val="bg1"/>
                </a:solidFill>
                <a:latin typeface="Cambria" panose="02040503050406030204" pitchFamily="18" charset="0"/>
                <a:ea typeface="Cambria" panose="02040503050406030204" pitchFamily="18" charset="0"/>
              </a:rPr>
              <a:t>for correction, </a:t>
            </a:r>
            <a:r>
              <a:rPr lang="en-US" sz="3200" baseline="30000" dirty="0">
                <a:solidFill>
                  <a:schemeClr val="bg1"/>
                </a:solidFill>
                <a:latin typeface="Cambria" panose="02040503050406030204" pitchFamily="18" charset="0"/>
                <a:ea typeface="Cambria" panose="02040503050406030204" pitchFamily="18" charset="0"/>
              </a:rPr>
              <a:t>4</a:t>
            </a:r>
            <a:r>
              <a:rPr lang="en-US" sz="3200" dirty="0">
                <a:solidFill>
                  <a:schemeClr val="bg1"/>
                </a:solidFill>
                <a:latin typeface="Cambria" panose="02040503050406030204" pitchFamily="18" charset="0"/>
                <a:ea typeface="Cambria" panose="02040503050406030204" pitchFamily="18" charset="0"/>
              </a:rPr>
              <a:t>and for training in righteousness, that the man of God may be </a:t>
            </a:r>
            <a:r>
              <a:rPr lang="en-US" sz="3600" b="1" dirty="0">
                <a:solidFill>
                  <a:schemeClr val="bg1"/>
                </a:solidFill>
                <a:latin typeface="Cambria" panose="02040503050406030204" pitchFamily="18" charset="0"/>
                <a:ea typeface="Cambria" panose="02040503050406030204" pitchFamily="18" charset="0"/>
              </a:rPr>
              <a:t>complete, equipped for every good work</a:t>
            </a:r>
            <a:r>
              <a:rPr lang="en-US" sz="3200"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6198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04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672E-9CA2-4527-A744-673967622B5A}"/>
              </a:ext>
            </a:extLst>
          </p:cNvPr>
          <p:cNvSpPr/>
          <p:nvPr/>
        </p:nvSpPr>
        <p:spPr>
          <a:xfrm>
            <a:off x="1264733" y="326292"/>
            <a:ext cx="9662533" cy="2246769"/>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Ephesians 6:1-3</a:t>
            </a:r>
          </a:p>
          <a:p>
            <a:r>
              <a:rPr lang="en-US" sz="2800" dirty="0">
                <a:solidFill>
                  <a:schemeClr val="bg1"/>
                </a:solidFill>
                <a:latin typeface="Cambria" panose="02040503050406030204" pitchFamily="18" charset="0"/>
                <a:ea typeface="Cambria" panose="02040503050406030204" pitchFamily="18" charset="0"/>
              </a:rPr>
              <a:t>Children, obey your parents in the Lord, for this is right.   "Honor your father and mother" this is the first commandment with a promise, "that it may go well with you and that you may live long in the land."</a:t>
            </a:r>
          </a:p>
        </p:txBody>
      </p:sp>
      <p:sp>
        <p:nvSpPr>
          <p:cNvPr id="3" name="Rectangle 2">
            <a:extLst>
              <a:ext uri="{FF2B5EF4-FFF2-40B4-BE49-F238E27FC236}">
                <a16:creationId xmlns:a16="http://schemas.microsoft.com/office/drawing/2014/main" id="{2EB878D8-B647-4B40-9D2E-37BA441F1B1A}"/>
              </a:ext>
            </a:extLst>
          </p:cNvPr>
          <p:cNvSpPr/>
          <p:nvPr/>
        </p:nvSpPr>
        <p:spPr>
          <a:xfrm>
            <a:off x="1482989" y="2793252"/>
            <a:ext cx="9662532" cy="2246769"/>
          </a:xfrm>
          <a:prstGeom prst="rect">
            <a:avLst/>
          </a:prstGeom>
        </p:spPr>
        <p:txBody>
          <a:bodyPr wrap="square">
            <a:spAutoFit/>
          </a:bodyPr>
          <a:lstStyle/>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have no other gods before me.</a:t>
            </a:r>
          </a:p>
          <a:p>
            <a:pPr marL="514350" indent="-514350">
              <a:buFontTx/>
              <a:buAutoNum type="arabicPeriod"/>
            </a:pPr>
            <a:r>
              <a:rPr lang="en-US" sz="2800" dirty="0">
                <a:solidFill>
                  <a:schemeClr val="bg1"/>
                </a:solidFill>
                <a:latin typeface="Cambria" panose="02040503050406030204" pitchFamily="18" charset="0"/>
                <a:ea typeface="Cambria" panose="02040503050406030204" pitchFamily="18" charset="0"/>
              </a:rPr>
              <a:t>You shall not take the name of the Lord your God in vain</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not make for yourself a carved image</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Remember the Sabbath day, to keep it holy</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Honor your father and your mother</a:t>
            </a:r>
          </a:p>
        </p:txBody>
      </p:sp>
    </p:spTree>
    <p:extLst>
      <p:ext uri="{BB962C8B-B14F-4D97-AF65-F5344CB8AC3E}">
        <p14:creationId xmlns:p14="http://schemas.microsoft.com/office/powerpoint/2010/main" val="42011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672E-9CA2-4527-A744-673967622B5A}"/>
              </a:ext>
            </a:extLst>
          </p:cNvPr>
          <p:cNvSpPr/>
          <p:nvPr/>
        </p:nvSpPr>
        <p:spPr>
          <a:xfrm>
            <a:off x="1264733" y="326292"/>
            <a:ext cx="9662533" cy="2246769"/>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Ephesians 6:1-3</a:t>
            </a:r>
          </a:p>
          <a:p>
            <a:r>
              <a:rPr lang="en-US" sz="2800" dirty="0">
                <a:solidFill>
                  <a:schemeClr val="bg1"/>
                </a:solidFill>
                <a:latin typeface="Cambria" panose="02040503050406030204" pitchFamily="18" charset="0"/>
                <a:ea typeface="Cambria" panose="02040503050406030204" pitchFamily="18" charset="0"/>
              </a:rPr>
              <a:t>Children, obey your parents in the Lord, for this is right.   "Honor your father and mother" this is the first commandment with a promise, "that it may go well with you and that you may live long in the land."</a:t>
            </a:r>
          </a:p>
        </p:txBody>
      </p:sp>
      <p:sp>
        <p:nvSpPr>
          <p:cNvPr id="3" name="Rectangle 2">
            <a:extLst>
              <a:ext uri="{FF2B5EF4-FFF2-40B4-BE49-F238E27FC236}">
                <a16:creationId xmlns:a16="http://schemas.microsoft.com/office/drawing/2014/main" id="{2EB878D8-B647-4B40-9D2E-37BA441F1B1A}"/>
              </a:ext>
            </a:extLst>
          </p:cNvPr>
          <p:cNvSpPr/>
          <p:nvPr/>
        </p:nvSpPr>
        <p:spPr>
          <a:xfrm>
            <a:off x="1482989" y="2793252"/>
            <a:ext cx="9662532" cy="2677656"/>
          </a:xfrm>
          <a:prstGeom prst="rect">
            <a:avLst/>
          </a:prstGeom>
        </p:spPr>
        <p:txBody>
          <a:bodyPr wrap="square">
            <a:spAutoFit/>
          </a:bodyPr>
          <a:lstStyle/>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have no other gods before me.</a:t>
            </a:r>
          </a:p>
          <a:p>
            <a:pPr marL="514350" indent="-514350">
              <a:buFontTx/>
              <a:buAutoNum type="arabicPeriod"/>
            </a:pPr>
            <a:r>
              <a:rPr lang="en-US" sz="2800" dirty="0">
                <a:solidFill>
                  <a:schemeClr val="bg1"/>
                </a:solidFill>
                <a:latin typeface="Cambria" panose="02040503050406030204" pitchFamily="18" charset="0"/>
                <a:ea typeface="Cambria" panose="02040503050406030204" pitchFamily="18" charset="0"/>
              </a:rPr>
              <a:t>You shall not take the name of the Lord your God in vain</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not make for yourself a carved image</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Remember the Sabbath day, to keep it holy</a:t>
            </a:r>
          </a:p>
          <a:p>
            <a:pPr marL="514350" indent="-514350">
              <a:buFontTx/>
              <a:buAutoNum type="arabicPeriod"/>
            </a:pPr>
            <a:r>
              <a:rPr lang="en-US" sz="2800" dirty="0">
                <a:solidFill>
                  <a:schemeClr val="bg1"/>
                </a:solidFill>
                <a:latin typeface="Cambria" panose="02040503050406030204" pitchFamily="18" charset="0"/>
                <a:ea typeface="Cambria" panose="02040503050406030204" pitchFamily="18" charset="0"/>
              </a:rPr>
              <a:t>Honor your father and your mother that your days may be long in the land that the Lord your God is giving you. </a:t>
            </a:r>
          </a:p>
        </p:txBody>
      </p:sp>
      <p:sp>
        <p:nvSpPr>
          <p:cNvPr id="5" name="Rectangle 4">
            <a:extLst>
              <a:ext uri="{FF2B5EF4-FFF2-40B4-BE49-F238E27FC236}">
                <a16:creationId xmlns:a16="http://schemas.microsoft.com/office/drawing/2014/main" id="{2282F16D-21CF-4F7B-A468-5416507C322A}"/>
              </a:ext>
            </a:extLst>
          </p:cNvPr>
          <p:cNvSpPr/>
          <p:nvPr/>
        </p:nvSpPr>
        <p:spPr>
          <a:xfrm>
            <a:off x="1482989" y="2797535"/>
            <a:ext cx="9662532" cy="2246769"/>
          </a:xfrm>
          <a:prstGeom prst="rect">
            <a:avLst/>
          </a:prstGeom>
        </p:spPr>
        <p:txBody>
          <a:bodyPr wrap="square">
            <a:spAutoFit/>
          </a:bodyPr>
          <a:lstStyle/>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have no other gods before me.</a:t>
            </a:r>
          </a:p>
          <a:p>
            <a:pPr marL="514350" indent="-514350">
              <a:buFontTx/>
              <a:buAutoNum type="arabicPeriod"/>
            </a:pPr>
            <a:r>
              <a:rPr lang="en-US" sz="2800" dirty="0">
                <a:solidFill>
                  <a:schemeClr val="bg1"/>
                </a:solidFill>
                <a:latin typeface="Cambria" panose="02040503050406030204" pitchFamily="18" charset="0"/>
                <a:ea typeface="Cambria" panose="02040503050406030204" pitchFamily="18" charset="0"/>
              </a:rPr>
              <a:t>You shall not take the name of the Lord your God in vain</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You shall not make for yourself a carved image</a:t>
            </a:r>
          </a:p>
          <a:p>
            <a:pPr marL="514350" indent="-514350">
              <a:buAutoNum type="arabicPeriod"/>
            </a:pPr>
            <a:r>
              <a:rPr lang="en-US" sz="2800" dirty="0">
                <a:solidFill>
                  <a:schemeClr val="bg1"/>
                </a:solidFill>
                <a:latin typeface="Cambria" panose="02040503050406030204" pitchFamily="18" charset="0"/>
                <a:ea typeface="Cambria" panose="02040503050406030204" pitchFamily="18" charset="0"/>
              </a:rPr>
              <a:t>Remember the Sabbath day, to keep it holy</a:t>
            </a:r>
          </a:p>
          <a:p>
            <a:pPr marL="514350" indent="-514350">
              <a:buFontTx/>
              <a:buAutoNum type="arabicPeriod"/>
            </a:pPr>
            <a:r>
              <a:rPr lang="en-US" sz="2800" dirty="0">
                <a:solidFill>
                  <a:schemeClr val="bg1"/>
                </a:solidFill>
                <a:latin typeface="Cambria" panose="02040503050406030204" pitchFamily="18" charset="0"/>
                <a:ea typeface="Cambria" panose="02040503050406030204" pitchFamily="18" charset="0"/>
              </a:rPr>
              <a:t>Honor your father and your mother</a:t>
            </a:r>
          </a:p>
        </p:txBody>
      </p:sp>
    </p:spTree>
    <p:extLst>
      <p:ext uri="{BB962C8B-B14F-4D97-AF65-F5344CB8AC3E}">
        <p14:creationId xmlns:p14="http://schemas.microsoft.com/office/powerpoint/2010/main" val="204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5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C8B46-A555-4A3C-A6EC-C4EEF070EF1B}"/>
              </a:ext>
            </a:extLst>
          </p:cNvPr>
          <p:cNvSpPr/>
          <p:nvPr/>
        </p:nvSpPr>
        <p:spPr>
          <a:xfrm>
            <a:off x="1524000" y="789444"/>
            <a:ext cx="9144000" cy="2677656"/>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My son, do not forget my teaching, but let your heart keep my commandments, for  length of days and years of life and  peace they will add to you. Let not  steadfast love and  faithfulness forsake you; bind them around your neck; write them on the tablet of your heart. So you will  find favor and  good success in the sight of God and man.</a:t>
            </a:r>
          </a:p>
        </p:txBody>
      </p:sp>
      <p:sp>
        <p:nvSpPr>
          <p:cNvPr id="3" name="Rectangle 2">
            <a:extLst>
              <a:ext uri="{FF2B5EF4-FFF2-40B4-BE49-F238E27FC236}">
                <a16:creationId xmlns:a16="http://schemas.microsoft.com/office/drawing/2014/main" id="{4FFE2815-F42D-4875-8610-B6F0618DF8C7}"/>
              </a:ext>
            </a:extLst>
          </p:cNvPr>
          <p:cNvSpPr/>
          <p:nvPr/>
        </p:nvSpPr>
        <p:spPr>
          <a:xfrm>
            <a:off x="1524000" y="4231888"/>
            <a:ext cx="9144000" cy="954107"/>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Train up a child in the way he should go; even when he is old he will not depart from it.</a:t>
            </a:r>
          </a:p>
        </p:txBody>
      </p:sp>
    </p:spTree>
    <p:extLst>
      <p:ext uri="{BB962C8B-B14F-4D97-AF65-F5344CB8AC3E}">
        <p14:creationId xmlns:p14="http://schemas.microsoft.com/office/powerpoint/2010/main" val="18502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C8B46-A555-4A3C-A6EC-C4EEF070EF1B}"/>
              </a:ext>
            </a:extLst>
          </p:cNvPr>
          <p:cNvSpPr/>
          <p:nvPr/>
        </p:nvSpPr>
        <p:spPr>
          <a:xfrm>
            <a:off x="1524000" y="789444"/>
            <a:ext cx="9144000" cy="3108543"/>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My son, do not forget my teaching, but let your heart keep my commandments, for  length of days and years of life and  peace they will add to you. Let not  steadfast love and  faithfulness forsake you; bind them around your neck; write them on the tablet of your heart. So you will  find favor and  good success in the sight of God and man.</a:t>
            </a:r>
          </a:p>
          <a:p>
            <a:r>
              <a:rPr lang="en-US" sz="2800" dirty="0">
                <a:solidFill>
                  <a:schemeClr val="bg1"/>
                </a:solidFill>
                <a:latin typeface="Cambria" panose="02040503050406030204" pitchFamily="18" charset="0"/>
                <a:ea typeface="Cambria" panose="02040503050406030204" pitchFamily="18" charset="0"/>
              </a:rPr>
              <a:t>Proverbs 3:1-4</a:t>
            </a:r>
          </a:p>
        </p:txBody>
      </p:sp>
      <p:sp>
        <p:nvSpPr>
          <p:cNvPr id="3" name="Rectangle 2">
            <a:extLst>
              <a:ext uri="{FF2B5EF4-FFF2-40B4-BE49-F238E27FC236}">
                <a16:creationId xmlns:a16="http://schemas.microsoft.com/office/drawing/2014/main" id="{4FFE2815-F42D-4875-8610-B6F0618DF8C7}"/>
              </a:ext>
            </a:extLst>
          </p:cNvPr>
          <p:cNvSpPr/>
          <p:nvPr/>
        </p:nvSpPr>
        <p:spPr>
          <a:xfrm>
            <a:off x="1524000" y="4231888"/>
            <a:ext cx="9144000" cy="1384995"/>
          </a:xfrm>
          <a:prstGeom prst="rect">
            <a:avLst/>
          </a:prstGeom>
        </p:spPr>
        <p:txBody>
          <a:bodyPr wrap="square">
            <a:spAutoFit/>
          </a:bodyPr>
          <a:lstStyle/>
          <a:p>
            <a:r>
              <a:rPr lang="en-US" sz="2800" dirty="0">
                <a:solidFill>
                  <a:schemeClr val="bg1"/>
                </a:solidFill>
                <a:latin typeface="Cambria" panose="02040503050406030204" pitchFamily="18" charset="0"/>
                <a:ea typeface="Cambria" panose="02040503050406030204" pitchFamily="18" charset="0"/>
              </a:rPr>
              <a:t>Train up a child in the way he should go; even when he is old he will not depart from it.</a:t>
            </a:r>
          </a:p>
          <a:p>
            <a:r>
              <a:rPr lang="en-US" sz="2800" dirty="0">
                <a:solidFill>
                  <a:schemeClr val="bg1"/>
                </a:solidFill>
                <a:latin typeface="Cambria" panose="02040503050406030204" pitchFamily="18" charset="0"/>
                <a:ea typeface="Cambria" panose="02040503050406030204" pitchFamily="18" charset="0"/>
              </a:rPr>
              <a:t>Proverbs 22:6</a:t>
            </a:r>
          </a:p>
        </p:txBody>
      </p:sp>
    </p:spTree>
    <p:extLst>
      <p:ext uri="{BB962C8B-B14F-4D97-AF65-F5344CB8AC3E}">
        <p14:creationId xmlns:p14="http://schemas.microsoft.com/office/powerpoint/2010/main" val="266903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9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52EA7D-9F58-4452-B9EE-F5617CA5E3C2}"/>
              </a:ext>
            </a:extLst>
          </p:cNvPr>
          <p:cNvPicPr>
            <a:picLocks noChangeAspect="1"/>
          </p:cNvPicPr>
          <p:nvPr/>
        </p:nvPicPr>
        <p:blipFill>
          <a:blip r:embed="rId2"/>
          <a:stretch>
            <a:fillRect/>
          </a:stretch>
        </p:blipFill>
        <p:spPr>
          <a:xfrm>
            <a:off x="0" y="0"/>
            <a:ext cx="12192000" cy="7525926"/>
          </a:xfrm>
          <a:prstGeom prst="rect">
            <a:avLst/>
          </a:prstGeom>
        </p:spPr>
      </p:pic>
      <p:sp>
        <p:nvSpPr>
          <p:cNvPr id="5" name="TextBox 4">
            <a:extLst>
              <a:ext uri="{FF2B5EF4-FFF2-40B4-BE49-F238E27FC236}">
                <a16:creationId xmlns:a16="http://schemas.microsoft.com/office/drawing/2014/main" id="{18B95CB4-EC4B-42C2-B3C4-0AB3746DBB56}"/>
              </a:ext>
            </a:extLst>
          </p:cNvPr>
          <p:cNvSpPr txBox="1"/>
          <p:nvPr/>
        </p:nvSpPr>
        <p:spPr>
          <a:xfrm>
            <a:off x="1111405" y="-133815"/>
            <a:ext cx="10783229" cy="1446550"/>
          </a:xfrm>
          <a:prstGeom prst="rect">
            <a:avLst/>
          </a:prstGeom>
          <a:noFill/>
        </p:spPr>
        <p:txBody>
          <a:bodyPr wrap="square" rtlCol="0">
            <a:spAutoFit/>
          </a:bodyPr>
          <a:lstStyle/>
          <a:p>
            <a:r>
              <a:rPr lang="en-US" sz="8800" b="1" dirty="0">
                <a:solidFill>
                  <a:srgbClr val="F8FAF0"/>
                </a:solidFill>
                <a:latin typeface="Chiller" panose="04020404031007020602" pitchFamily="82" charset="0"/>
              </a:rPr>
              <a:t>The Condemnation of Nineveh</a:t>
            </a:r>
          </a:p>
        </p:txBody>
      </p:sp>
    </p:spTree>
    <p:extLst>
      <p:ext uri="{BB962C8B-B14F-4D97-AF65-F5344CB8AC3E}">
        <p14:creationId xmlns:p14="http://schemas.microsoft.com/office/powerpoint/2010/main" val="4208360132"/>
      </p:ext>
    </p:extLst>
  </p:cSld>
  <p:clrMapOvr>
    <a:masterClrMapping/>
  </p:clrMapOvr>
  <mc:AlternateContent xmlns:mc="http://schemas.openxmlformats.org/markup-compatibility/2006" xmlns:p14="http://schemas.microsoft.com/office/powerpoint/2010/main">
    <mc:Choice Requires="p14">
      <p:transition spd="slow" p14:dur="225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0968-835A-42E7-9E47-84DAC95C3670}"/>
              </a:ext>
            </a:extLst>
          </p:cNvPr>
          <p:cNvSpPr/>
          <p:nvPr/>
        </p:nvSpPr>
        <p:spPr>
          <a:xfrm>
            <a:off x="2153432" y="2274838"/>
            <a:ext cx="7885135" cy="2308324"/>
          </a:xfrm>
          <a:prstGeom prst="rect">
            <a:avLst/>
          </a:prstGeom>
        </p:spPr>
        <p:txBody>
          <a:bodyPr wrap="square">
            <a:spAutoFit/>
          </a:bodyPr>
          <a:lstStyle/>
          <a:p>
            <a:pPr algn="ctr"/>
            <a:r>
              <a:rPr lang="en-US" sz="4800" dirty="0">
                <a:solidFill>
                  <a:schemeClr val="bg1"/>
                </a:solidFill>
                <a:latin typeface="Cambria" panose="02040503050406030204" pitchFamily="18" charset="0"/>
                <a:ea typeface="Cambria" panose="02040503050406030204" pitchFamily="18" charset="0"/>
              </a:rPr>
              <a:t>Proverbs is a book of general wise practices that lead to probable positive outcomes.</a:t>
            </a:r>
          </a:p>
        </p:txBody>
      </p:sp>
    </p:spTree>
    <p:extLst>
      <p:ext uri="{BB962C8B-B14F-4D97-AF65-F5344CB8AC3E}">
        <p14:creationId xmlns:p14="http://schemas.microsoft.com/office/powerpoint/2010/main" val="401412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0968-835A-42E7-9E47-84DAC95C3670}"/>
              </a:ext>
            </a:extLst>
          </p:cNvPr>
          <p:cNvSpPr/>
          <p:nvPr/>
        </p:nvSpPr>
        <p:spPr>
          <a:xfrm>
            <a:off x="1047679" y="2551837"/>
            <a:ext cx="10096641" cy="1569660"/>
          </a:xfrm>
          <a:prstGeom prst="rect">
            <a:avLst/>
          </a:prstGeom>
        </p:spPr>
        <p:txBody>
          <a:bodyPr wrap="square">
            <a:spAutoFit/>
          </a:bodyPr>
          <a:lstStyle/>
          <a:p>
            <a:pPr algn="ctr"/>
            <a:r>
              <a:rPr lang="en-US" sz="4800" dirty="0">
                <a:solidFill>
                  <a:schemeClr val="bg1"/>
                </a:solidFill>
                <a:latin typeface="Cambria" panose="02040503050406030204" pitchFamily="18" charset="0"/>
                <a:ea typeface="Cambria" panose="02040503050406030204" pitchFamily="18" charset="0"/>
              </a:rPr>
              <a:t>Wisdom – Having practical skill for living well in God’s world.</a:t>
            </a:r>
          </a:p>
        </p:txBody>
      </p:sp>
    </p:spTree>
    <p:extLst>
      <p:ext uri="{BB962C8B-B14F-4D97-AF65-F5344CB8AC3E}">
        <p14:creationId xmlns:p14="http://schemas.microsoft.com/office/powerpoint/2010/main" val="242149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ED0968-835A-42E7-9E47-84DAC95C3670}"/>
              </a:ext>
            </a:extLst>
          </p:cNvPr>
          <p:cNvSpPr/>
          <p:nvPr/>
        </p:nvSpPr>
        <p:spPr>
          <a:xfrm>
            <a:off x="813408" y="1574274"/>
            <a:ext cx="10565184" cy="3785652"/>
          </a:xfrm>
          <a:prstGeom prst="rect">
            <a:avLst/>
          </a:prstGeom>
        </p:spPr>
        <p:txBody>
          <a:bodyPr wrap="square">
            <a:spAutoFit/>
          </a:bodyPr>
          <a:lstStyle/>
          <a:p>
            <a:pPr algn="ctr"/>
            <a:r>
              <a:rPr lang="en-US" sz="4000" dirty="0">
                <a:solidFill>
                  <a:schemeClr val="bg1"/>
                </a:solidFill>
                <a:latin typeface="Cambria" panose="02040503050406030204" pitchFamily="18" charset="0"/>
                <a:ea typeface="Cambria" panose="02040503050406030204" pitchFamily="18" charset="0"/>
              </a:rPr>
              <a:t>Wisdom leads to a right </a:t>
            </a:r>
            <a:r>
              <a:rPr lang="en-US" sz="4000" u="sng" dirty="0">
                <a:solidFill>
                  <a:schemeClr val="bg1"/>
                </a:solidFill>
                <a:latin typeface="Cambria" panose="02040503050406030204" pitchFamily="18" charset="0"/>
                <a:ea typeface="Cambria" panose="02040503050406030204" pitchFamily="18" charset="0"/>
              </a:rPr>
              <a:t>fear of God</a:t>
            </a:r>
            <a:r>
              <a:rPr lang="en-US" sz="4000" dirty="0">
                <a:solidFill>
                  <a:schemeClr val="bg1"/>
                </a:solidFill>
                <a:latin typeface="Cambria" panose="02040503050406030204" pitchFamily="18" charset="0"/>
                <a:ea typeface="Cambria" panose="02040503050406030204" pitchFamily="18" charset="0"/>
              </a:rPr>
              <a:t> : </a:t>
            </a:r>
          </a:p>
          <a:p>
            <a:pPr algn="ctr"/>
            <a:r>
              <a:rPr lang="en-US" sz="4000" dirty="0">
                <a:solidFill>
                  <a:schemeClr val="bg1"/>
                </a:solidFill>
                <a:latin typeface="Cambria" panose="02040503050406030204" pitchFamily="18" charset="0"/>
                <a:ea typeface="Cambria" panose="02040503050406030204" pitchFamily="18" charset="0"/>
              </a:rPr>
              <a:t>a healthy sense of reverence and awe of God and a correct view of my place in the universe. It is a recognition that I am not God and that I need to embrace God’s definition of right and wrong even when that is inconvenient for me. </a:t>
            </a:r>
          </a:p>
        </p:txBody>
      </p:sp>
    </p:spTree>
    <p:extLst>
      <p:ext uri="{BB962C8B-B14F-4D97-AF65-F5344CB8AC3E}">
        <p14:creationId xmlns:p14="http://schemas.microsoft.com/office/powerpoint/2010/main" val="120753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A4E9D-6702-4E69-B24B-CA7E8EC966A6}"/>
              </a:ext>
            </a:extLst>
          </p:cNvPr>
          <p:cNvSpPr/>
          <p:nvPr/>
        </p:nvSpPr>
        <p:spPr>
          <a:xfrm>
            <a:off x="2065705" y="1012954"/>
            <a:ext cx="8060590" cy="4832092"/>
          </a:xfrm>
          <a:prstGeom prst="rect">
            <a:avLst/>
          </a:prstGeom>
        </p:spPr>
        <p:txBody>
          <a:bodyPr wrap="square">
            <a:spAutoFit/>
          </a:bodyPr>
          <a:lstStyle/>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the value of speaking the truth</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building strong, quality friendships</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fearing God</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honoring the Lord with your life and choices</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living with a social conscience and looking out for others</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working hard</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respecting and obeying the Bible</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honoring the Lord with your life</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seeking a Godly spouse</a:t>
            </a:r>
          </a:p>
          <a:p>
            <a:pPr marL="514350" indent="-514350">
              <a:buFont typeface="+mj-lt"/>
              <a:buAutoNum type="arabicPeriod"/>
            </a:pPr>
            <a:r>
              <a:rPr lang="en-US" sz="2800" dirty="0">
                <a:solidFill>
                  <a:schemeClr val="bg1"/>
                </a:solidFill>
                <a:latin typeface="Cambria" panose="02040503050406030204" pitchFamily="18" charset="0"/>
                <a:ea typeface="Cambria" panose="02040503050406030204" pitchFamily="18" charset="0"/>
              </a:rPr>
              <a:t>valuing discipline and on and on it goes. </a:t>
            </a:r>
          </a:p>
        </p:txBody>
      </p:sp>
    </p:spTree>
    <p:extLst>
      <p:ext uri="{BB962C8B-B14F-4D97-AF65-F5344CB8AC3E}">
        <p14:creationId xmlns:p14="http://schemas.microsoft.com/office/powerpoint/2010/main" val="17049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92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EF4184-986A-4E2B-9224-71CF5CAE79B8}"/>
              </a:ext>
            </a:extLst>
          </p:cNvPr>
          <p:cNvSpPr/>
          <p:nvPr/>
        </p:nvSpPr>
        <p:spPr>
          <a:xfrm>
            <a:off x="490330" y="757319"/>
            <a:ext cx="11211340" cy="5419561"/>
          </a:xfrm>
          <a:prstGeom prst="rect">
            <a:avLst/>
          </a:prstGeom>
        </p:spPr>
        <p:txBody>
          <a:bodyPr wrap="square">
            <a:spAutoFit/>
          </a:bodyPr>
          <a:lstStyle/>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Proverbs 4:20-27</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20  My son, be attentive to my words; incline your ear to my sayings.</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21  Let them not escape from your sight; keep them within your heart.</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22 For they are  life to those who find them, and healing to all their flesh.</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23 Keep your heart with all vigilance, for  from it flow  the springs of life.</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24 Put away from you  crooked speech, and put  devious talk far from you.</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25  Let your eyes look directly forward, and your gaze be straight before you.</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26  Ponder the path of your feet; then all your ways will be sure.</a:t>
            </a:r>
          </a:p>
          <a:p>
            <a:pPr marL="576263" indent="-576263">
              <a:lnSpc>
                <a:spcPct val="150000"/>
              </a:lnSpc>
            </a:pPr>
            <a:r>
              <a:rPr lang="en-US" sz="2600" dirty="0">
                <a:solidFill>
                  <a:schemeClr val="bg1"/>
                </a:solidFill>
                <a:latin typeface="Cambria" panose="02040503050406030204" pitchFamily="18" charset="0"/>
                <a:ea typeface="Cambria" panose="02040503050406030204" pitchFamily="18" charset="0"/>
              </a:rPr>
              <a:t>27  Do not swerve to the right or to the left; turn your foot away from evil.</a:t>
            </a:r>
          </a:p>
        </p:txBody>
      </p:sp>
    </p:spTree>
    <p:extLst>
      <p:ext uri="{BB962C8B-B14F-4D97-AF65-F5344CB8AC3E}">
        <p14:creationId xmlns:p14="http://schemas.microsoft.com/office/powerpoint/2010/main" val="33620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53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AB32F-41C2-4DC7-91CC-C0873D21AFD4}"/>
              </a:ext>
            </a:extLst>
          </p:cNvPr>
          <p:cNvPicPr>
            <a:picLocks noChangeAspect="1"/>
          </p:cNvPicPr>
          <p:nvPr/>
        </p:nvPicPr>
        <p:blipFill rotWithShape="1">
          <a:blip r:embed="rId2"/>
          <a:srcRect l="207" t="13506"/>
          <a:stretch/>
        </p:blipFill>
        <p:spPr>
          <a:xfrm>
            <a:off x="-12718" y="-4102"/>
            <a:ext cx="12204718" cy="7052111"/>
          </a:xfrm>
          <a:prstGeom prst="rect">
            <a:avLst/>
          </a:prstGeom>
        </p:spPr>
      </p:pic>
      <p:sp>
        <p:nvSpPr>
          <p:cNvPr id="5" name="TextBox 4">
            <a:extLst>
              <a:ext uri="{FF2B5EF4-FFF2-40B4-BE49-F238E27FC236}">
                <a16:creationId xmlns:a16="http://schemas.microsoft.com/office/drawing/2014/main" id="{589214CD-638C-4C11-B548-50E70B9B71A8}"/>
              </a:ext>
            </a:extLst>
          </p:cNvPr>
          <p:cNvSpPr txBox="1"/>
          <p:nvPr/>
        </p:nvSpPr>
        <p:spPr>
          <a:xfrm>
            <a:off x="503080" y="462156"/>
            <a:ext cx="4728779" cy="707886"/>
          </a:xfrm>
          <a:prstGeom prst="rect">
            <a:avLst/>
          </a:prstGeom>
          <a:noFill/>
        </p:spPr>
        <p:txBody>
          <a:bodyPr wrap="square" rtlCol="0">
            <a:spAutoFit/>
          </a:bodyPr>
          <a:lstStyle/>
          <a:p>
            <a:r>
              <a:rPr lang="en-US" sz="4000" b="1" dirty="0">
                <a:latin typeface="Ink Free" panose="03080402000500000000" pitchFamily="66" charset="0"/>
              </a:rPr>
              <a:t>Advice For Parenting</a:t>
            </a:r>
          </a:p>
        </p:txBody>
      </p:sp>
      <p:sp>
        <p:nvSpPr>
          <p:cNvPr id="6" name="TextBox 5">
            <a:extLst>
              <a:ext uri="{FF2B5EF4-FFF2-40B4-BE49-F238E27FC236}">
                <a16:creationId xmlns:a16="http://schemas.microsoft.com/office/drawing/2014/main" id="{FBC70325-116D-48AA-9AA4-A567A8C68E10}"/>
              </a:ext>
            </a:extLst>
          </p:cNvPr>
          <p:cNvSpPr txBox="1"/>
          <p:nvPr/>
        </p:nvSpPr>
        <p:spPr>
          <a:xfrm>
            <a:off x="5747657" y="154380"/>
            <a:ext cx="6078608" cy="1323439"/>
          </a:xfrm>
          <a:prstGeom prst="rect">
            <a:avLst/>
          </a:prstGeom>
          <a:noFill/>
        </p:spPr>
        <p:txBody>
          <a:bodyPr wrap="square" rtlCol="0">
            <a:spAutoFit/>
          </a:bodyPr>
          <a:lstStyle/>
          <a:p>
            <a:pPr algn="ctr"/>
            <a:r>
              <a:rPr lang="en-US" sz="4000" b="1" dirty="0">
                <a:latin typeface="Ink Free" panose="03080402000500000000" pitchFamily="66" charset="0"/>
              </a:rPr>
              <a:t>Advice For Raising Children as a Church Community</a:t>
            </a:r>
          </a:p>
        </p:txBody>
      </p:sp>
    </p:spTree>
    <p:extLst>
      <p:ext uri="{BB962C8B-B14F-4D97-AF65-F5344CB8AC3E}">
        <p14:creationId xmlns:p14="http://schemas.microsoft.com/office/powerpoint/2010/main" val="25814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AB2E8-8637-4A6A-9216-6B4F2E9F2EB5}"/>
              </a:ext>
            </a:extLst>
          </p:cNvPr>
          <p:cNvPicPr>
            <a:picLocks noChangeAspect="1"/>
          </p:cNvPicPr>
          <p:nvPr/>
        </p:nvPicPr>
        <p:blipFill>
          <a:blip r:embed="rId2"/>
          <a:stretch>
            <a:fillRect/>
          </a:stretch>
        </p:blipFill>
        <p:spPr>
          <a:xfrm>
            <a:off x="6061300" y="2272874"/>
            <a:ext cx="2765571" cy="1548720"/>
          </a:xfrm>
          <a:prstGeom prst="rect">
            <a:avLst/>
          </a:prstGeom>
        </p:spPr>
      </p:pic>
      <p:pic>
        <p:nvPicPr>
          <p:cNvPr id="4" name="Picture 3">
            <a:extLst>
              <a:ext uri="{FF2B5EF4-FFF2-40B4-BE49-F238E27FC236}">
                <a16:creationId xmlns:a16="http://schemas.microsoft.com/office/drawing/2014/main" id="{56A7F12D-543E-4046-859F-F8CE1EEF7996}"/>
              </a:ext>
            </a:extLst>
          </p:cNvPr>
          <p:cNvPicPr>
            <a:picLocks noChangeAspect="1"/>
          </p:cNvPicPr>
          <p:nvPr/>
        </p:nvPicPr>
        <p:blipFill rotWithShape="1">
          <a:blip r:embed="rId3"/>
          <a:srcRect l="6514" r="2684"/>
          <a:stretch/>
        </p:blipFill>
        <p:spPr>
          <a:xfrm>
            <a:off x="24302" y="153852"/>
            <a:ext cx="3731390" cy="2140565"/>
          </a:xfrm>
          <a:prstGeom prst="rect">
            <a:avLst/>
          </a:prstGeom>
        </p:spPr>
      </p:pic>
      <p:pic>
        <p:nvPicPr>
          <p:cNvPr id="5" name="Picture 4">
            <a:extLst>
              <a:ext uri="{FF2B5EF4-FFF2-40B4-BE49-F238E27FC236}">
                <a16:creationId xmlns:a16="http://schemas.microsoft.com/office/drawing/2014/main" id="{4F9E874F-5ECE-4324-9CFA-D6E53C1CB606}"/>
              </a:ext>
            </a:extLst>
          </p:cNvPr>
          <p:cNvPicPr>
            <a:picLocks noChangeAspect="1"/>
          </p:cNvPicPr>
          <p:nvPr/>
        </p:nvPicPr>
        <p:blipFill rotWithShape="1">
          <a:blip r:embed="rId4"/>
          <a:srcRect l="11514" t="4287" r="13760" b="4782"/>
          <a:stretch/>
        </p:blipFill>
        <p:spPr>
          <a:xfrm>
            <a:off x="9477096" y="4326039"/>
            <a:ext cx="2328186" cy="2391833"/>
          </a:xfrm>
          <a:prstGeom prst="ellipse">
            <a:avLst/>
          </a:prstGeom>
        </p:spPr>
      </p:pic>
      <p:pic>
        <p:nvPicPr>
          <p:cNvPr id="7" name="Picture 6">
            <a:extLst>
              <a:ext uri="{FF2B5EF4-FFF2-40B4-BE49-F238E27FC236}">
                <a16:creationId xmlns:a16="http://schemas.microsoft.com/office/drawing/2014/main" id="{C5957EBF-03D9-486E-910A-77139B610A3E}"/>
              </a:ext>
            </a:extLst>
          </p:cNvPr>
          <p:cNvPicPr>
            <a:picLocks noChangeAspect="1"/>
          </p:cNvPicPr>
          <p:nvPr/>
        </p:nvPicPr>
        <p:blipFill>
          <a:blip r:embed="rId5"/>
          <a:stretch>
            <a:fillRect/>
          </a:stretch>
        </p:blipFill>
        <p:spPr>
          <a:xfrm>
            <a:off x="291963" y="4592762"/>
            <a:ext cx="4071017" cy="2140567"/>
          </a:xfrm>
          <a:prstGeom prst="rect">
            <a:avLst/>
          </a:prstGeom>
        </p:spPr>
      </p:pic>
      <p:pic>
        <p:nvPicPr>
          <p:cNvPr id="8" name="Picture 7">
            <a:extLst>
              <a:ext uri="{FF2B5EF4-FFF2-40B4-BE49-F238E27FC236}">
                <a16:creationId xmlns:a16="http://schemas.microsoft.com/office/drawing/2014/main" id="{76CA9503-1A7F-46B7-B790-2F20E5DEC937}"/>
              </a:ext>
            </a:extLst>
          </p:cNvPr>
          <p:cNvPicPr>
            <a:picLocks noChangeAspect="1"/>
          </p:cNvPicPr>
          <p:nvPr/>
        </p:nvPicPr>
        <p:blipFill>
          <a:blip r:embed="rId6"/>
          <a:stretch>
            <a:fillRect/>
          </a:stretch>
        </p:blipFill>
        <p:spPr>
          <a:xfrm>
            <a:off x="7403538" y="140128"/>
            <a:ext cx="4401744" cy="1597407"/>
          </a:xfrm>
          <a:prstGeom prst="rect">
            <a:avLst/>
          </a:prstGeom>
        </p:spPr>
      </p:pic>
      <p:pic>
        <p:nvPicPr>
          <p:cNvPr id="9" name="Picture 8">
            <a:extLst>
              <a:ext uri="{FF2B5EF4-FFF2-40B4-BE49-F238E27FC236}">
                <a16:creationId xmlns:a16="http://schemas.microsoft.com/office/drawing/2014/main" id="{F9EA8A34-3458-4CAF-B6F2-CAFC15434B97}"/>
              </a:ext>
            </a:extLst>
          </p:cNvPr>
          <p:cNvPicPr>
            <a:picLocks noChangeAspect="1"/>
          </p:cNvPicPr>
          <p:nvPr/>
        </p:nvPicPr>
        <p:blipFill rotWithShape="1">
          <a:blip r:embed="rId7"/>
          <a:srcRect l="25649" r="21329"/>
          <a:stretch/>
        </p:blipFill>
        <p:spPr>
          <a:xfrm>
            <a:off x="4815582" y="4487912"/>
            <a:ext cx="2172186" cy="2377445"/>
          </a:xfrm>
          <a:prstGeom prst="ellipse">
            <a:avLst/>
          </a:prstGeom>
        </p:spPr>
      </p:pic>
      <p:pic>
        <p:nvPicPr>
          <p:cNvPr id="15" name="Picture 14">
            <a:extLst>
              <a:ext uri="{FF2B5EF4-FFF2-40B4-BE49-F238E27FC236}">
                <a16:creationId xmlns:a16="http://schemas.microsoft.com/office/drawing/2014/main" id="{26131EAE-931D-45EE-AB77-B88AC67C6ADF}"/>
              </a:ext>
            </a:extLst>
          </p:cNvPr>
          <p:cNvPicPr>
            <a:picLocks noChangeAspect="1"/>
          </p:cNvPicPr>
          <p:nvPr/>
        </p:nvPicPr>
        <p:blipFill rotWithShape="1">
          <a:blip r:embed="rId8"/>
          <a:srcRect t="30706" r="26774"/>
          <a:stretch/>
        </p:blipFill>
        <p:spPr>
          <a:xfrm>
            <a:off x="238232" y="2912250"/>
            <a:ext cx="3407309" cy="2145671"/>
          </a:xfrm>
          <a:prstGeom prst="ellipse">
            <a:avLst/>
          </a:prstGeom>
        </p:spPr>
      </p:pic>
      <p:pic>
        <p:nvPicPr>
          <p:cNvPr id="17" name="Picture 16">
            <a:extLst>
              <a:ext uri="{FF2B5EF4-FFF2-40B4-BE49-F238E27FC236}">
                <a16:creationId xmlns:a16="http://schemas.microsoft.com/office/drawing/2014/main" id="{AA28B8F8-DDB5-47E8-AC88-AC08D2922DFC}"/>
              </a:ext>
            </a:extLst>
          </p:cNvPr>
          <p:cNvPicPr>
            <a:picLocks noChangeAspect="1"/>
          </p:cNvPicPr>
          <p:nvPr/>
        </p:nvPicPr>
        <p:blipFill rotWithShape="1">
          <a:blip r:embed="rId9"/>
          <a:srcRect l="15845" t="14476" r="15540" b="9815"/>
          <a:stretch/>
        </p:blipFill>
        <p:spPr>
          <a:xfrm>
            <a:off x="9024494" y="2208865"/>
            <a:ext cx="3143204" cy="2307917"/>
          </a:xfrm>
          <a:prstGeom prst="rect">
            <a:avLst/>
          </a:prstGeom>
        </p:spPr>
      </p:pic>
      <p:pic>
        <p:nvPicPr>
          <p:cNvPr id="13" name="Picture 12">
            <a:extLst>
              <a:ext uri="{FF2B5EF4-FFF2-40B4-BE49-F238E27FC236}">
                <a16:creationId xmlns:a16="http://schemas.microsoft.com/office/drawing/2014/main" id="{D8319E2D-2766-4579-804E-4FF4B527A18F}"/>
              </a:ext>
            </a:extLst>
          </p:cNvPr>
          <p:cNvPicPr>
            <a:picLocks noChangeAspect="1"/>
          </p:cNvPicPr>
          <p:nvPr/>
        </p:nvPicPr>
        <p:blipFill>
          <a:blip r:embed="rId10"/>
          <a:stretch>
            <a:fillRect/>
          </a:stretch>
        </p:blipFill>
        <p:spPr>
          <a:xfrm>
            <a:off x="3645541" y="-195423"/>
            <a:ext cx="3614524" cy="2107491"/>
          </a:xfrm>
          <a:prstGeom prst="ellipse">
            <a:avLst/>
          </a:prstGeom>
        </p:spPr>
      </p:pic>
      <p:sp>
        <p:nvSpPr>
          <p:cNvPr id="3" name="TextBox 2">
            <a:extLst>
              <a:ext uri="{FF2B5EF4-FFF2-40B4-BE49-F238E27FC236}">
                <a16:creationId xmlns:a16="http://schemas.microsoft.com/office/drawing/2014/main" id="{0BA7383B-342F-426E-9A3C-83B462EFE741}"/>
              </a:ext>
            </a:extLst>
          </p:cNvPr>
          <p:cNvSpPr txBox="1"/>
          <p:nvPr/>
        </p:nvSpPr>
        <p:spPr>
          <a:xfrm>
            <a:off x="5063775" y="1749274"/>
            <a:ext cx="7128225" cy="523220"/>
          </a:xfrm>
          <a:prstGeom prst="rect">
            <a:avLst/>
          </a:prstGeom>
          <a:noFill/>
        </p:spPr>
        <p:txBody>
          <a:bodyPr wrap="square" rtlCol="0">
            <a:spAutoFit/>
          </a:bodyPr>
          <a:lstStyle/>
          <a:p>
            <a:r>
              <a:rPr lang="en-US" sz="2800" b="1" dirty="0">
                <a:solidFill>
                  <a:schemeClr val="bg1"/>
                </a:solidFill>
                <a:latin typeface="Ink Free" panose="03080402000500000000" pitchFamily="66" charset="0"/>
              </a:rPr>
              <a:t>Young People’s Ministries supported at FRBC</a:t>
            </a:r>
          </a:p>
        </p:txBody>
      </p:sp>
      <p:pic>
        <p:nvPicPr>
          <p:cNvPr id="2" name="Picture 1">
            <a:extLst>
              <a:ext uri="{FF2B5EF4-FFF2-40B4-BE49-F238E27FC236}">
                <a16:creationId xmlns:a16="http://schemas.microsoft.com/office/drawing/2014/main" id="{BE5C9979-545E-43A8-B561-C88C59F2FCAC}"/>
              </a:ext>
            </a:extLst>
          </p:cNvPr>
          <p:cNvPicPr>
            <a:picLocks noChangeAspect="1"/>
          </p:cNvPicPr>
          <p:nvPr/>
        </p:nvPicPr>
        <p:blipFill>
          <a:blip r:embed="rId11"/>
          <a:stretch>
            <a:fillRect/>
          </a:stretch>
        </p:blipFill>
        <p:spPr>
          <a:xfrm>
            <a:off x="142767" y="2124767"/>
            <a:ext cx="1574966" cy="1574966"/>
          </a:xfrm>
          <a:prstGeom prst="ellipse">
            <a:avLst/>
          </a:prstGeom>
        </p:spPr>
      </p:pic>
      <p:pic>
        <p:nvPicPr>
          <p:cNvPr id="10" name="Picture 9">
            <a:extLst>
              <a:ext uri="{FF2B5EF4-FFF2-40B4-BE49-F238E27FC236}">
                <a16:creationId xmlns:a16="http://schemas.microsoft.com/office/drawing/2014/main" id="{E5D9875E-28D0-4F9E-8089-C43586C47205}"/>
              </a:ext>
            </a:extLst>
          </p:cNvPr>
          <p:cNvPicPr>
            <a:picLocks noChangeAspect="1"/>
          </p:cNvPicPr>
          <p:nvPr/>
        </p:nvPicPr>
        <p:blipFill>
          <a:blip r:embed="rId12"/>
          <a:stretch>
            <a:fillRect/>
          </a:stretch>
        </p:blipFill>
        <p:spPr>
          <a:xfrm>
            <a:off x="7066665" y="3489959"/>
            <a:ext cx="1719265" cy="1719265"/>
          </a:xfrm>
          <a:prstGeom prst="ellipse">
            <a:avLst/>
          </a:prstGeom>
        </p:spPr>
      </p:pic>
      <p:pic>
        <p:nvPicPr>
          <p:cNvPr id="11" name="Picture 10">
            <a:extLst>
              <a:ext uri="{FF2B5EF4-FFF2-40B4-BE49-F238E27FC236}">
                <a16:creationId xmlns:a16="http://schemas.microsoft.com/office/drawing/2014/main" id="{02AEA35B-02BA-4C3D-91F2-B9B4FCEA94AE}"/>
              </a:ext>
            </a:extLst>
          </p:cNvPr>
          <p:cNvPicPr>
            <a:picLocks noChangeAspect="1"/>
          </p:cNvPicPr>
          <p:nvPr/>
        </p:nvPicPr>
        <p:blipFill>
          <a:blip r:embed="rId13"/>
          <a:stretch>
            <a:fillRect/>
          </a:stretch>
        </p:blipFill>
        <p:spPr>
          <a:xfrm>
            <a:off x="7107050" y="5057921"/>
            <a:ext cx="2250764" cy="1685901"/>
          </a:xfrm>
          <a:prstGeom prst="rect">
            <a:avLst/>
          </a:prstGeom>
        </p:spPr>
      </p:pic>
      <p:pic>
        <p:nvPicPr>
          <p:cNvPr id="12" name="Picture 11">
            <a:extLst>
              <a:ext uri="{FF2B5EF4-FFF2-40B4-BE49-F238E27FC236}">
                <a16:creationId xmlns:a16="http://schemas.microsoft.com/office/drawing/2014/main" id="{B3687475-4C80-4CE9-A554-383949768CC4}"/>
              </a:ext>
            </a:extLst>
          </p:cNvPr>
          <p:cNvPicPr>
            <a:picLocks noChangeAspect="1"/>
          </p:cNvPicPr>
          <p:nvPr/>
        </p:nvPicPr>
        <p:blipFill>
          <a:blip r:embed="rId14"/>
          <a:stretch>
            <a:fillRect/>
          </a:stretch>
        </p:blipFill>
        <p:spPr>
          <a:xfrm>
            <a:off x="3630113" y="3584884"/>
            <a:ext cx="3194522" cy="1195031"/>
          </a:xfrm>
          <a:prstGeom prst="rect">
            <a:avLst/>
          </a:prstGeom>
        </p:spPr>
      </p:pic>
      <p:pic>
        <p:nvPicPr>
          <p:cNvPr id="21" name="Picture 20">
            <a:extLst>
              <a:ext uri="{FF2B5EF4-FFF2-40B4-BE49-F238E27FC236}">
                <a16:creationId xmlns:a16="http://schemas.microsoft.com/office/drawing/2014/main" id="{C6FB32BE-96AC-42F3-A571-23E42DC0A52B}"/>
              </a:ext>
            </a:extLst>
          </p:cNvPr>
          <p:cNvPicPr>
            <a:picLocks noChangeAspect="1"/>
          </p:cNvPicPr>
          <p:nvPr/>
        </p:nvPicPr>
        <p:blipFill>
          <a:blip r:embed="rId15"/>
          <a:stretch>
            <a:fillRect/>
          </a:stretch>
        </p:blipFill>
        <p:spPr>
          <a:xfrm>
            <a:off x="3110510" y="2307125"/>
            <a:ext cx="2887374" cy="1094739"/>
          </a:xfrm>
          <a:prstGeom prst="rect">
            <a:avLst/>
          </a:prstGeom>
        </p:spPr>
      </p:pic>
    </p:spTree>
    <p:extLst>
      <p:ext uri="{BB962C8B-B14F-4D97-AF65-F5344CB8AC3E}">
        <p14:creationId xmlns:p14="http://schemas.microsoft.com/office/powerpoint/2010/main" val="155150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500"/>
                            </p:stCondLst>
                            <p:childTnLst>
                              <p:par>
                                <p:cTn id="23" presetID="53" presetClass="entr" presetSubtype="16"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3500"/>
                            </p:stCondLst>
                            <p:childTnLst>
                              <p:par>
                                <p:cTn id="29" presetID="53" presetClass="entr" presetSubtype="16"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4500"/>
                            </p:stCondLst>
                            <p:childTnLst>
                              <p:par>
                                <p:cTn id="35" presetID="53" presetClass="entr" presetSubtype="16" fill="hold" nodeType="after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500"/>
                            </p:stCondLst>
                            <p:childTnLst>
                              <p:par>
                                <p:cTn id="41" presetID="53" presetClass="entr" presetSubtype="16" fill="hold" nodeType="afterEffect">
                                  <p:stCondLst>
                                    <p:cond delay="5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6500"/>
                            </p:stCondLst>
                            <p:childTnLst>
                              <p:par>
                                <p:cTn id="47" presetID="53" presetClass="entr" presetSubtype="16" fill="hold" nodeType="afterEffect">
                                  <p:stCondLst>
                                    <p:cond delay="50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7500"/>
                            </p:stCondLst>
                            <p:childTnLst>
                              <p:par>
                                <p:cTn id="53" presetID="53" presetClass="entr" presetSubtype="16" fill="hold" nodeType="afterEffect">
                                  <p:stCondLst>
                                    <p:cond delay="50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8500"/>
                            </p:stCondLst>
                            <p:childTnLst>
                              <p:par>
                                <p:cTn id="59" presetID="53" presetClass="entr" presetSubtype="16" fill="hold" nodeType="after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par>
                          <p:cTn id="64" fill="hold">
                            <p:stCondLst>
                              <p:cond delay="9500"/>
                            </p:stCondLst>
                            <p:childTnLst>
                              <p:par>
                                <p:cTn id="65" presetID="53" presetClass="entr" presetSubtype="16" fill="hold" nodeType="afterEffect">
                                  <p:stCondLst>
                                    <p:cond delay="5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10500"/>
                            </p:stCondLst>
                            <p:childTnLst>
                              <p:par>
                                <p:cTn id="71" presetID="53" presetClass="entr" presetSubtype="16" fill="hold" nodeType="afterEffect">
                                  <p:stCondLst>
                                    <p:cond delay="5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11500"/>
                            </p:stCondLst>
                            <p:childTnLst>
                              <p:par>
                                <p:cTn id="77" presetID="53" presetClass="entr" presetSubtype="16" fill="hold" nodeType="afterEffect">
                                  <p:stCondLst>
                                    <p:cond delay="5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12500"/>
                            </p:stCondLst>
                            <p:childTnLst>
                              <p:par>
                                <p:cTn id="83" presetID="53" presetClass="entr" presetSubtype="16" fill="hold" nodeType="afterEffect">
                                  <p:stCondLst>
                                    <p:cond delay="50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6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AA033B-B24B-43FF-9B08-1172E8E08019}"/>
              </a:ext>
            </a:extLst>
          </p:cNvPr>
          <p:cNvPicPr>
            <a:picLocks noChangeAspect="1"/>
          </p:cNvPicPr>
          <p:nvPr/>
        </p:nvPicPr>
        <p:blipFill rotWithShape="1">
          <a:blip r:embed="rId2">
            <a:extLst>
              <a:ext uri="{28A0092B-C50C-407E-A947-70E740481C1C}">
                <a14:useLocalDpi xmlns:a14="http://schemas.microsoft.com/office/drawing/2010/main" val="0"/>
              </a:ext>
            </a:extLst>
          </a:blip>
          <a:srcRect l="4288" t="22159" r="3346" b="17521"/>
          <a:stretch/>
        </p:blipFill>
        <p:spPr>
          <a:xfrm rot="5400000">
            <a:off x="5763994" y="877028"/>
            <a:ext cx="3245004" cy="1589390"/>
          </a:xfrm>
          <a:prstGeom prst="rect">
            <a:avLst/>
          </a:prstGeom>
        </p:spPr>
      </p:pic>
      <p:pic>
        <p:nvPicPr>
          <p:cNvPr id="7" name="Picture 6">
            <a:extLst>
              <a:ext uri="{FF2B5EF4-FFF2-40B4-BE49-F238E27FC236}">
                <a16:creationId xmlns:a16="http://schemas.microsoft.com/office/drawing/2014/main" id="{C549784B-0DD6-47EB-B3AF-7B93E88AAF4C}"/>
              </a:ext>
            </a:extLst>
          </p:cNvPr>
          <p:cNvPicPr>
            <a:picLocks noChangeAspect="1"/>
          </p:cNvPicPr>
          <p:nvPr/>
        </p:nvPicPr>
        <p:blipFill>
          <a:blip r:embed="rId3"/>
          <a:stretch>
            <a:fillRect/>
          </a:stretch>
        </p:blipFill>
        <p:spPr>
          <a:xfrm>
            <a:off x="8293640" y="321783"/>
            <a:ext cx="3761076" cy="3245003"/>
          </a:xfrm>
          <a:prstGeom prst="rect">
            <a:avLst/>
          </a:prstGeom>
        </p:spPr>
      </p:pic>
      <p:pic>
        <p:nvPicPr>
          <p:cNvPr id="10" name="Picture 9">
            <a:extLst>
              <a:ext uri="{FF2B5EF4-FFF2-40B4-BE49-F238E27FC236}">
                <a16:creationId xmlns:a16="http://schemas.microsoft.com/office/drawing/2014/main" id="{4AD17BE7-20D1-42D0-9987-3EE230070D74}"/>
              </a:ext>
            </a:extLst>
          </p:cNvPr>
          <p:cNvPicPr>
            <a:picLocks noChangeAspect="1"/>
          </p:cNvPicPr>
          <p:nvPr/>
        </p:nvPicPr>
        <p:blipFill rotWithShape="1">
          <a:blip r:embed="rId4"/>
          <a:srcRect l="3807"/>
          <a:stretch/>
        </p:blipFill>
        <p:spPr>
          <a:xfrm>
            <a:off x="7164888" y="3835709"/>
            <a:ext cx="4401644" cy="2700508"/>
          </a:xfrm>
          <a:prstGeom prst="rect">
            <a:avLst/>
          </a:prstGeom>
        </p:spPr>
      </p:pic>
      <p:pic>
        <p:nvPicPr>
          <p:cNvPr id="11" name="Picture 10">
            <a:extLst>
              <a:ext uri="{FF2B5EF4-FFF2-40B4-BE49-F238E27FC236}">
                <a16:creationId xmlns:a16="http://schemas.microsoft.com/office/drawing/2014/main" id="{8AF079C0-F798-4D0F-B721-DAE502484DAA}"/>
              </a:ext>
            </a:extLst>
          </p:cNvPr>
          <p:cNvPicPr>
            <a:picLocks noChangeAspect="1"/>
          </p:cNvPicPr>
          <p:nvPr/>
        </p:nvPicPr>
        <p:blipFill rotWithShape="1">
          <a:blip r:embed="rId5"/>
          <a:srcRect l="54676" r="18597"/>
          <a:stretch/>
        </p:blipFill>
        <p:spPr>
          <a:xfrm>
            <a:off x="3750629" y="3021622"/>
            <a:ext cx="2683754" cy="3514595"/>
          </a:xfrm>
          <a:prstGeom prst="rect">
            <a:avLst/>
          </a:prstGeom>
        </p:spPr>
      </p:pic>
      <p:sp>
        <p:nvSpPr>
          <p:cNvPr id="12" name="TextBox 11">
            <a:extLst>
              <a:ext uri="{FF2B5EF4-FFF2-40B4-BE49-F238E27FC236}">
                <a16:creationId xmlns:a16="http://schemas.microsoft.com/office/drawing/2014/main" id="{B1379559-32AC-46E6-8ED0-14E3B7D32FF0}"/>
              </a:ext>
            </a:extLst>
          </p:cNvPr>
          <p:cNvSpPr txBox="1"/>
          <p:nvPr/>
        </p:nvSpPr>
        <p:spPr>
          <a:xfrm>
            <a:off x="3036303" y="517561"/>
            <a:ext cx="3555498" cy="2308324"/>
          </a:xfrm>
          <a:prstGeom prst="rect">
            <a:avLst/>
          </a:prstGeom>
          <a:noFill/>
        </p:spPr>
        <p:txBody>
          <a:bodyPr wrap="square" rtlCol="0">
            <a:spAutoFit/>
          </a:bodyPr>
          <a:lstStyle/>
          <a:p>
            <a:pPr algn="ctr"/>
            <a:r>
              <a:rPr lang="en-US" sz="3600" b="1" dirty="0">
                <a:solidFill>
                  <a:schemeClr val="bg1"/>
                </a:solidFill>
                <a:latin typeface="Ink Free" panose="03080402000500000000" pitchFamily="66" charset="0"/>
              </a:rPr>
              <a:t>Kids don’t come with an instruction manual</a:t>
            </a:r>
          </a:p>
        </p:txBody>
      </p:sp>
      <p:pic>
        <p:nvPicPr>
          <p:cNvPr id="14" name="Picture 13">
            <a:extLst>
              <a:ext uri="{FF2B5EF4-FFF2-40B4-BE49-F238E27FC236}">
                <a16:creationId xmlns:a16="http://schemas.microsoft.com/office/drawing/2014/main" id="{005E0276-1B58-4BC2-8AEA-EB3BC2BFB667}"/>
              </a:ext>
            </a:extLst>
          </p:cNvPr>
          <p:cNvPicPr>
            <a:picLocks noChangeAspect="1"/>
          </p:cNvPicPr>
          <p:nvPr/>
        </p:nvPicPr>
        <p:blipFill>
          <a:blip r:embed="rId6"/>
          <a:stretch>
            <a:fillRect/>
          </a:stretch>
        </p:blipFill>
        <p:spPr>
          <a:xfrm>
            <a:off x="757822" y="3294225"/>
            <a:ext cx="2666670" cy="3404024"/>
          </a:xfrm>
          <a:prstGeom prst="rect">
            <a:avLst/>
          </a:prstGeom>
        </p:spPr>
      </p:pic>
      <p:pic>
        <p:nvPicPr>
          <p:cNvPr id="13" name="Picture 12">
            <a:extLst>
              <a:ext uri="{FF2B5EF4-FFF2-40B4-BE49-F238E27FC236}">
                <a16:creationId xmlns:a16="http://schemas.microsoft.com/office/drawing/2014/main" id="{13444350-7184-41A7-AE2F-6C25599CC091}"/>
              </a:ext>
            </a:extLst>
          </p:cNvPr>
          <p:cNvPicPr>
            <a:picLocks noChangeAspect="1"/>
          </p:cNvPicPr>
          <p:nvPr/>
        </p:nvPicPr>
        <p:blipFill rotWithShape="1">
          <a:blip r:embed="rId7">
            <a:extLst>
              <a:ext uri="{28A0092B-C50C-407E-A947-70E740481C1C}">
                <a14:useLocalDpi xmlns:a14="http://schemas.microsoft.com/office/drawing/2010/main" val="0"/>
              </a:ext>
            </a:extLst>
          </a:blip>
          <a:srcRect l="13842" t="12385" r="12500" b="2737"/>
          <a:stretch/>
        </p:blipFill>
        <p:spPr>
          <a:xfrm rot="5400000">
            <a:off x="-81585" y="378619"/>
            <a:ext cx="3224307" cy="2786570"/>
          </a:xfrm>
          <a:prstGeom prst="rect">
            <a:avLst/>
          </a:prstGeom>
        </p:spPr>
      </p:pic>
    </p:spTree>
    <p:extLst>
      <p:ext uri="{BB962C8B-B14F-4D97-AF65-F5344CB8AC3E}">
        <p14:creationId xmlns:p14="http://schemas.microsoft.com/office/powerpoint/2010/main" val="28532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5000"/>
                            </p:stCondLst>
                            <p:childTnLst>
                              <p:par>
                                <p:cTn id="21" presetID="10"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par>
                          <p:cTn id="24" fill="hold">
                            <p:stCondLst>
                              <p:cond delay="6500"/>
                            </p:stCondLst>
                            <p:childTnLst>
                              <p:par>
                                <p:cTn id="25" presetID="10"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8000"/>
                            </p:stCondLst>
                            <p:childTnLst>
                              <p:par>
                                <p:cTn id="29" presetID="10" presetClass="entr" presetSubtype="0"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13"/>
                                        </p:tgtEl>
                                      </p:cBhvr>
                                      <p:by x="200000" y="200000"/>
                                    </p:animScale>
                                  </p:childTnLst>
                                </p:cTn>
                              </p:par>
                              <p:par>
                                <p:cTn id="36" presetID="49" presetClass="path" presetSubtype="0" accel="50000" decel="50000" fill="hold" nodeType="withEffect">
                                  <p:stCondLst>
                                    <p:cond delay="0"/>
                                  </p:stCondLst>
                                  <p:childTnLst>
                                    <p:animMotion origin="layout" path="M -8.33333E-7 -3.33333E-6 L 0.46628 0.24167 " pathEditMode="relative" rAng="0" ptsTypes="AA">
                                      <p:cBhvr>
                                        <p:cTn id="37" dur="2000" fill="hold"/>
                                        <p:tgtEl>
                                          <p:spTgt spid="13"/>
                                        </p:tgtEl>
                                        <p:attrNameLst>
                                          <p:attrName>ppt_x</p:attrName>
                                          <p:attrName>ppt_y</p:attrName>
                                        </p:attrNameLst>
                                      </p:cBhvr>
                                      <p:rCtr x="23307" y="12083"/>
                                    </p:animMotion>
                                  </p:childTnLst>
                                </p:cTn>
                              </p:par>
                              <p:par>
                                <p:cTn id="38" presetID="35" presetClass="path" presetSubtype="0" accel="50000" decel="50000" fill="hold" grpId="1" nodeType="withEffect">
                                  <p:stCondLst>
                                    <p:cond delay="0"/>
                                  </p:stCondLst>
                                  <p:childTnLst>
                                    <p:animMotion origin="layout" path="M 0 0 L -0.25 0 E" pathEditMode="relative" ptsTypes="">
                                      <p:cBhvr>
                                        <p:cTn id="39" dur="2000" fill="hold"/>
                                        <p:tgtEl>
                                          <p:spTgt spid="12"/>
                                        </p:tgtEl>
                                        <p:attrNameLst>
                                          <p:attrName>ppt_x</p:attrName>
                                          <p:attrName>ppt_y</p:attrName>
                                        </p:attrNameLst>
                                      </p:cBhvr>
                                    </p:animMotion>
                                  </p:childTnLst>
                                </p:cTn>
                              </p:par>
                              <p:par>
                                <p:cTn id="40" presetID="10" presetClass="exit" presetSubtype="0" fill="hold" nodeType="withEffect">
                                  <p:stCondLst>
                                    <p:cond delay="0"/>
                                  </p:stCondLst>
                                  <p:childTnLst>
                                    <p:animEffect transition="out" filter="fade">
                                      <p:cBhvr>
                                        <p:cTn id="41" dur="2000"/>
                                        <p:tgtEl>
                                          <p:spTgt spid="10"/>
                                        </p:tgtEl>
                                      </p:cBhvr>
                                    </p:animEffect>
                                    <p:set>
                                      <p:cBhvr>
                                        <p:cTn id="42" dur="1" fill="hold">
                                          <p:stCondLst>
                                            <p:cond delay="1999"/>
                                          </p:stCondLst>
                                        </p:cTn>
                                        <p:tgtEl>
                                          <p:spTgt spid="1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1"/>
                                        </p:tgtEl>
                                      </p:cBhvr>
                                    </p:animEffect>
                                    <p:set>
                                      <p:cBhvr>
                                        <p:cTn id="45" dur="1" fill="hold">
                                          <p:stCondLst>
                                            <p:cond delay="1999"/>
                                          </p:stCondLst>
                                        </p:cTn>
                                        <p:tgtEl>
                                          <p:spTgt spid="1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5"/>
                                        </p:tgtEl>
                                      </p:cBhvr>
                                    </p:animEffect>
                                    <p:set>
                                      <p:cBhvr>
                                        <p:cTn id="48" dur="1" fill="hold">
                                          <p:stCondLst>
                                            <p:cond delay="1999"/>
                                          </p:stCondLst>
                                        </p:cTn>
                                        <p:tgtEl>
                                          <p:spTgt spid="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4"/>
                                        </p:tgtEl>
                                      </p:cBhvr>
                                    </p:animEffect>
                                    <p:set>
                                      <p:cBhvr>
                                        <p:cTn id="51" dur="1" fill="hold">
                                          <p:stCondLst>
                                            <p:cond delay="1999"/>
                                          </p:stCondLst>
                                        </p:cTn>
                                        <p:tgtEl>
                                          <p:spTgt spid="1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42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672E-9CA2-4527-A744-673967622B5A}"/>
              </a:ext>
            </a:extLst>
          </p:cNvPr>
          <p:cNvSpPr/>
          <p:nvPr/>
        </p:nvSpPr>
        <p:spPr>
          <a:xfrm>
            <a:off x="638827" y="425886"/>
            <a:ext cx="10922696" cy="4524315"/>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2 Timothy 3:14-17</a:t>
            </a:r>
            <a:endParaRPr lang="en-US" sz="3200" baseline="30000" dirty="0">
              <a:solidFill>
                <a:schemeClr val="bg1"/>
              </a:solidFill>
              <a:latin typeface="Cambria" panose="02040503050406030204" pitchFamily="18" charset="0"/>
              <a:ea typeface="Cambria" panose="02040503050406030204" pitchFamily="18" charset="0"/>
            </a:endParaRPr>
          </a:p>
          <a:p>
            <a:r>
              <a:rPr lang="en-US" sz="3200" dirty="0">
                <a:solidFill>
                  <a:schemeClr val="bg1"/>
                </a:solidFill>
                <a:latin typeface="Cambria" panose="02040503050406030204" pitchFamily="18" charset="0"/>
                <a:ea typeface="Cambria" panose="02040503050406030204" pitchFamily="18" charset="0"/>
              </a:rPr>
              <a:t>But as for you, continue in what you have learned and have firmly believed, knowing from whom you learned it and how from childhood you have been acquainted with the sacred writings, which are able to make you wise for salvation through faith in Christ Jesus. All Scripture is breathed out by God and profitable for teaching, for reproof, for correction, and for training in righteousness, that the man of God may be complete, equipped for every good work.</a:t>
            </a:r>
          </a:p>
        </p:txBody>
      </p:sp>
    </p:spTree>
    <p:extLst>
      <p:ext uri="{BB962C8B-B14F-4D97-AF65-F5344CB8AC3E}">
        <p14:creationId xmlns:p14="http://schemas.microsoft.com/office/powerpoint/2010/main" val="186444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1672E-9CA2-4527-A744-673967622B5A}"/>
              </a:ext>
            </a:extLst>
          </p:cNvPr>
          <p:cNvSpPr/>
          <p:nvPr/>
        </p:nvSpPr>
        <p:spPr>
          <a:xfrm>
            <a:off x="638827" y="425886"/>
            <a:ext cx="10922696" cy="4524315"/>
          </a:xfrm>
          <a:prstGeom prst="rect">
            <a:avLst/>
          </a:prstGeom>
        </p:spPr>
        <p:txBody>
          <a:bodyPr wrap="square">
            <a:spAutoFit/>
          </a:bodyPr>
          <a:lstStyle/>
          <a:p>
            <a:r>
              <a:rPr lang="en-US" sz="3200" dirty="0">
                <a:solidFill>
                  <a:schemeClr val="bg1"/>
                </a:solidFill>
                <a:latin typeface="Cambria" panose="02040503050406030204" pitchFamily="18" charset="0"/>
                <a:ea typeface="Cambria" panose="02040503050406030204" pitchFamily="18" charset="0"/>
              </a:rPr>
              <a:t>2 Timothy 3:14-17</a:t>
            </a:r>
            <a:endParaRPr lang="en-US" sz="3200" baseline="30000" dirty="0">
              <a:solidFill>
                <a:schemeClr val="bg1"/>
              </a:solidFill>
              <a:latin typeface="Cambria" panose="02040503050406030204" pitchFamily="18" charset="0"/>
              <a:ea typeface="Cambria" panose="02040503050406030204" pitchFamily="18" charset="0"/>
            </a:endParaRPr>
          </a:p>
          <a:p>
            <a:r>
              <a:rPr lang="en-US" sz="3200" dirty="0">
                <a:solidFill>
                  <a:schemeClr val="bg1"/>
                </a:solidFill>
                <a:latin typeface="Cambria" panose="02040503050406030204" pitchFamily="18" charset="0"/>
                <a:ea typeface="Cambria" panose="02040503050406030204" pitchFamily="18" charset="0"/>
              </a:rPr>
              <a:t>But as for you, continue in what you have learned and have firmly believed, knowing from whom you learned it and how </a:t>
            </a:r>
            <a:r>
              <a:rPr lang="en-US" sz="3200" u="sng" dirty="0">
                <a:solidFill>
                  <a:schemeClr val="bg1"/>
                </a:solidFill>
                <a:latin typeface="Cambria" panose="02040503050406030204" pitchFamily="18" charset="0"/>
                <a:ea typeface="Cambria" panose="02040503050406030204" pitchFamily="18" charset="0"/>
              </a:rPr>
              <a:t>from childhood</a:t>
            </a:r>
            <a:r>
              <a:rPr lang="en-US" sz="3200" dirty="0">
                <a:solidFill>
                  <a:schemeClr val="bg1"/>
                </a:solidFill>
                <a:latin typeface="Cambria" panose="02040503050406030204" pitchFamily="18" charset="0"/>
                <a:ea typeface="Cambria" panose="02040503050406030204" pitchFamily="18" charset="0"/>
              </a:rPr>
              <a:t> you have been acquainted with the sacred writings, which are able to make you wise for salvation through faith in Christ Jesus. All Scripture is breathed out by God and profitable for teaching, for reproof, for correction, and for training in righteousness, that the man of God may be complete, equipped for every good work.</a:t>
            </a:r>
          </a:p>
        </p:txBody>
      </p:sp>
    </p:spTree>
    <p:extLst>
      <p:ext uri="{BB962C8B-B14F-4D97-AF65-F5344CB8AC3E}">
        <p14:creationId xmlns:p14="http://schemas.microsoft.com/office/powerpoint/2010/main" val="276125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2329</TotalTime>
  <Words>1061</Words>
  <Application>Microsoft Office PowerPoint</Application>
  <PresentationFormat>Widescreen</PresentationFormat>
  <Paragraphs>65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Chiller</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and Beth Dunkerton</dc:creator>
  <cp:lastModifiedBy>FRBC Sound Booth</cp:lastModifiedBy>
  <cp:revision>50</cp:revision>
  <dcterms:created xsi:type="dcterms:W3CDTF">2020-01-12T23:45:11Z</dcterms:created>
  <dcterms:modified xsi:type="dcterms:W3CDTF">2020-01-25T17:44:46Z</dcterms:modified>
</cp:coreProperties>
</file>