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8" r:id="rId2"/>
    <p:sldId id="269" r:id="rId3"/>
    <p:sldId id="296" r:id="rId4"/>
    <p:sldId id="295" r:id="rId5"/>
    <p:sldId id="270" r:id="rId6"/>
    <p:sldId id="273" r:id="rId7"/>
    <p:sldId id="294" r:id="rId8"/>
    <p:sldId id="278" r:id="rId9"/>
    <p:sldId id="297" r:id="rId10"/>
    <p:sldId id="298" r:id="rId11"/>
    <p:sldId id="279" r:id="rId12"/>
    <p:sldId id="290" r:id="rId13"/>
    <p:sldId id="302" r:id="rId14"/>
    <p:sldId id="280" r:id="rId15"/>
    <p:sldId id="281" r:id="rId16"/>
    <p:sldId id="282" r:id="rId17"/>
    <p:sldId id="283" r:id="rId18"/>
    <p:sldId id="284" r:id="rId19"/>
    <p:sldId id="285" r:id="rId20"/>
    <p:sldId id="286" r:id="rId21"/>
    <p:sldId id="287" r:id="rId22"/>
    <p:sldId id="288" r:id="rId23"/>
    <p:sldId id="289" r:id="rId24"/>
    <p:sldId id="300" r:id="rId25"/>
    <p:sldId id="299" r:id="rId26"/>
    <p:sldId id="301"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s" initials="D" lastIdx="1" clrIdx="0">
    <p:extLst>
      <p:ext uri="{19B8F6BF-5375-455C-9EA6-DF929625EA0E}">
        <p15:presenceInfo xmlns:p15="http://schemas.microsoft.com/office/powerpoint/2012/main" userId="Davi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7"/>
    <a:srgbClr val="977B62"/>
    <a:srgbClr val="2B2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249" autoAdjust="0"/>
  </p:normalViewPr>
  <p:slideViewPr>
    <p:cSldViewPr snapToGrid="0">
      <p:cViewPr varScale="1">
        <p:scale>
          <a:sx n="68" d="100"/>
          <a:sy n="68" d="100"/>
        </p:scale>
        <p:origin x="918" y="60"/>
      </p:cViewPr>
      <p:guideLst/>
    </p:cSldViewPr>
  </p:slideViewPr>
  <p:outlineViewPr>
    <p:cViewPr>
      <p:scale>
        <a:sx n="33" d="100"/>
        <a:sy n="33" d="100"/>
      </p:scale>
      <p:origin x="0" y="-10398"/>
    </p:cViewPr>
  </p:outlineViewPr>
  <p:notesTextViewPr>
    <p:cViewPr>
      <p:scale>
        <a:sx n="3" d="2"/>
        <a:sy n="3" d="2"/>
      </p:scale>
      <p:origin x="0" y="0"/>
    </p:cViewPr>
  </p:notesTextViewPr>
  <p:notesViewPr>
    <p:cSldViewPr snapToGrid="0">
      <p:cViewPr varScale="1">
        <p:scale>
          <a:sx n="55" d="100"/>
          <a:sy n="55" d="100"/>
        </p:scale>
        <p:origin x="148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70B11F4-A350-43DE-8393-6C988255DE24}" type="datetimeFigureOut">
              <a:rPr lang="en-US" smtClean="0"/>
              <a:t>10/5/2019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749435A-2449-421D-9D31-3ADF4D1DCE13}" type="slidenum">
              <a:rPr lang="en-US" smtClean="0"/>
              <a:t>‹#›</a:t>
            </a:fld>
            <a:endParaRPr lang="en-US" dirty="0"/>
          </a:p>
        </p:txBody>
      </p:sp>
    </p:spTree>
    <p:extLst>
      <p:ext uri="{BB962C8B-B14F-4D97-AF65-F5344CB8AC3E}">
        <p14:creationId xmlns:p14="http://schemas.microsoft.com/office/powerpoint/2010/main" val="212255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through the slides and chapter</a:t>
            </a:r>
          </a:p>
          <a:p>
            <a:r>
              <a:rPr lang="en-US" dirty="0"/>
              <a:t>	Yellow text is from the Bible (NKJV)</a:t>
            </a:r>
          </a:p>
          <a:p>
            <a:r>
              <a:rPr lang="en-US" dirty="0"/>
              <a:t>	Green text is for emphasis</a:t>
            </a:r>
          </a:p>
          <a:p>
            <a:r>
              <a:rPr lang="en-US" dirty="0"/>
              <a:t>	Blue text is commentary</a:t>
            </a:r>
          </a:p>
        </p:txBody>
      </p:sp>
      <p:sp>
        <p:nvSpPr>
          <p:cNvPr id="4" name="Slide Number Placeholder 3"/>
          <p:cNvSpPr>
            <a:spLocks noGrp="1"/>
          </p:cNvSpPr>
          <p:nvPr>
            <p:ph type="sldNum" sz="quarter" idx="5"/>
          </p:nvPr>
        </p:nvSpPr>
        <p:spPr/>
        <p:txBody>
          <a:bodyPr/>
          <a:lstStyle/>
          <a:p>
            <a:fld id="{F749435A-2449-421D-9D31-3ADF4D1DCE13}" type="slidenum">
              <a:rPr lang="en-US" smtClean="0"/>
              <a:t>1</a:t>
            </a:fld>
            <a:endParaRPr lang="en-US" dirty="0"/>
          </a:p>
        </p:txBody>
      </p:sp>
    </p:spTree>
    <p:extLst>
      <p:ext uri="{BB962C8B-B14F-4D97-AF65-F5344CB8AC3E}">
        <p14:creationId xmlns:p14="http://schemas.microsoft.com/office/powerpoint/2010/main" val="27034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Location of Sanhedrin's meeting room</a:t>
            </a:r>
          </a:p>
        </p:txBody>
      </p:sp>
      <p:sp>
        <p:nvSpPr>
          <p:cNvPr id="4" name="Slide Number Placeholder 3"/>
          <p:cNvSpPr>
            <a:spLocks noGrp="1"/>
          </p:cNvSpPr>
          <p:nvPr>
            <p:ph type="sldNum" sz="quarter" idx="5"/>
          </p:nvPr>
        </p:nvSpPr>
        <p:spPr/>
        <p:txBody>
          <a:bodyPr/>
          <a:lstStyle/>
          <a:p>
            <a:fld id="{F749435A-2449-421D-9D31-3ADF4D1DCE13}" type="slidenum">
              <a:rPr lang="en-US" smtClean="0"/>
              <a:t>10</a:t>
            </a:fld>
            <a:endParaRPr lang="en-US" dirty="0"/>
          </a:p>
        </p:txBody>
      </p:sp>
    </p:spTree>
    <p:extLst>
      <p:ext uri="{BB962C8B-B14F-4D97-AF65-F5344CB8AC3E}">
        <p14:creationId xmlns:p14="http://schemas.microsoft.com/office/powerpoint/2010/main" val="326350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399218"/>
          </a:xfrm>
        </p:spPr>
        <p:txBody>
          <a:bodyPr/>
          <a:lstStyle/>
          <a:p>
            <a:pPr defTabSz="942289">
              <a:defRPr/>
            </a:pPr>
            <a:r>
              <a:rPr lang="en-US" sz="1600" dirty="0"/>
              <a:t>Filled - Not a new event but a condition that Peter was in</a:t>
            </a:r>
          </a:p>
          <a:p>
            <a:pPr defTabSz="942289">
              <a:defRPr/>
            </a:pPr>
            <a:endParaRPr lang="en-US" sz="1600" dirty="0"/>
          </a:p>
          <a:p>
            <a:pPr defTabSz="942289">
              <a:defRPr/>
            </a:pPr>
            <a:r>
              <a:rPr lang="en-US" sz="1600" dirty="0"/>
              <a:t>We are told to Be filled with the Spirit (an on going or renewable condition) (Eph. 5:18);</a:t>
            </a:r>
          </a:p>
          <a:p>
            <a:pPr defTabSz="942289">
              <a:defRPr/>
            </a:pPr>
            <a:endParaRPr lang="en-US" sz="1600" dirty="0"/>
          </a:p>
          <a:p>
            <a:pPr defTabSz="942289">
              <a:defRPr/>
            </a:pPr>
            <a:r>
              <a:rPr lang="en-US" sz="1600" dirty="0"/>
              <a:t> </a:t>
            </a:r>
            <a:endParaRPr lang="en-US" dirty="0"/>
          </a:p>
        </p:txBody>
      </p:sp>
      <p:sp>
        <p:nvSpPr>
          <p:cNvPr id="4" name="Slide Number Placeholder 3"/>
          <p:cNvSpPr>
            <a:spLocks noGrp="1"/>
          </p:cNvSpPr>
          <p:nvPr>
            <p:ph type="sldNum" sz="quarter" idx="5"/>
          </p:nvPr>
        </p:nvSpPr>
        <p:spPr/>
        <p:txBody>
          <a:bodyPr/>
          <a:lstStyle/>
          <a:p>
            <a:fld id="{F749435A-2449-421D-9D31-3ADF4D1DCE13}" type="slidenum">
              <a:rPr lang="en-US" smtClean="0"/>
              <a:t>11</a:t>
            </a:fld>
            <a:endParaRPr lang="en-US" dirty="0"/>
          </a:p>
        </p:txBody>
      </p:sp>
    </p:spTree>
    <p:extLst>
      <p:ext uri="{BB962C8B-B14F-4D97-AF65-F5344CB8AC3E}">
        <p14:creationId xmlns:p14="http://schemas.microsoft.com/office/powerpoint/2010/main" val="232276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184191"/>
          </a:xfrm>
        </p:spPr>
        <p:txBody>
          <a:bodyPr/>
          <a:lstStyle/>
          <a:p>
            <a:pPr defTabSz="942289">
              <a:defRPr/>
            </a:pPr>
            <a:r>
              <a:rPr lang="en-US" sz="1600" dirty="0"/>
              <a:t>Which person is filled with the Holy Spirit?</a:t>
            </a:r>
          </a:p>
          <a:p>
            <a:pPr defTabSz="942289">
              <a:defRPr/>
            </a:pPr>
            <a:endParaRPr lang="en-US" sz="1600" dirty="0"/>
          </a:p>
          <a:p>
            <a:pPr defTabSz="942289">
              <a:defRPr/>
            </a:pPr>
            <a:r>
              <a:rPr lang="en-US" sz="1600" dirty="0"/>
              <a:t>We are told to Be filled with the Spirit (an on going or renewable condition) (Eph. 5:18);</a:t>
            </a:r>
          </a:p>
          <a:p>
            <a:pPr defTabSz="942289">
              <a:defRPr/>
            </a:pPr>
            <a:endParaRPr lang="en-US" sz="1600" dirty="0"/>
          </a:p>
          <a:p>
            <a:pPr defTabSz="942289">
              <a:defRPr/>
            </a:pPr>
            <a:r>
              <a:rPr lang="en-US" sz="1600" dirty="0"/>
              <a:t> the seven men (deacons) should be full of the Spirit (Acts 6:3); those filled with the Spirit:</a:t>
            </a:r>
          </a:p>
          <a:p>
            <a:pPr defTabSz="942289">
              <a:defRPr/>
            </a:pPr>
            <a:endParaRPr lang="en-US" sz="1600" dirty="0"/>
          </a:p>
          <a:p>
            <a:pPr defTabSz="942289">
              <a:defRPr/>
            </a:pPr>
            <a:r>
              <a:rPr lang="en-US" sz="1600" dirty="0"/>
              <a:t> Bezalel (Exod. 31:3; Exod. 35:31); John the Baptist - from his mother’s womb (Luke 1:15); Barnabas (Acts 11:24); Elizabeth (Luke 1:41); Jesus (Luke 4:1); Paul (Acts 9:17; Acts 13:9); Peter (Acts 4:8); Stephen (Acts 6:5; Acts 7:55); Zechariah (Luke 1:67); </a:t>
            </a:r>
          </a:p>
          <a:p>
            <a:pPr defTabSz="942289">
              <a:defRPr/>
            </a:pPr>
            <a:endParaRPr lang="en-US" sz="1600" dirty="0"/>
          </a:p>
          <a:p>
            <a:pPr defTabSz="942289">
              <a:defRPr/>
            </a:pPr>
            <a:r>
              <a:rPr lang="en-US" sz="1600" dirty="0"/>
              <a:t>the disciples in Jerusalem (Acts 2:4; Acts 4:31); </a:t>
            </a:r>
          </a:p>
          <a:p>
            <a:pPr defTabSz="942289">
              <a:defRPr/>
            </a:pPr>
            <a:endParaRPr lang="en-US" sz="1600" dirty="0"/>
          </a:p>
          <a:p>
            <a:pPr defTabSz="942289">
              <a:defRPr/>
            </a:pPr>
            <a:r>
              <a:rPr lang="en-US" sz="1600" dirty="0"/>
              <a:t>the disciples in Antioch of Pisidia (Acts 13:52).</a:t>
            </a:r>
          </a:p>
          <a:p>
            <a:endParaRPr lang="en-US" dirty="0"/>
          </a:p>
        </p:txBody>
      </p:sp>
      <p:sp>
        <p:nvSpPr>
          <p:cNvPr id="4" name="Slide Number Placeholder 3"/>
          <p:cNvSpPr>
            <a:spLocks noGrp="1"/>
          </p:cNvSpPr>
          <p:nvPr>
            <p:ph type="sldNum" sz="quarter" idx="5"/>
          </p:nvPr>
        </p:nvSpPr>
        <p:spPr/>
        <p:txBody>
          <a:bodyPr/>
          <a:lstStyle/>
          <a:p>
            <a:fld id="{F749435A-2449-421D-9D31-3ADF4D1DCE13}" type="slidenum">
              <a:rPr lang="en-US" smtClean="0"/>
              <a:t>12</a:t>
            </a:fld>
            <a:endParaRPr lang="en-US" dirty="0"/>
          </a:p>
        </p:txBody>
      </p:sp>
    </p:spTree>
    <p:extLst>
      <p:ext uri="{BB962C8B-B14F-4D97-AF65-F5344CB8AC3E}">
        <p14:creationId xmlns:p14="http://schemas.microsoft.com/office/powerpoint/2010/main" val="116340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399218"/>
          </a:xfrm>
        </p:spPr>
        <p:txBody>
          <a:bodyPr/>
          <a:lstStyle/>
          <a:p>
            <a:pPr defTabSz="942289">
              <a:defRPr/>
            </a:pPr>
            <a:r>
              <a:rPr lang="en-US" sz="1600" dirty="0"/>
              <a:t>Filled - Not a new event but a condition that Peter was in</a:t>
            </a:r>
          </a:p>
          <a:p>
            <a:pPr defTabSz="942289">
              <a:defRPr/>
            </a:pPr>
            <a:endParaRPr lang="en-US" sz="1600" dirty="0"/>
          </a:p>
          <a:p>
            <a:pPr defTabSz="942289">
              <a:defRPr/>
            </a:pPr>
            <a:r>
              <a:rPr lang="en-US" sz="1600" dirty="0"/>
              <a:t>We are told to Be filled with the Spirit (an on going or renewable condition) (Eph. 5:18);</a:t>
            </a:r>
          </a:p>
          <a:p>
            <a:pPr defTabSz="942289">
              <a:defRPr/>
            </a:pPr>
            <a:endParaRPr lang="en-US" sz="1600" dirty="0"/>
          </a:p>
          <a:p>
            <a:endParaRPr lang="en-US" dirty="0"/>
          </a:p>
        </p:txBody>
      </p:sp>
      <p:sp>
        <p:nvSpPr>
          <p:cNvPr id="4" name="Slide Number Placeholder 3"/>
          <p:cNvSpPr>
            <a:spLocks noGrp="1"/>
          </p:cNvSpPr>
          <p:nvPr>
            <p:ph type="sldNum" sz="quarter" idx="5"/>
          </p:nvPr>
        </p:nvSpPr>
        <p:spPr/>
        <p:txBody>
          <a:bodyPr/>
          <a:lstStyle/>
          <a:p>
            <a:pPr defTabSz="942289">
              <a:defRPr/>
            </a:pPr>
            <a:fld id="{F749435A-2449-421D-9D31-3ADF4D1DCE13}" type="slidenum">
              <a:rPr lang="en-US">
                <a:solidFill>
                  <a:prstClr val="black"/>
                </a:solidFill>
                <a:latin typeface="Calibri" panose="020F0502020204030204"/>
              </a:rPr>
              <a:pPr defTabSz="94228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0340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Ps 118:22</a:t>
            </a:r>
          </a:p>
          <a:p>
            <a:endParaRPr lang="en-US" sz="1600" dirty="0"/>
          </a:p>
          <a:p>
            <a:r>
              <a:rPr lang="en-US" sz="1600" dirty="0"/>
              <a:t>Peter does not leave any doubt about Jesus</a:t>
            </a:r>
          </a:p>
          <a:p>
            <a:endParaRPr lang="en-US" sz="1600" dirty="0"/>
          </a:p>
          <a:p>
            <a:r>
              <a:rPr lang="en-US" sz="1600" dirty="0"/>
              <a:t>Being filled with the Spirit results in boldness for Christ</a:t>
            </a:r>
          </a:p>
          <a:p>
            <a:endParaRPr lang="en-US" sz="1600" dirty="0"/>
          </a:p>
          <a:p>
            <a:r>
              <a:rPr lang="en-US" sz="1600" dirty="0"/>
              <a:t>BOLDNESS</a:t>
            </a:r>
          </a:p>
          <a:p>
            <a:r>
              <a:rPr lang="en-US" sz="1600" dirty="0"/>
              <a:t>1959 Melrose Chapel meeting Gorgeous, blonde, white complexion with enough freckles to add interest</a:t>
            </a:r>
          </a:p>
          <a:p>
            <a:endParaRPr lang="en-US" sz="1600" dirty="0"/>
          </a:p>
          <a:p>
            <a:r>
              <a:rPr lang="en-US" sz="1600" dirty="0"/>
              <a:t>Sunday School, Youth Group, VA young peoples conference</a:t>
            </a:r>
          </a:p>
          <a:p>
            <a:endParaRPr lang="en-US" sz="1600" dirty="0"/>
          </a:p>
          <a:p>
            <a:r>
              <a:rPr lang="en-US" sz="1600" dirty="0"/>
              <a:t>1963 father gave me passes for bowling  Then I was bold enough</a:t>
            </a:r>
          </a:p>
        </p:txBody>
      </p:sp>
      <p:sp>
        <p:nvSpPr>
          <p:cNvPr id="4" name="Slide Number Placeholder 3"/>
          <p:cNvSpPr>
            <a:spLocks noGrp="1"/>
          </p:cNvSpPr>
          <p:nvPr>
            <p:ph type="sldNum" sz="quarter" idx="5"/>
          </p:nvPr>
        </p:nvSpPr>
        <p:spPr/>
        <p:txBody>
          <a:bodyPr/>
          <a:lstStyle/>
          <a:p>
            <a:fld id="{F749435A-2449-421D-9D31-3ADF4D1DCE13}" type="slidenum">
              <a:rPr lang="en-US" smtClean="0"/>
              <a:t>14</a:t>
            </a:fld>
            <a:endParaRPr lang="en-US" dirty="0"/>
          </a:p>
        </p:txBody>
      </p:sp>
    </p:spTree>
    <p:extLst>
      <p:ext uri="{BB962C8B-B14F-4D97-AF65-F5344CB8AC3E}">
        <p14:creationId xmlns:p14="http://schemas.microsoft.com/office/powerpoint/2010/main" val="967481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72368"/>
            <a:ext cx="5681980" cy="3696712"/>
          </a:xfrm>
        </p:spPr>
        <p:txBody>
          <a:bodyPr/>
          <a:lstStyle/>
          <a:p>
            <a:r>
              <a:rPr lang="en-US" sz="1600" dirty="0"/>
              <a:t>Authorities backed into a corner</a:t>
            </a:r>
          </a:p>
          <a:p>
            <a:endParaRPr lang="en-US" sz="1600" dirty="0"/>
          </a:p>
        </p:txBody>
      </p:sp>
      <p:sp>
        <p:nvSpPr>
          <p:cNvPr id="4" name="Slide Number Placeholder 3"/>
          <p:cNvSpPr>
            <a:spLocks noGrp="1"/>
          </p:cNvSpPr>
          <p:nvPr>
            <p:ph type="sldNum" sz="quarter" idx="5"/>
          </p:nvPr>
        </p:nvSpPr>
        <p:spPr/>
        <p:txBody>
          <a:bodyPr/>
          <a:lstStyle/>
          <a:p>
            <a:fld id="{F749435A-2449-421D-9D31-3ADF4D1DCE13}" type="slidenum">
              <a:rPr lang="en-US" smtClean="0"/>
              <a:t>15</a:t>
            </a:fld>
            <a:endParaRPr lang="en-US" dirty="0"/>
          </a:p>
        </p:txBody>
      </p:sp>
    </p:spTree>
    <p:extLst>
      <p:ext uri="{BB962C8B-B14F-4D97-AF65-F5344CB8AC3E}">
        <p14:creationId xmlns:p14="http://schemas.microsoft.com/office/powerpoint/2010/main" val="267454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solidFill>
                  <a:prstClr val="black"/>
                </a:solidFill>
              </a:rPr>
              <a:t>Just like today’s politicians they would have covered it up if they could</a:t>
            </a:r>
          </a:p>
          <a:p>
            <a:r>
              <a:rPr lang="en-US" sz="1600" dirty="0"/>
              <a:t>No cover up possible, can’t put a “spin” on it so let's stop the propagation</a:t>
            </a:r>
            <a:r>
              <a:rPr lang="en-US" baseline="0" dirty="0"/>
              <a:t>.</a:t>
            </a:r>
            <a:endParaRPr lang="en-US" dirty="0"/>
          </a:p>
        </p:txBody>
      </p:sp>
      <p:sp>
        <p:nvSpPr>
          <p:cNvPr id="4" name="Slide Number Placeholder 3"/>
          <p:cNvSpPr>
            <a:spLocks noGrp="1"/>
          </p:cNvSpPr>
          <p:nvPr>
            <p:ph type="sldNum" sz="quarter" idx="5"/>
          </p:nvPr>
        </p:nvSpPr>
        <p:spPr/>
        <p:txBody>
          <a:bodyPr/>
          <a:lstStyle/>
          <a:p>
            <a:fld id="{F749435A-2449-421D-9D31-3ADF4D1DCE13}" type="slidenum">
              <a:rPr lang="en-US" smtClean="0"/>
              <a:t>16</a:t>
            </a:fld>
            <a:endParaRPr lang="en-US" dirty="0"/>
          </a:p>
        </p:txBody>
      </p:sp>
    </p:spTree>
    <p:extLst>
      <p:ext uri="{BB962C8B-B14F-4D97-AF65-F5344CB8AC3E}">
        <p14:creationId xmlns:p14="http://schemas.microsoft.com/office/powerpoint/2010/main" val="174590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Both Peter and John bold</a:t>
            </a:r>
          </a:p>
          <a:p>
            <a:endParaRPr lang="en-US" sz="1600" dirty="0"/>
          </a:p>
          <a:p>
            <a:r>
              <a:rPr lang="en-US" sz="1600" dirty="0"/>
              <a:t>Filled with the Spirit?</a:t>
            </a:r>
          </a:p>
          <a:p>
            <a:endParaRPr lang="en-US" sz="1600" dirty="0"/>
          </a:p>
          <a:p>
            <a:r>
              <a:rPr lang="en-US" sz="1600" dirty="0"/>
              <a:t>Make sure that your direction comes from God and not your intellect or bias</a:t>
            </a:r>
          </a:p>
        </p:txBody>
      </p:sp>
      <p:sp>
        <p:nvSpPr>
          <p:cNvPr id="4" name="Slide Number Placeholder 3"/>
          <p:cNvSpPr>
            <a:spLocks noGrp="1"/>
          </p:cNvSpPr>
          <p:nvPr>
            <p:ph type="sldNum" sz="quarter" idx="5"/>
          </p:nvPr>
        </p:nvSpPr>
        <p:spPr/>
        <p:txBody>
          <a:bodyPr/>
          <a:lstStyle/>
          <a:p>
            <a:fld id="{F749435A-2449-421D-9D31-3ADF4D1DCE13}" type="slidenum">
              <a:rPr lang="en-US" smtClean="0"/>
              <a:t>17</a:t>
            </a:fld>
            <a:endParaRPr lang="en-US" dirty="0"/>
          </a:p>
        </p:txBody>
      </p:sp>
    </p:spTree>
    <p:extLst>
      <p:ext uri="{BB962C8B-B14F-4D97-AF65-F5344CB8AC3E}">
        <p14:creationId xmlns:p14="http://schemas.microsoft.com/office/powerpoint/2010/main" val="69074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 hiding in a corner but at a meeting of the church</a:t>
            </a:r>
          </a:p>
          <a:p>
            <a:endParaRPr lang="en-US" sz="1600" dirty="0"/>
          </a:p>
          <a:p>
            <a:r>
              <a:rPr lang="en-US" sz="1600" dirty="0"/>
              <a:t>Not fear and trembling but PRAISE</a:t>
            </a:r>
          </a:p>
        </p:txBody>
      </p:sp>
      <p:sp>
        <p:nvSpPr>
          <p:cNvPr id="4" name="Slide Number Placeholder 3"/>
          <p:cNvSpPr>
            <a:spLocks noGrp="1"/>
          </p:cNvSpPr>
          <p:nvPr>
            <p:ph type="sldNum" sz="quarter" idx="5"/>
          </p:nvPr>
        </p:nvSpPr>
        <p:spPr/>
        <p:txBody>
          <a:bodyPr/>
          <a:lstStyle/>
          <a:p>
            <a:fld id="{F749435A-2449-421D-9D31-3ADF4D1DCE13}" type="slidenum">
              <a:rPr lang="en-US" smtClean="0"/>
              <a:t>18</a:t>
            </a:fld>
            <a:endParaRPr lang="en-US" dirty="0"/>
          </a:p>
        </p:txBody>
      </p:sp>
    </p:spTree>
    <p:extLst>
      <p:ext uri="{BB962C8B-B14F-4D97-AF65-F5344CB8AC3E}">
        <p14:creationId xmlns:p14="http://schemas.microsoft.com/office/powerpoint/2010/main" val="3942672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Psalm 2</a:t>
            </a:r>
          </a:p>
        </p:txBody>
      </p:sp>
      <p:sp>
        <p:nvSpPr>
          <p:cNvPr id="4" name="Slide Number Placeholder 3"/>
          <p:cNvSpPr>
            <a:spLocks noGrp="1"/>
          </p:cNvSpPr>
          <p:nvPr>
            <p:ph type="sldNum" sz="quarter" idx="5"/>
          </p:nvPr>
        </p:nvSpPr>
        <p:spPr/>
        <p:txBody>
          <a:bodyPr/>
          <a:lstStyle/>
          <a:p>
            <a:fld id="{F749435A-2449-421D-9D31-3ADF4D1DCE13}" type="slidenum">
              <a:rPr lang="en-US" smtClean="0"/>
              <a:t>19</a:t>
            </a:fld>
            <a:endParaRPr lang="en-US" dirty="0"/>
          </a:p>
        </p:txBody>
      </p:sp>
    </p:spTree>
    <p:extLst>
      <p:ext uri="{BB962C8B-B14F-4D97-AF65-F5344CB8AC3E}">
        <p14:creationId xmlns:p14="http://schemas.microsoft.com/office/powerpoint/2010/main" val="165779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Peter and John must have shouted the message multiple times to many people who in turn told others</a:t>
            </a:r>
          </a:p>
        </p:txBody>
      </p:sp>
      <p:sp>
        <p:nvSpPr>
          <p:cNvPr id="4" name="Slide Number Placeholder 3"/>
          <p:cNvSpPr>
            <a:spLocks noGrp="1"/>
          </p:cNvSpPr>
          <p:nvPr>
            <p:ph type="sldNum" sz="quarter" idx="5"/>
          </p:nvPr>
        </p:nvSpPr>
        <p:spPr/>
        <p:txBody>
          <a:bodyPr/>
          <a:lstStyle/>
          <a:p>
            <a:fld id="{F749435A-2449-421D-9D31-3ADF4D1DCE13}" type="slidenum">
              <a:rPr lang="en-US" smtClean="0"/>
              <a:t>2</a:t>
            </a:fld>
            <a:endParaRPr lang="en-US" dirty="0"/>
          </a:p>
        </p:txBody>
      </p:sp>
    </p:spTree>
    <p:extLst>
      <p:ext uri="{BB962C8B-B14F-4D97-AF65-F5344CB8AC3E}">
        <p14:creationId xmlns:p14="http://schemas.microsoft.com/office/powerpoint/2010/main" val="319642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Leaves no doubt about the facts, the fulfillment of that stage of prophesy</a:t>
            </a:r>
          </a:p>
          <a:p>
            <a:endParaRPr lang="en-US" sz="1600" dirty="0"/>
          </a:p>
          <a:p>
            <a:r>
              <a:rPr lang="en-US" sz="1600" dirty="0"/>
              <a:t>Leaves no doubt about who is in charge</a:t>
            </a:r>
          </a:p>
        </p:txBody>
      </p:sp>
      <p:sp>
        <p:nvSpPr>
          <p:cNvPr id="4" name="Slide Number Placeholder 3"/>
          <p:cNvSpPr>
            <a:spLocks noGrp="1"/>
          </p:cNvSpPr>
          <p:nvPr>
            <p:ph type="sldNum" sz="quarter" idx="5"/>
          </p:nvPr>
        </p:nvSpPr>
        <p:spPr/>
        <p:txBody>
          <a:bodyPr/>
          <a:lstStyle/>
          <a:p>
            <a:fld id="{F749435A-2449-421D-9D31-3ADF4D1DCE13}" type="slidenum">
              <a:rPr lang="en-US" smtClean="0"/>
              <a:t>20</a:t>
            </a:fld>
            <a:endParaRPr lang="en-US" dirty="0"/>
          </a:p>
        </p:txBody>
      </p:sp>
    </p:spTree>
    <p:extLst>
      <p:ext uri="{BB962C8B-B14F-4D97-AF65-F5344CB8AC3E}">
        <p14:creationId xmlns:p14="http://schemas.microsoft.com/office/powerpoint/2010/main" val="3740435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Note the request not for protection but for boldness to speak God’s word</a:t>
            </a:r>
          </a:p>
          <a:p>
            <a:endParaRPr lang="en-US" sz="1600" dirty="0"/>
          </a:p>
          <a:p>
            <a:r>
              <a:rPr lang="en-US" sz="1600" dirty="0"/>
              <a:t>Is that our request?</a:t>
            </a:r>
          </a:p>
          <a:p>
            <a:endParaRPr lang="en-US" sz="1600" dirty="0"/>
          </a:p>
          <a:p>
            <a:r>
              <a:rPr lang="en-US" sz="1600" dirty="0"/>
              <a:t>Perhaps when I pray for </a:t>
            </a:r>
            <a:r>
              <a:rPr lang="en-US" sz="1600" dirty="0" err="1"/>
              <a:t>Toshi</a:t>
            </a:r>
            <a:r>
              <a:rPr lang="en-US" sz="1600" dirty="0"/>
              <a:t> &amp; </a:t>
            </a:r>
            <a:r>
              <a:rPr lang="en-US" sz="1600" dirty="0" err="1"/>
              <a:t>Tainla</a:t>
            </a:r>
            <a:r>
              <a:rPr lang="en-US" sz="1600" dirty="0"/>
              <a:t> Jamir in Nagaland; Shobit Masih in Punjab, or the </a:t>
            </a:r>
            <a:r>
              <a:rPr lang="en-US" sz="1600" dirty="0" err="1"/>
              <a:t>Blackburns</a:t>
            </a:r>
            <a:r>
              <a:rPr lang="en-US" sz="1600" dirty="0"/>
              <a:t> in Central Asia I should not concentrate so much on resources, health, and safety but for boldness.</a:t>
            </a:r>
          </a:p>
        </p:txBody>
      </p:sp>
      <p:sp>
        <p:nvSpPr>
          <p:cNvPr id="4" name="Slide Number Placeholder 3"/>
          <p:cNvSpPr>
            <a:spLocks noGrp="1"/>
          </p:cNvSpPr>
          <p:nvPr>
            <p:ph type="sldNum" sz="quarter" idx="5"/>
          </p:nvPr>
        </p:nvSpPr>
        <p:spPr/>
        <p:txBody>
          <a:bodyPr/>
          <a:lstStyle/>
          <a:p>
            <a:fld id="{F749435A-2449-421D-9D31-3ADF4D1DCE13}" type="slidenum">
              <a:rPr lang="en-US" smtClean="0"/>
              <a:t>21</a:t>
            </a:fld>
            <a:endParaRPr lang="en-US" dirty="0"/>
          </a:p>
        </p:txBody>
      </p:sp>
    </p:spTree>
    <p:extLst>
      <p:ext uri="{BB962C8B-B14F-4D97-AF65-F5344CB8AC3E}">
        <p14:creationId xmlns:p14="http://schemas.microsoft.com/office/powerpoint/2010/main" val="128333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God said OK and provided an earthquake to make the point.</a:t>
            </a:r>
          </a:p>
          <a:p>
            <a:endParaRPr lang="en-US" sz="1600" dirty="0"/>
          </a:p>
          <a:p>
            <a:r>
              <a:rPr lang="en-US" sz="1600" dirty="0"/>
              <a:t>The whole group were filled with the Holy Spirit and were bold.</a:t>
            </a:r>
          </a:p>
        </p:txBody>
      </p:sp>
      <p:sp>
        <p:nvSpPr>
          <p:cNvPr id="4" name="Slide Number Placeholder 3"/>
          <p:cNvSpPr>
            <a:spLocks noGrp="1"/>
          </p:cNvSpPr>
          <p:nvPr>
            <p:ph type="sldNum" sz="quarter" idx="5"/>
          </p:nvPr>
        </p:nvSpPr>
        <p:spPr/>
        <p:txBody>
          <a:bodyPr/>
          <a:lstStyle/>
          <a:p>
            <a:fld id="{F749435A-2449-421D-9D31-3ADF4D1DCE13}" type="slidenum">
              <a:rPr lang="en-US" smtClean="0"/>
              <a:t>22</a:t>
            </a:fld>
            <a:endParaRPr lang="en-US" dirty="0"/>
          </a:p>
        </p:txBody>
      </p:sp>
    </p:spTree>
    <p:extLst>
      <p:ext uri="{BB962C8B-B14F-4D97-AF65-F5344CB8AC3E}">
        <p14:creationId xmlns:p14="http://schemas.microsoft.com/office/powerpoint/2010/main" val="1354068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Church unity is very important</a:t>
            </a:r>
          </a:p>
          <a:p>
            <a:endParaRPr lang="en-US" sz="1600" dirty="0"/>
          </a:p>
          <a:p>
            <a:r>
              <a:rPr lang="en-US" sz="1600" dirty="0"/>
              <a:t>That does not exist in today’s worldwide church, even in the Baltimore area church</a:t>
            </a:r>
          </a:p>
          <a:p>
            <a:endParaRPr lang="en-US" sz="1600" dirty="0"/>
          </a:p>
          <a:p>
            <a:r>
              <a:rPr lang="en-US" sz="1600" dirty="0"/>
              <a:t>We should strive to ensure that unity does exist in FRBC</a:t>
            </a:r>
          </a:p>
          <a:p>
            <a:endParaRPr lang="en-US" sz="1600" dirty="0"/>
          </a:p>
          <a:p>
            <a:r>
              <a:rPr lang="en-US" sz="1600" dirty="0"/>
              <a:t>From unity comes power</a:t>
            </a:r>
          </a:p>
        </p:txBody>
      </p:sp>
      <p:sp>
        <p:nvSpPr>
          <p:cNvPr id="4" name="Slide Number Placeholder 3"/>
          <p:cNvSpPr>
            <a:spLocks noGrp="1"/>
          </p:cNvSpPr>
          <p:nvPr>
            <p:ph type="sldNum" sz="quarter" idx="5"/>
          </p:nvPr>
        </p:nvSpPr>
        <p:spPr/>
        <p:txBody>
          <a:bodyPr/>
          <a:lstStyle/>
          <a:p>
            <a:fld id="{F749435A-2449-421D-9D31-3ADF4D1DCE13}" type="slidenum">
              <a:rPr lang="en-US" smtClean="0"/>
              <a:t>23</a:t>
            </a:fld>
            <a:endParaRPr lang="en-US" dirty="0"/>
          </a:p>
        </p:txBody>
      </p:sp>
    </p:spTree>
    <p:extLst>
      <p:ext uri="{BB962C8B-B14F-4D97-AF65-F5344CB8AC3E}">
        <p14:creationId xmlns:p14="http://schemas.microsoft.com/office/powerpoint/2010/main" val="419039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Galatians 5 similarities</a:t>
            </a:r>
          </a:p>
          <a:p>
            <a:endParaRPr lang="en-US" sz="1600" dirty="0"/>
          </a:p>
          <a:p>
            <a:r>
              <a:rPr lang="en-US" sz="1600" dirty="0"/>
              <a:t>That does not exist in today’s worldwide church, even in the Baltimore area church</a:t>
            </a:r>
          </a:p>
          <a:p>
            <a:endParaRPr lang="en-US" sz="1600" dirty="0"/>
          </a:p>
          <a:p>
            <a:r>
              <a:rPr lang="en-US" sz="1600" dirty="0"/>
              <a:t>We should strive to ensure that unity does exist in FRBC</a:t>
            </a:r>
          </a:p>
          <a:p>
            <a:endParaRPr lang="en-US" sz="1600" dirty="0"/>
          </a:p>
          <a:p>
            <a:r>
              <a:rPr lang="en-US" sz="1600" dirty="0"/>
              <a:t>From unity comes power</a:t>
            </a:r>
          </a:p>
        </p:txBody>
      </p:sp>
      <p:sp>
        <p:nvSpPr>
          <p:cNvPr id="4" name="Slide Number Placeholder 3"/>
          <p:cNvSpPr>
            <a:spLocks noGrp="1"/>
          </p:cNvSpPr>
          <p:nvPr>
            <p:ph type="sldNum" sz="quarter" idx="5"/>
          </p:nvPr>
        </p:nvSpPr>
        <p:spPr/>
        <p:txBody>
          <a:bodyPr/>
          <a:lstStyle/>
          <a:p>
            <a:pPr defTabSz="942289">
              <a:defRPr/>
            </a:pPr>
            <a:fld id="{F749435A-2449-421D-9D31-3ADF4D1DCE13}" type="slidenum">
              <a:rPr lang="en-US">
                <a:solidFill>
                  <a:prstClr val="black"/>
                </a:solidFill>
                <a:latin typeface="Calibri" panose="020F0502020204030204"/>
              </a:rPr>
              <a:pPr defTabSz="942289">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39050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week Jim </a:t>
            </a:r>
            <a:r>
              <a:rPr lang="en-US" dirty="0" err="1"/>
              <a:t>Traband</a:t>
            </a:r>
            <a:r>
              <a:rPr lang="en-US" dirty="0"/>
              <a:t> will talk about Boldness in Acts 5</a:t>
            </a:r>
          </a:p>
        </p:txBody>
      </p:sp>
      <p:sp>
        <p:nvSpPr>
          <p:cNvPr id="4" name="Slide Number Placeholder 3"/>
          <p:cNvSpPr>
            <a:spLocks noGrp="1"/>
          </p:cNvSpPr>
          <p:nvPr>
            <p:ph type="sldNum" sz="quarter" idx="5"/>
          </p:nvPr>
        </p:nvSpPr>
        <p:spPr/>
        <p:txBody>
          <a:bodyPr/>
          <a:lstStyle/>
          <a:p>
            <a:pPr defTabSz="942289">
              <a:defRPr/>
            </a:pPr>
            <a:fld id="{F749435A-2449-421D-9D31-3ADF4D1DCE13}" type="slidenum">
              <a:rPr lang="en-US">
                <a:solidFill>
                  <a:prstClr val="black"/>
                </a:solidFill>
                <a:latin typeface="Calibri" panose="020F0502020204030204"/>
              </a:rPr>
              <a:pPr defTabSz="942289">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1333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F749435A-2449-421D-9D31-3ADF4D1DCE13}" type="slidenum">
              <a:rPr lang="en-US">
                <a:solidFill>
                  <a:prstClr val="black"/>
                </a:solidFill>
                <a:latin typeface="Calibri" panose="020F0502020204030204"/>
              </a:rPr>
              <a:pPr defTabSz="942289">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7414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Beautiful Gate see line to Court of Women</a:t>
            </a:r>
          </a:p>
          <a:p>
            <a:r>
              <a:rPr lang="en-US" sz="1600" dirty="0"/>
              <a:t>To get to that level there are many steps from the outside</a:t>
            </a:r>
          </a:p>
          <a:p>
            <a:r>
              <a:rPr lang="en-US" sz="1600" dirty="0"/>
              <a:t>Solomon’s Porch – Jn 10:23 Jesus walked there – shaded/cool, look at the Beautiful Gate and Temple</a:t>
            </a:r>
          </a:p>
          <a:p>
            <a:r>
              <a:rPr lang="en-US" sz="1600" dirty="0"/>
              <a:t>Note the Antonia Fortress  (Big Brother was watching)</a:t>
            </a:r>
          </a:p>
        </p:txBody>
      </p:sp>
      <p:sp>
        <p:nvSpPr>
          <p:cNvPr id="4" name="Slide Number Placeholder 3"/>
          <p:cNvSpPr>
            <a:spLocks noGrp="1"/>
          </p:cNvSpPr>
          <p:nvPr>
            <p:ph type="sldNum" sz="quarter" idx="5"/>
          </p:nvPr>
        </p:nvSpPr>
        <p:spPr/>
        <p:txBody>
          <a:bodyPr/>
          <a:lstStyle/>
          <a:p>
            <a:fld id="{F749435A-2449-421D-9D31-3ADF4D1DCE13}" type="slidenum">
              <a:rPr lang="en-US" smtClean="0"/>
              <a:t>3</a:t>
            </a:fld>
            <a:endParaRPr lang="en-US" dirty="0"/>
          </a:p>
        </p:txBody>
      </p:sp>
    </p:spTree>
    <p:extLst>
      <p:ext uri="{BB962C8B-B14F-4D97-AF65-F5344CB8AC3E}">
        <p14:creationId xmlns:p14="http://schemas.microsoft.com/office/powerpoint/2010/main" val="305513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temple raised above the Gentiles Courtyard and it was those steps in front of the Beautiful Gate where the miracle took place.</a:t>
            </a:r>
          </a:p>
        </p:txBody>
      </p:sp>
      <p:sp>
        <p:nvSpPr>
          <p:cNvPr id="4" name="Slide Number Placeholder 3"/>
          <p:cNvSpPr>
            <a:spLocks noGrp="1"/>
          </p:cNvSpPr>
          <p:nvPr>
            <p:ph type="sldNum" sz="quarter" idx="5"/>
          </p:nvPr>
        </p:nvSpPr>
        <p:spPr/>
        <p:txBody>
          <a:bodyPr/>
          <a:lstStyle/>
          <a:p>
            <a:fld id="{F749435A-2449-421D-9D31-3ADF4D1DCE13}" type="slidenum">
              <a:rPr lang="en-US" smtClean="0"/>
              <a:t>4</a:t>
            </a:fld>
            <a:endParaRPr lang="en-US" dirty="0"/>
          </a:p>
        </p:txBody>
      </p:sp>
    </p:spTree>
    <p:extLst>
      <p:ext uri="{BB962C8B-B14F-4D97-AF65-F5344CB8AC3E}">
        <p14:creationId xmlns:p14="http://schemas.microsoft.com/office/powerpoint/2010/main" val="65178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Were causing a disturbance</a:t>
            </a:r>
          </a:p>
          <a:p>
            <a:r>
              <a:rPr lang="en-US" sz="1600" dirty="0"/>
              <a:t>Not sanctioned to teach</a:t>
            </a:r>
          </a:p>
          <a:p>
            <a:r>
              <a:rPr lang="en-US" sz="1600" dirty="0"/>
              <a:t>Sadducees who were in control of the religious leadership said that there was no resurrection</a:t>
            </a:r>
            <a:r>
              <a:rPr lang="en-US" dirty="0"/>
              <a:t>.</a:t>
            </a:r>
          </a:p>
        </p:txBody>
      </p:sp>
      <p:sp>
        <p:nvSpPr>
          <p:cNvPr id="4" name="Slide Number Placeholder 3"/>
          <p:cNvSpPr>
            <a:spLocks noGrp="1"/>
          </p:cNvSpPr>
          <p:nvPr>
            <p:ph type="sldNum" sz="quarter" idx="5"/>
          </p:nvPr>
        </p:nvSpPr>
        <p:spPr/>
        <p:txBody>
          <a:bodyPr/>
          <a:lstStyle/>
          <a:p>
            <a:fld id="{F749435A-2449-421D-9D31-3ADF4D1DCE13}" type="slidenum">
              <a:rPr lang="en-US" smtClean="0"/>
              <a:t>5</a:t>
            </a:fld>
            <a:endParaRPr lang="en-US" dirty="0"/>
          </a:p>
        </p:txBody>
      </p:sp>
    </p:spTree>
    <p:extLst>
      <p:ext uri="{BB962C8B-B14F-4D97-AF65-F5344CB8AC3E}">
        <p14:creationId xmlns:p14="http://schemas.microsoft.com/office/powerpoint/2010/main" val="330289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Prison is bad enough in this country in 1</a:t>
            </a:r>
            <a:r>
              <a:rPr lang="en-US" sz="1600" baseline="30000" dirty="0"/>
              <a:t>st</a:t>
            </a:r>
            <a:r>
              <a:rPr lang="en-US" sz="1600" dirty="0"/>
              <a:t> century Judea conditions were appalling</a:t>
            </a:r>
          </a:p>
        </p:txBody>
      </p:sp>
      <p:sp>
        <p:nvSpPr>
          <p:cNvPr id="4" name="Slide Number Placeholder 3"/>
          <p:cNvSpPr>
            <a:spLocks noGrp="1"/>
          </p:cNvSpPr>
          <p:nvPr>
            <p:ph type="sldNum" sz="quarter" idx="5"/>
          </p:nvPr>
        </p:nvSpPr>
        <p:spPr/>
        <p:txBody>
          <a:bodyPr/>
          <a:lstStyle/>
          <a:p>
            <a:fld id="{F749435A-2449-421D-9D31-3ADF4D1DCE13}" type="slidenum">
              <a:rPr lang="en-US" smtClean="0"/>
              <a:t>6</a:t>
            </a:fld>
            <a:endParaRPr lang="en-US" dirty="0"/>
          </a:p>
        </p:txBody>
      </p:sp>
    </p:spTree>
    <p:extLst>
      <p:ext uri="{BB962C8B-B14F-4D97-AF65-F5344CB8AC3E}">
        <p14:creationId xmlns:p14="http://schemas.microsoft.com/office/powerpoint/2010/main" val="184941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cover up was dead from the start and the conversions had already started rolling in</a:t>
            </a:r>
          </a:p>
        </p:txBody>
      </p:sp>
      <p:sp>
        <p:nvSpPr>
          <p:cNvPr id="4" name="Slide Number Placeholder 3"/>
          <p:cNvSpPr>
            <a:spLocks noGrp="1"/>
          </p:cNvSpPr>
          <p:nvPr>
            <p:ph type="sldNum" sz="quarter" idx="5"/>
          </p:nvPr>
        </p:nvSpPr>
        <p:spPr/>
        <p:txBody>
          <a:bodyPr/>
          <a:lstStyle/>
          <a:p>
            <a:fld id="{F749435A-2449-421D-9D31-3ADF4D1DCE13}" type="slidenum">
              <a:rPr lang="en-US" smtClean="0"/>
              <a:t>7</a:t>
            </a:fld>
            <a:endParaRPr lang="en-US" dirty="0"/>
          </a:p>
        </p:txBody>
      </p:sp>
    </p:spTree>
    <p:extLst>
      <p:ext uri="{BB962C8B-B14F-4D97-AF65-F5344CB8AC3E}">
        <p14:creationId xmlns:p14="http://schemas.microsoft.com/office/powerpoint/2010/main" val="120487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556" y="4694237"/>
            <a:ext cx="5681980" cy="3990102"/>
          </a:xfrm>
        </p:spPr>
        <p:txBody>
          <a:bodyPr/>
          <a:lstStyle/>
          <a:p>
            <a:r>
              <a:rPr lang="en-US" sz="1600" dirty="0"/>
              <a:t>Hadn’t they already been told that by the priests and Captain of the guard who witnessed the event?</a:t>
            </a:r>
          </a:p>
          <a:p>
            <a:endParaRPr lang="en-US" sz="1600" dirty="0"/>
          </a:p>
          <a:p>
            <a:r>
              <a:rPr lang="en-US" sz="1600" dirty="0"/>
              <a:t>See verse 13 </a:t>
            </a:r>
          </a:p>
          <a:p>
            <a:endParaRPr lang="en-US" sz="1600" dirty="0"/>
          </a:p>
          <a:p>
            <a:r>
              <a:rPr lang="en-US" sz="1600" dirty="0"/>
              <a:t>probably thought that these </a:t>
            </a:r>
            <a:r>
              <a:rPr lang="en-US" sz="1600" dirty="0" err="1"/>
              <a:t>ignoramasuses</a:t>
            </a:r>
            <a:r>
              <a:rPr lang="en-US" sz="1600" dirty="0"/>
              <a:t> would crumble into a stammering cringing jelly.</a:t>
            </a:r>
          </a:p>
          <a:p>
            <a:endParaRPr lang="en-US" sz="1600" dirty="0"/>
          </a:p>
          <a:p>
            <a:r>
              <a:rPr lang="en-US" sz="1600" dirty="0"/>
              <a:t>Their speech branded them as Galilean</a:t>
            </a:r>
          </a:p>
          <a:p>
            <a:endParaRPr lang="en-US" sz="1600" dirty="0"/>
          </a:p>
          <a:p>
            <a:r>
              <a:rPr lang="en-US" sz="1600" dirty="0"/>
              <a:t>(Remember that Peter was recognized as a </a:t>
            </a:r>
            <a:r>
              <a:rPr lang="en-US" sz="1600" dirty="0" err="1"/>
              <a:t>Gallilean</a:t>
            </a:r>
            <a:r>
              <a:rPr lang="en-US" sz="1600" dirty="0"/>
              <a:t> by his speech on the night of Jesus trial)</a:t>
            </a:r>
          </a:p>
          <a:p>
            <a:r>
              <a:rPr lang="en-US" sz="1600" dirty="0"/>
              <a:t> like Hokie,  a derogatory term implying a lower-class person</a:t>
            </a:r>
          </a:p>
          <a:p>
            <a:endParaRPr lang="en-US" sz="1600" dirty="0"/>
          </a:p>
          <a:p>
            <a:r>
              <a:rPr lang="en-US" sz="1600" dirty="0"/>
              <a:t>also Hick, Hillbilly, hay see,  Lynchburg vs Roanoke</a:t>
            </a:r>
          </a:p>
        </p:txBody>
      </p:sp>
      <p:sp>
        <p:nvSpPr>
          <p:cNvPr id="4" name="Slide Number Placeholder 3"/>
          <p:cNvSpPr>
            <a:spLocks noGrp="1"/>
          </p:cNvSpPr>
          <p:nvPr>
            <p:ph type="sldNum" sz="quarter" idx="5"/>
          </p:nvPr>
        </p:nvSpPr>
        <p:spPr/>
        <p:txBody>
          <a:bodyPr/>
          <a:lstStyle/>
          <a:p>
            <a:fld id="{F749435A-2449-421D-9D31-3ADF4D1DCE13}" type="slidenum">
              <a:rPr lang="en-US" smtClean="0"/>
              <a:t>8</a:t>
            </a:fld>
            <a:endParaRPr lang="en-US"/>
          </a:p>
        </p:txBody>
      </p:sp>
    </p:spTree>
    <p:extLst>
      <p:ext uri="{BB962C8B-B14F-4D97-AF65-F5344CB8AC3E}">
        <p14:creationId xmlns:p14="http://schemas.microsoft.com/office/powerpoint/2010/main" val="352922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group of Who’s who in Jewish religious circles traces back to Moses’ time.  Numbers 11:16</a:t>
            </a:r>
          </a:p>
          <a:p>
            <a:endParaRPr lang="en-US" sz="1600" dirty="0"/>
          </a:p>
          <a:p>
            <a:r>
              <a:rPr lang="en-US" sz="1600" dirty="0"/>
              <a:t>M0ses said he needed help with the complaints in the wilderness</a:t>
            </a:r>
          </a:p>
          <a:p>
            <a:endParaRPr lang="en-US" sz="1600" dirty="0"/>
          </a:p>
          <a:p>
            <a:r>
              <a:rPr lang="en-US" sz="1600" dirty="0"/>
              <a:t>God said pick out 70 good men + Moses = 71</a:t>
            </a:r>
          </a:p>
          <a:p>
            <a:endParaRPr lang="en-US" sz="1600" dirty="0"/>
          </a:p>
          <a:p>
            <a:r>
              <a:rPr lang="en-US" sz="1600" dirty="0"/>
              <a:t>The accused/witness is effectively surrounded</a:t>
            </a:r>
          </a:p>
          <a:p>
            <a:endParaRPr lang="en-US" sz="1600" dirty="0"/>
          </a:p>
          <a:p>
            <a:r>
              <a:rPr lang="en-US" sz="1600" dirty="0"/>
              <a:t>Very intimidating</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F749435A-2449-421D-9D31-3ADF4D1DCE13}" type="slidenum">
              <a:rPr lang="en-US" smtClean="0"/>
              <a:t>9</a:t>
            </a:fld>
            <a:endParaRPr lang="en-US" dirty="0"/>
          </a:p>
        </p:txBody>
      </p:sp>
    </p:spTree>
    <p:extLst>
      <p:ext uri="{BB962C8B-B14F-4D97-AF65-F5344CB8AC3E}">
        <p14:creationId xmlns:p14="http://schemas.microsoft.com/office/powerpoint/2010/main" val="373834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120707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158180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102241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209541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260009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253656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4328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304980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3159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308630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3D37A-8D96-46C5-8356-EC20EC455B61}"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550DF-E931-4094-9773-231ACA715A21}" type="slidenum">
              <a:rPr lang="en-US" smtClean="0"/>
              <a:t>‹#›</a:t>
            </a:fld>
            <a:endParaRPr lang="en-US" dirty="0"/>
          </a:p>
        </p:txBody>
      </p:sp>
    </p:spTree>
    <p:extLst>
      <p:ext uri="{BB962C8B-B14F-4D97-AF65-F5344CB8AC3E}">
        <p14:creationId xmlns:p14="http://schemas.microsoft.com/office/powerpoint/2010/main" val="309800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3D37A-8D96-46C5-8356-EC20EC455B61}" type="datetimeFigureOut">
              <a:rPr lang="en-US" smtClean="0"/>
              <a:t>10/5/2019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550DF-E931-4094-9773-231ACA715A21}" type="slidenum">
              <a:rPr lang="en-US" smtClean="0"/>
              <a:t>‹#›</a:t>
            </a:fld>
            <a:endParaRPr lang="en-US" dirty="0"/>
          </a:p>
        </p:txBody>
      </p:sp>
    </p:spTree>
    <p:extLst>
      <p:ext uri="{BB962C8B-B14F-4D97-AF65-F5344CB8AC3E}">
        <p14:creationId xmlns:p14="http://schemas.microsoft.com/office/powerpoint/2010/main" val="3620689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owerpoint background ancient jerusa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826" y="267239"/>
            <a:ext cx="12068174" cy="1569660"/>
          </a:xfrm>
          <a:prstGeom prst="rect">
            <a:avLst/>
          </a:prstGeom>
          <a:noFill/>
        </p:spPr>
        <p:txBody>
          <a:bodyPr wrap="square">
            <a:spAutoFit/>
          </a:bodyPr>
          <a:lstStyle/>
          <a:p>
            <a:pPr algn="ctr"/>
            <a:r>
              <a:rPr lang="en-US" sz="4800" dirty="0">
                <a:solidFill>
                  <a:schemeClr val="bg1"/>
                </a:solidFill>
                <a:effectLst/>
                <a:latin typeface="Lucida Handwriting" panose="03010101010101010101" pitchFamily="66" charset="0"/>
                <a:ea typeface="Times New Roman" panose="02020603050405020304" pitchFamily="18" charset="0"/>
                <a:cs typeface="Times New Roman" panose="02020603050405020304" pitchFamily="18" charset="0"/>
              </a:rPr>
              <a:t>PETER, an apostle of JESUS CHRIST	</a:t>
            </a:r>
            <a:r>
              <a:rPr lang="en-US" sz="1100" dirty="0">
                <a:effectLst/>
                <a:latin typeface="Lucida Handwriting" panose="03010101010101010101" pitchFamily="66" charset="0"/>
                <a:ea typeface="Times New Roman" panose="02020603050405020304" pitchFamily="18" charset="0"/>
                <a:cs typeface="Times New Roman" panose="02020603050405020304" pitchFamily="18" charset="0"/>
              </a:rPr>
              <a:t>	</a:t>
            </a:r>
            <a:endParaRPr lang="en-US" dirty="0">
              <a:latin typeface="Lucida Handwriting" panose="03010101010101010101" pitchFamily="66" charset="0"/>
            </a:endParaRPr>
          </a:p>
        </p:txBody>
      </p:sp>
      <p:pic>
        <p:nvPicPr>
          <p:cNvPr id="8" name="Picture 2" descr="https://www.churchofjesuschrist.org/bc/content/ldsorg/church/news/2015/07/06/Peter%205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133" y="1048638"/>
            <a:ext cx="7967843" cy="4107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23873" y="2844800"/>
            <a:ext cx="4184831" cy="3674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6421945" y="5411698"/>
            <a:ext cx="4392549" cy="1200329"/>
          </a:xfrm>
          <a:prstGeom prst="rect">
            <a:avLst/>
          </a:prstGeom>
        </p:spPr>
        <p:txBody>
          <a:bodyPr wrap="none">
            <a:spAutoFit/>
          </a:bodyPr>
          <a:lstStyle/>
          <a:p>
            <a:pPr algn="ctr"/>
            <a:r>
              <a:rPr lang="en-US" sz="3600" b="1" dirty="0">
                <a:solidFill>
                  <a:schemeClr val="bg1"/>
                </a:solidFill>
                <a:latin typeface="Lucida Handwriting" panose="03010101010101010101" pitchFamily="66" charset="0"/>
                <a:ea typeface="Times New Roman" panose="02020603050405020304" pitchFamily="18" charset="0"/>
                <a:cs typeface="Times New Roman" panose="02020603050405020304" pitchFamily="18" charset="0"/>
              </a:rPr>
              <a:t>Boldness , Acts 4</a:t>
            </a:r>
          </a:p>
          <a:p>
            <a:pPr algn="ctr"/>
            <a:r>
              <a:rPr lang="en-US" sz="3600" b="1" dirty="0">
                <a:solidFill>
                  <a:schemeClr val="bg1"/>
                </a:solidFill>
                <a:latin typeface="Lucida Handwriting" panose="03010101010101010101" pitchFamily="66" charset="0"/>
                <a:cs typeface="Times New Roman" panose="02020603050405020304" pitchFamily="18" charset="0"/>
              </a:rPr>
              <a:t>October 6,</a:t>
            </a:r>
            <a:r>
              <a:rPr lang="en-US" sz="3600" b="1" dirty="0">
                <a:solidFill>
                  <a:schemeClr val="bg1"/>
                </a:solidFill>
                <a:latin typeface="Lucida Handwriting" panose="03010101010101010101" pitchFamily="66" charset="0"/>
                <a:ea typeface="Times New Roman" panose="02020603050405020304" pitchFamily="18" charset="0"/>
                <a:cs typeface="Times New Roman" panose="02020603050405020304" pitchFamily="18" charset="0"/>
              </a:rPr>
              <a:t> 2019</a:t>
            </a:r>
            <a:endParaRPr lang="en-US" sz="3600" b="1" dirty="0"/>
          </a:p>
        </p:txBody>
      </p:sp>
    </p:spTree>
    <p:extLst>
      <p:ext uri="{BB962C8B-B14F-4D97-AF65-F5344CB8AC3E}">
        <p14:creationId xmlns:p14="http://schemas.microsoft.com/office/powerpoint/2010/main" val="719169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392B2F-433E-4D66-AEFF-4D927D1B35D3}"/>
              </a:ext>
            </a:extLst>
          </p:cNvPr>
          <p:cNvPicPr>
            <a:picLocks noGrp="1" noChangeAspect="1"/>
          </p:cNvPicPr>
          <p:nvPr>
            <p:ph idx="1"/>
          </p:nvPr>
        </p:nvPicPr>
        <p:blipFill>
          <a:blip r:embed="rId3"/>
          <a:stretch>
            <a:fillRect/>
          </a:stretch>
        </p:blipFill>
        <p:spPr>
          <a:xfrm>
            <a:off x="1997322" y="787791"/>
            <a:ext cx="7604045" cy="5726797"/>
          </a:xfrm>
          <a:prstGeom prst="rect">
            <a:avLst/>
          </a:prstGeom>
        </p:spPr>
      </p:pic>
      <p:sp>
        <p:nvSpPr>
          <p:cNvPr id="2" name="Arrow: Right 1">
            <a:extLst>
              <a:ext uri="{FF2B5EF4-FFF2-40B4-BE49-F238E27FC236}">
                <a16:creationId xmlns:a16="http://schemas.microsoft.com/office/drawing/2014/main" id="{17586A9A-8DA8-4D70-A547-F8AE5D89DF93}"/>
              </a:ext>
            </a:extLst>
          </p:cNvPr>
          <p:cNvSpPr/>
          <p:nvPr/>
        </p:nvSpPr>
        <p:spPr>
          <a:xfrm>
            <a:off x="1419367" y="3816597"/>
            <a:ext cx="3739487" cy="2367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78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r>
              <a:rPr lang="en-US" sz="3600" dirty="0">
                <a:solidFill>
                  <a:srgbClr val="FFFF00"/>
                </a:solidFill>
              </a:rPr>
              <a:t>8 Then Peter, </a:t>
            </a:r>
            <a:r>
              <a:rPr lang="en-US" sz="3600" dirty="0">
                <a:solidFill>
                  <a:srgbClr val="92D050"/>
                </a:solidFill>
              </a:rPr>
              <a:t>filled with the Holy Spirit</a:t>
            </a:r>
            <a:r>
              <a:rPr lang="en-US" sz="3600" dirty="0">
                <a:solidFill>
                  <a:srgbClr val="FFFF00"/>
                </a:solidFill>
              </a:rPr>
              <a:t>, said to them, “Rulers of the people and elders of Israel:.</a:t>
            </a:r>
          </a:p>
        </p:txBody>
      </p:sp>
    </p:spTree>
    <p:extLst>
      <p:ext uri="{BB962C8B-B14F-4D97-AF65-F5344CB8AC3E}">
        <p14:creationId xmlns:p14="http://schemas.microsoft.com/office/powerpoint/2010/main" val="3796622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Filled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r>
              <a:rPr lang="en-US" sz="3600" dirty="0">
                <a:solidFill>
                  <a:srgbClr val="FFFF00"/>
                </a:solidFill>
              </a:rPr>
              <a:t>.</a:t>
            </a:r>
          </a:p>
        </p:txBody>
      </p:sp>
      <p:sp>
        <p:nvSpPr>
          <p:cNvPr id="2" name="Oval 1">
            <a:extLst>
              <a:ext uri="{FF2B5EF4-FFF2-40B4-BE49-F238E27FC236}">
                <a16:creationId xmlns:a16="http://schemas.microsoft.com/office/drawing/2014/main" id="{3CFB545D-CE59-41C9-9A73-D59229844329}"/>
              </a:ext>
            </a:extLst>
          </p:cNvPr>
          <p:cNvSpPr/>
          <p:nvPr/>
        </p:nvSpPr>
        <p:spPr>
          <a:xfrm>
            <a:off x="457201" y="1276920"/>
            <a:ext cx="4675909" cy="4675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A22F671-E108-4BCC-B1BC-AC59EC3B42F3}"/>
              </a:ext>
            </a:extLst>
          </p:cNvPr>
          <p:cNvPicPr>
            <a:picLocks noChangeAspect="1"/>
          </p:cNvPicPr>
          <p:nvPr/>
        </p:nvPicPr>
        <p:blipFill>
          <a:blip r:embed="rId3"/>
          <a:stretch>
            <a:fillRect/>
          </a:stretch>
        </p:blipFill>
        <p:spPr>
          <a:xfrm>
            <a:off x="6903794" y="1446992"/>
            <a:ext cx="4688230" cy="4688230"/>
          </a:xfrm>
          <a:prstGeom prst="rect">
            <a:avLst/>
          </a:prstGeom>
        </p:spPr>
      </p:pic>
      <p:sp>
        <p:nvSpPr>
          <p:cNvPr id="5" name="Rectangle 4">
            <a:extLst>
              <a:ext uri="{FF2B5EF4-FFF2-40B4-BE49-F238E27FC236}">
                <a16:creationId xmlns:a16="http://schemas.microsoft.com/office/drawing/2014/main" id="{7C239A3D-3DB1-49D2-AE24-4AD412860C59}"/>
              </a:ext>
            </a:extLst>
          </p:cNvPr>
          <p:cNvSpPr/>
          <p:nvPr/>
        </p:nvSpPr>
        <p:spPr>
          <a:xfrm>
            <a:off x="1454728" y="1995055"/>
            <a:ext cx="548484" cy="70658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330D48-E4F0-45A7-BFF2-F454B1E8FAFD}"/>
              </a:ext>
            </a:extLst>
          </p:cNvPr>
          <p:cNvPicPr>
            <a:picLocks noChangeAspect="1"/>
          </p:cNvPicPr>
          <p:nvPr/>
        </p:nvPicPr>
        <p:blipFill>
          <a:blip r:embed="rId4"/>
          <a:stretch>
            <a:fillRect/>
          </a:stretch>
        </p:blipFill>
        <p:spPr>
          <a:xfrm>
            <a:off x="8134288" y="1713890"/>
            <a:ext cx="1793372" cy="1793372"/>
          </a:xfrm>
          <a:prstGeom prst="rect">
            <a:avLst/>
          </a:prstGeom>
        </p:spPr>
      </p:pic>
      <p:sp>
        <p:nvSpPr>
          <p:cNvPr id="7" name="Isosceles Triangle 6">
            <a:extLst>
              <a:ext uri="{FF2B5EF4-FFF2-40B4-BE49-F238E27FC236}">
                <a16:creationId xmlns:a16="http://schemas.microsoft.com/office/drawing/2014/main" id="{9A51B491-A226-48C5-9785-427D0F680B09}"/>
              </a:ext>
            </a:extLst>
          </p:cNvPr>
          <p:cNvSpPr/>
          <p:nvPr/>
        </p:nvSpPr>
        <p:spPr>
          <a:xfrm>
            <a:off x="3366652" y="2292583"/>
            <a:ext cx="548483" cy="914400"/>
          </a:xfrm>
          <a:prstGeom prs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A753F9A-6CD6-4542-8D15-3C7702684CAC}"/>
              </a:ext>
            </a:extLst>
          </p:cNvPr>
          <p:cNvPicPr>
            <a:picLocks noChangeAspect="1"/>
          </p:cNvPicPr>
          <p:nvPr/>
        </p:nvPicPr>
        <p:blipFill>
          <a:blip r:embed="rId5"/>
          <a:stretch>
            <a:fillRect/>
          </a:stretch>
        </p:blipFill>
        <p:spPr>
          <a:xfrm>
            <a:off x="8079812" y="3765445"/>
            <a:ext cx="2086405" cy="1793371"/>
          </a:xfrm>
          <a:prstGeom prst="rect">
            <a:avLst/>
          </a:prstGeom>
        </p:spPr>
      </p:pic>
      <p:sp>
        <p:nvSpPr>
          <p:cNvPr id="9" name="Star: 5 Points 8">
            <a:extLst>
              <a:ext uri="{FF2B5EF4-FFF2-40B4-BE49-F238E27FC236}">
                <a16:creationId xmlns:a16="http://schemas.microsoft.com/office/drawing/2014/main" id="{F759A1E3-0F15-42D2-BE75-367D496336E7}"/>
              </a:ext>
            </a:extLst>
          </p:cNvPr>
          <p:cNvSpPr/>
          <p:nvPr/>
        </p:nvSpPr>
        <p:spPr>
          <a:xfrm>
            <a:off x="3915135" y="3765445"/>
            <a:ext cx="914400" cy="9144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76591FB-E649-4057-A0F6-14C3B5510CD2}"/>
              </a:ext>
            </a:extLst>
          </p:cNvPr>
          <p:cNvPicPr>
            <a:picLocks noChangeAspect="1"/>
          </p:cNvPicPr>
          <p:nvPr/>
        </p:nvPicPr>
        <p:blipFill>
          <a:blip r:embed="rId6"/>
          <a:stretch>
            <a:fillRect/>
          </a:stretch>
        </p:blipFill>
        <p:spPr>
          <a:xfrm>
            <a:off x="9607781" y="2888673"/>
            <a:ext cx="1793372" cy="1804869"/>
          </a:xfrm>
          <a:prstGeom prst="rect">
            <a:avLst/>
          </a:prstGeom>
        </p:spPr>
      </p:pic>
      <p:sp>
        <p:nvSpPr>
          <p:cNvPr id="11" name="TextBox 10">
            <a:extLst>
              <a:ext uri="{FF2B5EF4-FFF2-40B4-BE49-F238E27FC236}">
                <a16:creationId xmlns:a16="http://schemas.microsoft.com/office/drawing/2014/main" id="{D05DDF11-00BB-4A2C-BADF-585872D86FB9}"/>
              </a:ext>
            </a:extLst>
          </p:cNvPr>
          <p:cNvSpPr txBox="1"/>
          <p:nvPr/>
        </p:nvSpPr>
        <p:spPr>
          <a:xfrm>
            <a:off x="8476443" y="2356773"/>
            <a:ext cx="1205348" cy="584775"/>
          </a:xfrm>
          <a:prstGeom prst="rect">
            <a:avLst/>
          </a:prstGeom>
          <a:noFill/>
        </p:spPr>
        <p:txBody>
          <a:bodyPr wrap="square" rtlCol="0">
            <a:spAutoFit/>
          </a:bodyPr>
          <a:lstStyle/>
          <a:p>
            <a:r>
              <a:rPr lang="en-US" sz="3200" dirty="0"/>
              <a:t>Work</a:t>
            </a:r>
          </a:p>
        </p:txBody>
      </p:sp>
      <p:sp>
        <p:nvSpPr>
          <p:cNvPr id="12" name="TextBox 11">
            <a:extLst>
              <a:ext uri="{FF2B5EF4-FFF2-40B4-BE49-F238E27FC236}">
                <a16:creationId xmlns:a16="http://schemas.microsoft.com/office/drawing/2014/main" id="{C037A698-2B7A-4A91-9E47-4012957E1393}"/>
              </a:ext>
            </a:extLst>
          </p:cNvPr>
          <p:cNvSpPr txBox="1"/>
          <p:nvPr/>
        </p:nvSpPr>
        <p:spPr>
          <a:xfrm>
            <a:off x="10139752" y="3699425"/>
            <a:ext cx="1063941" cy="523220"/>
          </a:xfrm>
          <a:prstGeom prst="rect">
            <a:avLst/>
          </a:prstGeom>
          <a:noFill/>
        </p:spPr>
        <p:txBody>
          <a:bodyPr wrap="square" rtlCol="0">
            <a:spAutoFit/>
          </a:bodyPr>
          <a:lstStyle/>
          <a:p>
            <a:r>
              <a:rPr lang="en-US" sz="2800" dirty="0"/>
              <a:t>Fun</a:t>
            </a:r>
          </a:p>
        </p:txBody>
      </p:sp>
      <p:sp>
        <p:nvSpPr>
          <p:cNvPr id="13" name="TextBox 12">
            <a:extLst>
              <a:ext uri="{FF2B5EF4-FFF2-40B4-BE49-F238E27FC236}">
                <a16:creationId xmlns:a16="http://schemas.microsoft.com/office/drawing/2014/main" id="{48329C1E-8B7A-4B8C-97ED-4F115004178B}"/>
              </a:ext>
            </a:extLst>
          </p:cNvPr>
          <p:cNvSpPr txBox="1"/>
          <p:nvPr/>
        </p:nvSpPr>
        <p:spPr>
          <a:xfrm>
            <a:off x="8483755" y="4932458"/>
            <a:ext cx="1124026" cy="523220"/>
          </a:xfrm>
          <a:prstGeom prst="rect">
            <a:avLst/>
          </a:prstGeom>
          <a:noFill/>
        </p:spPr>
        <p:txBody>
          <a:bodyPr wrap="none" rtlCol="0">
            <a:spAutoFit/>
          </a:bodyPr>
          <a:lstStyle/>
          <a:p>
            <a:r>
              <a:rPr lang="en-US" sz="2800" dirty="0"/>
              <a:t>Family</a:t>
            </a:r>
          </a:p>
        </p:txBody>
      </p:sp>
      <p:sp>
        <p:nvSpPr>
          <p:cNvPr id="14" name="TextBox 13">
            <a:extLst>
              <a:ext uri="{FF2B5EF4-FFF2-40B4-BE49-F238E27FC236}">
                <a16:creationId xmlns:a16="http://schemas.microsoft.com/office/drawing/2014/main" id="{D087BC2B-D286-4B92-8BEA-67CA1CFFE17E}"/>
              </a:ext>
            </a:extLst>
          </p:cNvPr>
          <p:cNvSpPr txBox="1"/>
          <p:nvPr/>
        </p:nvSpPr>
        <p:spPr>
          <a:xfrm>
            <a:off x="7058892" y="3961035"/>
            <a:ext cx="1532152" cy="954107"/>
          </a:xfrm>
          <a:prstGeom prst="rect">
            <a:avLst/>
          </a:prstGeom>
          <a:noFill/>
        </p:spPr>
        <p:txBody>
          <a:bodyPr wrap="square" rtlCol="0">
            <a:spAutoFit/>
          </a:bodyPr>
          <a:lstStyle/>
          <a:p>
            <a:r>
              <a:rPr lang="en-US" sz="2800" dirty="0"/>
              <a:t>Holy</a:t>
            </a:r>
            <a:r>
              <a:rPr lang="en-US" dirty="0"/>
              <a:t> </a:t>
            </a:r>
            <a:r>
              <a:rPr lang="en-US" sz="2800" dirty="0"/>
              <a:t>Spirit</a:t>
            </a:r>
          </a:p>
        </p:txBody>
      </p:sp>
      <p:sp>
        <p:nvSpPr>
          <p:cNvPr id="15" name="TextBox 14">
            <a:extLst>
              <a:ext uri="{FF2B5EF4-FFF2-40B4-BE49-F238E27FC236}">
                <a16:creationId xmlns:a16="http://schemas.microsoft.com/office/drawing/2014/main" id="{C14BBA4C-758B-49CD-B13D-87C2730299E2}"/>
              </a:ext>
            </a:extLst>
          </p:cNvPr>
          <p:cNvSpPr txBox="1"/>
          <p:nvPr/>
        </p:nvSpPr>
        <p:spPr>
          <a:xfrm>
            <a:off x="1106447" y="3858844"/>
            <a:ext cx="1532152" cy="1569660"/>
          </a:xfrm>
          <a:prstGeom prst="rect">
            <a:avLst/>
          </a:prstGeom>
          <a:noFill/>
        </p:spPr>
        <p:txBody>
          <a:bodyPr wrap="square" rtlCol="0">
            <a:spAutoFit/>
          </a:bodyPr>
          <a:lstStyle/>
          <a:p>
            <a:r>
              <a:rPr lang="en-US" sz="4800" dirty="0"/>
              <a:t>Holy Spirit</a:t>
            </a:r>
          </a:p>
        </p:txBody>
      </p:sp>
    </p:spTree>
    <p:extLst>
      <p:ext uri="{BB962C8B-B14F-4D97-AF65-F5344CB8AC3E}">
        <p14:creationId xmlns:p14="http://schemas.microsoft.com/office/powerpoint/2010/main" val="16901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64633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8 Then Peter, filled with the Holy Spirit, said to them, “Rulers of the people and elders of Israel: 9 If we this day are judged for a good deed done to a helpless man, by what means he has been made well, 10 let it be known to you all, and to all the people of Israel, that by the name of </a:t>
            </a:r>
            <a:r>
              <a:rPr kumimoji="0" lang="en-US" sz="3600" b="0" i="0" u="none" strike="noStrike" kern="1200" cap="none" spc="0" normalizeH="0" baseline="0" noProof="0" dirty="0">
                <a:ln>
                  <a:noFill/>
                </a:ln>
                <a:solidFill>
                  <a:srgbClr val="92D050"/>
                </a:solidFill>
                <a:effectLst/>
                <a:uLnTx/>
                <a:uFillTx/>
                <a:latin typeface="Calibri" panose="020F0502020204030204"/>
                <a:ea typeface="+mn-ea"/>
                <a:cs typeface="+mn-cs"/>
              </a:rPr>
              <a:t>Jesus Christ of Nazareth</a:t>
            </a: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 whom you crucified, whom God raised from the dead, by Him this man stands here before you whole.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7403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75713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r>
              <a:rPr lang="en-US" sz="3600" dirty="0">
                <a:solidFill>
                  <a:srgbClr val="FFFF00"/>
                </a:solidFill>
              </a:rPr>
              <a:t>11 This is the ‘stone which was rejected by you builders, which has become the chief cornerstone.’ 12 Nor is there salvation in any other, for </a:t>
            </a:r>
            <a:r>
              <a:rPr lang="en-US" sz="3600" b="1" dirty="0">
                <a:solidFill>
                  <a:srgbClr val="92D050"/>
                </a:solidFill>
              </a:rPr>
              <a:t>there is no other name under heaven given among men by which we must be saved.”</a:t>
            </a:r>
          </a:p>
          <a:p>
            <a:pPr lvl="0">
              <a:defRPr/>
            </a:pPr>
            <a:endParaRPr lang="en-US" sz="3600" dirty="0">
              <a:solidFill>
                <a:srgbClr val="FFFF00"/>
              </a:solidFill>
            </a:endParaRPr>
          </a:p>
          <a:p>
            <a:pPr lvl="0">
              <a:defRPr/>
            </a:pPr>
            <a:endParaRPr lang="en-US" sz="3600" dirty="0">
              <a:solidFill>
                <a:srgbClr val="FFFF00"/>
              </a:solidFill>
            </a:endParaRPr>
          </a:p>
          <a:p>
            <a:pPr lvl="0">
              <a:defRPr/>
            </a:pPr>
            <a:r>
              <a:rPr lang="en-US" sz="3600" dirty="0">
                <a:solidFill>
                  <a:srgbClr val="FFFF00"/>
                </a:solidFill>
              </a:rPr>
              <a:t>13 Now when they saw the boldness of Peter and John, and perceived that they were uneducated and untrained men, they marveled.</a:t>
            </a:r>
          </a:p>
          <a:p>
            <a:pPr lvl="0">
              <a:defRPr/>
            </a:pPr>
            <a:endParaRPr lang="en-US" sz="3600" dirty="0">
              <a:solidFill>
                <a:srgbClr val="FFFF00"/>
              </a:solidFill>
            </a:endParaRPr>
          </a:p>
          <a:p>
            <a:pPr lvl="0">
              <a:defRPr/>
            </a:pPr>
            <a:endParaRPr lang="en-US" sz="3600" dirty="0">
              <a:solidFill>
                <a:srgbClr val="FFFF00"/>
              </a:solidFill>
            </a:endParaRPr>
          </a:p>
        </p:txBody>
      </p:sp>
    </p:spTree>
    <p:extLst>
      <p:ext uri="{BB962C8B-B14F-4D97-AF65-F5344CB8AC3E}">
        <p14:creationId xmlns:p14="http://schemas.microsoft.com/office/powerpoint/2010/main" val="47283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r>
              <a:rPr lang="en-US" sz="3600" dirty="0">
                <a:solidFill>
                  <a:srgbClr val="FFFF00"/>
                </a:solidFill>
              </a:rPr>
              <a:t>13b  And they </a:t>
            </a:r>
            <a:r>
              <a:rPr lang="en-US" sz="3600" dirty="0">
                <a:solidFill>
                  <a:srgbClr val="92D050"/>
                </a:solidFill>
              </a:rPr>
              <a:t>realized that they had been with Jesus</a:t>
            </a:r>
            <a:r>
              <a:rPr lang="en-US" sz="3600" dirty="0">
                <a:solidFill>
                  <a:srgbClr val="FFFF00"/>
                </a:solidFill>
              </a:rPr>
              <a:t>. 14 And seeing the man who had been healed standing with them, they could say nothing against it.</a:t>
            </a:r>
          </a:p>
          <a:p>
            <a:pPr lvl="0">
              <a:defRPr/>
            </a:pPr>
            <a:endParaRPr lang="en-US" sz="3600" dirty="0">
              <a:solidFill>
                <a:srgbClr val="FFFF00"/>
              </a:solidFill>
            </a:endParaRPr>
          </a:p>
          <a:p>
            <a:pPr lvl="0">
              <a:defRPr/>
            </a:pPr>
            <a:endParaRPr lang="en-US" sz="3600" dirty="0">
              <a:solidFill>
                <a:srgbClr val="FFFF00"/>
              </a:solidFill>
            </a:endParaRPr>
          </a:p>
        </p:txBody>
      </p:sp>
    </p:spTree>
    <p:extLst>
      <p:ext uri="{BB962C8B-B14F-4D97-AF65-F5344CB8AC3E}">
        <p14:creationId xmlns:p14="http://schemas.microsoft.com/office/powerpoint/2010/main" val="320914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64633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r>
              <a:rPr lang="en-US" sz="3600" dirty="0">
                <a:solidFill>
                  <a:srgbClr val="FFFF00"/>
                </a:solidFill>
              </a:rPr>
              <a:t>15 But when they had commanded them to go aside out of the council, they conferred among themselves, 16 saying, “What shall we do to these men? For, indeed, that a notable miracle has been done through them is evident to all who dwell in Jerusalem, and </a:t>
            </a:r>
            <a:r>
              <a:rPr lang="en-US" sz="3600" dirty="0">
                <a:solidFill>
                  <a:srgbClr val="92D050"/>
                </a:solidFill>
              </a:rPr>
              <a:t>we cannot deny it</a:t>
            </a:r>
            <a:r>
              <a:rPr lang="en-US" sz="3600" dirty="0">
                <a:solidFill>
                  <a:srgbClr val="FFFF00"/>
                </a:solidFill>
              </a:rPr>
              <a:t>. 17 But so that it spreads no further among the people, let us severely threaten them, that from now on they speak to no man in this name.”</a:t>
            </a:r>
          </a:p>
          <a:p>
            <a:pPr lvl="0">
              <a:defRPr/>
            </a:pPr>
            <a:endParaRPr lang="en-US" sz="3600" dirty="0">
              <a:solidFill>
                <a:srgbClr val="FFFF00"/>
              </a:solidFill>
            </a:endParaRPr>
          </a:p>
        </p:txBody>
      </p:sp>
    </p:spTree>
    <p:extLst>
      <p:ext uri="{BB962C8B-B14F-4D97-AF65-F5344CB8AC3E}">
        <p14:creationId xmlns:p14="http://schemas.microsoft.com/office/powerpoint/2010/main" val="240048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67403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r>
              <a:rPr lang="en-US" sz="3600" dirty="0">
                <a:solidFill>
                  <a:srgbClr val="FFFF00"/>
                </a:solidFill>
              </a:rPr>
              <a:t>18 So they called them and commanded them not to speak at all nor teach in the name of Jesus. 19 But Peter and John answered and said to them, </a:t>
            </a:r>
            <a:r>
              <a:rPr lang="en-US" sz="3600" dirty="0">
                <a:solidFill>
                  <a:srgbClr val="92D050"/>
                </a:solidFill>
              </a:rPr>
              <a:t>“Whether it is right in the sight of God to listen to you more than to God, you judge. 20 For we cannot but speak the things which we have seen and heard.”</a:t>
            </a:r>
            <a:r>
              <a:rPr lang="en-US" sz="3600" dirty="0">
                <a:solidFill>
                  <a:srgbClr val="FFFF00"/>
                </a:solidFill>
              </a:rPr>
              <a:t> 21 So when they had further threatened them, they let them go, finding no way of punishing them, because of the people, since they all glorified God for what had been done. 22 For the man was over forty years old on whom this miracle of healing had been performed.</a:t>
            </a:r>
          </a:p>
        </p:txBody>
      </p:sp>
    </p:spTree>
    <p:extLst>
      <p:ext uri="{BB962C8B-B14F-4D97-AF65-F5344CB8AC3E}">
        <p14:creationId xmlns:p14="http://schemas.microsoft.com/office/powerpoint/2010/main" val="198571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64633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endParaRPr lang="en-US" sz="3600" dirty="0">
              <a:solidFill>
                <a:srgbClr val="FFFF00"/>
              </a:solidFill>
            </a:endParaRPr>
          </a:p>
          <a:p>
            <a:pPr lvl="0">
              <a:defRPr/>
            </a:pPr>
            <a:r>
              <a:rPr lang="en-US" sz="3600" dirty="0">
                <a:solidFill>
                  <a:srgbClr val="FFFF00"/>
                </a:solidFill>
              </a:rPr>
              <a:t>23 And being let go, they went to their own companions and reported all that the chief priests and elders had said to them. 24 So when they heard that, they raised their voice to God with one accord and said: “Lord, You are God, who made heaven and earth and the sea, and all that is in them, 25 who by the mouth of Your servant David have said:</a:t>
            </a:r>
          </a:p>
          <a:p>
            <a:pPr lvl="0">
              <a:defRPr/>
            </a:pPr>
            <a:endParaRPr lang="en-US" sz="3600" dirty="0">
              <a:solidFill>
                <a:srgbClr val="FFFF00"/>
              </a:solidFill>
            </a:endParaRPr>
          </a:p>
        </p:txBody>
      </p:sp>
    </p:spTree>
    <p:extLst>
      <p:ext uri="{BB962C8B-B14F-4D97-AF65-F5344CB8AC3E}">
        <p14:creationId xmlns:p14="http://schemas.microsoft.com/office/powerpoint/2010/main" val="100884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5909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endParaRPr lang="en-US" sz="3600" dirty="0">
              <a:solidFill>
                <a:srgbClr val="FFFF00"/>
              </a:solidFill>
            </a:endParaRPr>
          </a:p>
          <a:p>
            <a:pPr lvl="0">
              <a:defRPr/>
            </a:pPr>
            <a:endParaRPr lang="en-US" sz="3600" dirty="0">
              <a:solidFill>
                <a:srgbClr val="FFFF00"/>
              </a:solidFill>
            </a:endParaRPr>
          </a:p>
          <a:p>
            <a:pPr lvl="0">
              <a:defRPr/>
            </a:pPr>
            <a:r>
              <a:rPr lang="en-US" sz="3600" dirty="0">
                <a:solidFill>
                  <a:srgbClr val="FFFF00"/>
                </a:solidFill>
              </a:rPr>
              <a:t>    ‘Why did the nations rage,</a:t>
            </a:r>
          </a:p>
          <a:p>
            <a:pPr lvl="0">
              <a:defRPr/>
            </a:pPr>
            <a:r>
              <a:rPr lang="en-US" sz="3600" dirty="0">
                <a:solidFill>
                  <a:srgbClr val="FFFF00"/>
                </a:solidFill>
              </a:rPr>
              <a:t>    And the people plot vain things?</a:t>
            </a:r>
          </a:p>
          <a:p>
            <a:pPr lvl="0">
              <a:defRPr/>
            </a:pPr>
            <a:r>
              <a:rPr lang="en-US" sz="3600" dirty="0">
                <a:solidFill>
                  <a:srgbClr val="FFFF00"/>
                </a:solidFill>
              </a:rPr>
              <a:t>    26      The kings of the earth took their stand,</a:t>
            </a:r>
          </a:p>
          <a:p>
            <a:pPr lvl="0">
              <a:defRPr/>
            </a:pPr>
            <a:r>
              <a:rPr lang="en-US" sz="3600" dirty="0">
                <a:solidFill>
                  <a:srgbClr val="FFFF00"/>
                </a:solidFill>
              </a:rPr>
              <a:t>    And the rulers were gathered together</a:t>
            </a:r>
          </a:p>
          <a:p>
            <a:pPr lvl="0">
              <a:defRPr/>
            </a:pPr>
            <a:r>
              <a:rPr lang="en-US" sz="3600" dirty="0">
                <a:solidFill>
                  <a:srgbClr val="FFFF00"/>
                </a:solidFill>
              </a:rPr>
              <a:t>    Against the LORD and against His Christ.’</a:t>
            </a:r>
          </a:p>
          <a:p>
            <a:pPr lvl="0">
              <a:defRPr/>
            </a:pPr>
            <a:endParaRPr lang="en-US" sz="3600" dirty="0">
              <a:solidFill>
                <a:srgbClr val="FFFF00"/>
              </a:solidFill>
            </a:endParaRPr>
          </a:p>
        </p:txBody>
      </p:sp>
    </p:spTree>
    <p:extLst>
      <p:ext uri="{BB962C8B-B14F-4D97-AF65-F5344CB8AC3E}">
        <p14:creationId xmlns:p14="http://schemas.microsoft.com/office/powerpoint/2010/main" val="389256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1001487"/>
            <a:ext cx="10798629" cy="3631763"/>
          </a:xfrm>
          <a:prstGeom prst="rect">
            <a:avLst/>
          </a:prstGeom>
          <a:noFill/>
        </p:spPr>
        <p:txBody>
          <a:bodyPr wrap="square" rtlCol="0">
            <a:spAutoFit/>
          </a:bodyPr>
          <a:lstStyle/>
          <a:p>
            <a:pPr algn="ctr"/>
            <a:r>
              <a:rPr lang="en-US" sz="3600" dirty="0">
                <a:solidFill>
                  <a:srgbClr val="FFFF00"/>
                </a:solidFill>
              </a:rPr>
              <a:t>Last</a:t>
            </a:r>
            <a:r>
              <a:rPr lang="en-US" sz="3600" dirty="0"/>
              <a:t> </a:t>
            </a:r>
            <a:r>
              <a:rPr lang="en-US" sz="3600" dirty="0">
                <a:solidFill>
                  <a:srgbClr val="FFFF00"/>
                </a:solidFill>
              </a:rPr>
              <a:t>Week in Chapter 3</a:t>
            </a:r>
          </a:p>
          <a:p>
            <a:pPr algn="ctr"/>
            <a:endParaRPr lang="en-US" sz="3600" dirty="0">
              <a:solidFill>
                <a:srgbClr val="FFFF00"/>
              </a:solidFill>
            </a:endParaRPr>
          </a:p>
          <a:p>
            <a:endParaRPr lang="en-US" dirty="0">
              <a:solidFill>
                <a:srgbClr val="FFFF00"/>
              </a:solidFill>
            </a:endParaRPr>
          </a:p>
          <a:p>
            <a:r>
              <a:rPr lang="en-US" dirty="0">
                <a:solidFill>
                  <a:srgbClr val="FFFF00"/>
                </a:solidFill>
              </a:rPr>
              <a:t>	</a:t>
            </a:r>
            <a:r>
              <a:rPr lang="en-US" sz="2800" dirty="0">
                <a:solidFill>
                  <a:srgbClr val="00B0F0"/>
                </a:solidFill>
              </a:rPr>
              <a:t>Peter , accompanied by John, healed a well-known cripple </a:t>
            </a:r>
          </a:p>
          <a:p>
            <a:r>
              <a:rPr lang="en-US" sz="2800" dirty="0">
                <a:solidFill>
                  <a:srgbClr val="FFFF00"/>
                </a:solidFill>
              </a:rPr>
              <a:t>		</a:t>
            </a:r>
            <a:r>
              <a:rPr lang="en-US" sz="2800" b="1" dirty="0">
                <a:solidFill>
                  <a:srgbClr val="FFFF00"/>
                </a:solidFill>
              </a:rPr>
              <a:t>“in the name of Jesus Christ of Nazareth”</a:t>
            </a:r>
          </a:p>
          <a:p>
            <a:endParaRPr lang="en-US" sz="2800" dirty="0">
              <a:solidFill>
                <a:srgbClr val="FFFF00"/>
              </a:solidFill>
            </a:endParaRPr>
          </a:p>
          <a:p>
            <a:r>
              <a:rPr lang="en-US" sz="2800" dirty="0">
                <a:solidFill>
                  <a:srgbClr val="FFFF00"/>
                </a:solidFill>
              </a:rPr>
              <a:t>	</a:t>
            </a:r>
            <a:r>
              <a:rPr lang="en-US" sz="2800" dirty="0">
                <a:solidFill>
                  <a:srgbClr val="00B0F0"/>
                </a:solidFill>
              </a:rPr>
              <a:t>Peter explained to the awed crowd:</a:t>
            </a:r>
          </a:p>
          <a:p>
            <a:r>
              <a:rPr lang="en-US" sz="2800" dirty="0">
                <a:solidFill>
                  <a:srgbClr val="00B0F0"/>
                </a:solidFill>
              </a:rPr>
              <a:t>		preached the Gospel</a:t>
            </a:r>
          </a:p>
        </p:txBody>
      </p:sp>
    </p:spTree>
    <p:extLst>
      <p:ext uri="{BB962C8B-B14F-4D97-AF65-F5344CB8AC3E}">
        <p14:creationId xmlns:p14="http://schemas.microsoft.com/office/powerpoint/2010/main" val="238547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5909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endParaRPr lang="en-US" sz="3600" dirty="0">
              <a:solidFill>
                <a:srgbClr val="FFFF00"/>
              </a:solidFill>
            </a:endParaRPr>
          </a:p>
          <a:p>
            <a:pPr lvl="0">
              <a:defRPr/>
            </a:pPr>
            <a:endParaRPr lang="en-US" sz="3600" dirty="0">
              <a:solidFill>
                <a:srgbClr val="FFFF00"/>
              </a:solidFill>
            </a:endParaRPr>
          </a:p>
          <a:p>
            <a:pPr lvl="0">
              <a:defRPr/>
            </a:pPr>
            <a:r>
              <a:rPr lang="en-US" sz="3600" dirty="0">
                <a:solidFill>
                  <a:srgbClr val="FFFF00"/>
                </a:solidFill>
              </a:rPr>
              <a:t>    27 “For truly against Your holy Servant Jesus, whom You anointed, both Herod and Pontius Pilate, with the Gentiles and the people of Israel, were gathered together 28 to do whatever </a:t>
            </a:r>
            <a:r>
              <a:rPr lang="en-US" sz="3600" dirty="0">
                <a:solidFill>
                  <a:srgbClr val="92D050"/>
                </a:solidFill>
              </a:rPr>
              <a:t>Your hand and Your purpose determined </a:t>
            </a:r>
            <a:r>
              <a:rPr lang="en-US" sz="3600" dirty="0">
                <a:solidFill>
                  <a:srgbClr val="FFFF00"/>
                </a:solidFill>
              </a:rPr>
              <a:t>before to be done. </a:t>
            </a:r>
          </a:p>
          <a:p>
            <a:pPr lvl="0">
              <a:defRPr/>
            </a:pPr>
            <a:endParaRPr lang="en-US" sz="3600" dirty="0">
              <a:solidFill>
                <a:srgbClr val="FFFF00"/>
              </a:solidFill>
            </a:endParaRPr>
          </a:p>
        </p:txBody>
      </p:sp>
    </p:spTree>
    <p:extLst>
      <p:ext uri="{BB962C8B-B14F-4D97-AF65-F5344CB8AC3E}">
        <p14:creationId xmlns:p14="http://schemas.microsoft.com/office/powerpoint/2010/main" val="423644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5909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endParaRPr lang="en-US" sz="3600" dirty="0">
              <a:solidFill>
                <a:srgbClr val="FFFF00"/>
              </a:solidFill>
            </a:endParaRPr>
          </a:p>
          <a:p>
            <a:pPr lvl="0">
              <a:defRPr/>
            </a:pPr>
            <a:endParaRPr lang="en-US" sz="3600" dirty="0">
              <a:solidFill>
                <a:srgbClr val="FFFF00"/>
              </a:solidFill>
            </a:endParaRPr>
          </a:p>
          <a:p>
            <a:pPr lvl="0">
              <a:defRPr/>
            </a:pPr>
            <a:r>
              <a:rPr lang="en-US" sz="3600" dirty="0">
                <a:solidFill>
                  <a:srgbClr val="FFFF00"/>
                </a:solidFill>
              </a:rPr>
              <a:t>29 Now, Lord, look on their threats, and grant to Your servants that with all </a:t>
            </a:r>
            <a:r>
              <a:rPr lang="en-US" sz="3600" dirty="0">
                <a:solidFill>
                  <a:srgbClr val="92D050"/>
                </a:solidFill>
              </a:rPr>
              <a:t>boldness they may speak Your word</a:t>
            </a:r>
            <a:r>
              <a:rPr lang="en-US" sz="3600" dirty="0">
                <a:solidFill>
                  <a:srgbClr val="FFFF00"/>
                </a:solidFill>
              </a:rPr>
              <a:t>, 30 by stretching out Your hand to heal, and that signs and wonders may be done through the name of Your holy Servant Jesus.”</a:t>
            </a:r>
          </a:p>
          <a:p>
            <a:pPr lvl="0">
              <a:defRPr/>
            </a:pPr>
            <a:endParaRPr lang="en-US" sz="3600" dirty="0">
              <a:solidFill>
                <a:srgbClr val="FFFF00"/>
              </a:solidFill>
            </a:endParaRPr>
          </a:p>
        </p:txBody>
      </p:sp>
    </p:spTree>
    <p:extLst>
      <p:ext uri="{BB962C8B-B14F-4D97-AF65-F5344CB8AC3E}">
        <p14:creationId xmlns:p14="http://schemas.microsoft.com/office/powerpoint/2010/main" val="389641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4801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endParaRPr lang="en-US" sz="3600" dirty="0">
              <a:solidFill>
                <a:srgbClr val="FFFF00"/>
              </a:solidFill>
            </a:endParaRPr>
          </a:p>
          <a:p>
            <a:pPr lvl="0">
              <a:defRPr/>
            </a:pPr>
            <a:endParaRPr lang="en-US" sz="3600" dirty="0">
              <a:solidFill>
                <a:srgbClr val="FFFF00"/>
              </a:solidFill>
            </a:endParaRPr>
          </a:p>
          <a:p>
            <a:pPr lvl="0">
              <a:defRPr/>
            </a:pPr>
            <a:r>
              <a:rPr lang="en-US" sz="3600" dirty="0">
                <a:solidFill>
                  <a:srgbClr val="FFFF00"/>
                </a:solidFill>
              </a:rPr>
              <a:t>31 And when they had prayed, the place where they were assembled together was shaken; and they were all filled with the Holy Spirit, and they </a:t>
            </a:r>
            <a:r>
              <a:rPr lang="en-US" sz="3600" dirty="0">
                <a:solidFill>
                  <a:srgbClr val="92D050"/>
                </a:solidFill>
              </a:rPr>
              <a:t>spoke the word of God with boldness.</a:t>
            </a:r>
          </a:p>
        </p:txBody>
      </p:sp>
    </p:spTree>
    <p:extLst>
      <p:ext uri="{BB962C8B-B14F-4D97-AF65-F5344CB8AC3E}">
        <p14:creationId xmlns:p14="http://schemas.microsoft.com/office/powerpoint/2010/main" val="33156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861576" y="441140"/>
            <a:ext cx="10798629"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lvl="0">
              <a:defRPr/>
            </a:pPr>
            <a:endParaRPr lang="en-US" sz="3600" dirty="0">
              <a:solidFill>
                <a:srgbClr val="FFFF00"/>
              </a:solidFill>
            </a:endParaRPr>
          </a:p>
          <a:p>
            <a:pPr lvl="0">
              <a:defRPr/>
            </a:pPr>
            <a:r>
              <a:rPr lang="en-US" sz="3600" dirty="0">
                <a:solidFill>
                  <a:srgbClr val="FFFF00"/>
                </a:solidFill>
              </a:rPr>
              <a:t>32 </a:t>
            </a:r>
            <a:r>
              <a:rPr lang="en-US" sz="3600" dirty="0">
                <a:solidFill>
                  <a:srgbClr val="00B0F0"/>
                </a:solidFill>
              </a:rPr>
              <a:t>Unity</a:t>
            </a:r>
          </a:p>
          <a:p>
            <a:pPr lvl="0">
              <a:defRPr/>
            </a:pPr>
            <a:endParaRPr lang="en-US" sz="3600" dirty="0">
              <a:solidFill>
                <a:srgbClr val="00B0F0"/>
              </a:solidFill>
            </a:endParaRPr>
          </a:p>
          <a:p>
            <a:pPr lvl="0">
              <a:defRPr/>
            </a:pPr>
            <a:r>
              <a:rPr lang="en-US" sz="3600" dirty="0">
                <a:solidFill>
                  <a:srgbClr val="FFFF00"/>
                </a:solidFill>
              </a:rPr>
              <a:t>33  </a:t>
            </a:r>
            <a:r>
              <a:rPr lang="en-US" sz="3600" dirty="0">
                <a:solidFill>
                  <a:srgbClr val="92D050"/>
                </a:solidFill>
              </a:rPr>
              <a:t>great power </a:t>
            </a:r>
            <a:r>
              <a:rPr lang="en-US" sz="3600" dirty="0">
                <a:solidFill>
                  <a:srgbClr val="FFFF00"/>
                </a:solidFill>
              </a:rPr>
              <a:t> </a:t>
            </a:r>
            <a:r>
              <a:rPr lang="en-US" sz="3600" dirty="0">
                <a:solidFill>
                  <a:srgbClr val="92D050"/>
                </a:solidFill>
              </a:rPr>
              <a:t>great grace </a:t>
            </a:r>
            <a:r>
              <a:rPr lang="en-US" sz="3600" dirty="0">
                <a:solidFill>
                  <a:srgbClr val="FFFF00"/>
                </a:solidFill>
              </a:rPr>
              <a:t>was upon them all.</a:t>
            </a:r>
          </a:p>
          <a:p>
            <a:pPr lvl="0">
              <a:defRPr/>
            </a:pPr>
            <a:endParaRPr lang="en-US" sz="3600" dirty="0">
              <a:solidFill>
                <a:srgbClr val="FFFF00"/>
              </a:solidFill>
            </a:endParaRPr>
          </a:p>
          <a:p>
            <a:pPr lvl="0">
              <a:defRPr/>
            </a:pPr>
            <a:r>
              <a:rPr lang="en-US" sz="3600" dirty="0">
                <a:solidFill>
                  <a:srgbClr val="FFFF00"/>
                </a:solidFill>
              </a:rPr>
              <a:t>34, 35  </a:t>
            </a:r>
            <a:r>
              <a:rPr lang="en-US" sz="3600" dirty="0">
                <a:solidFill>
                  <a:srgbClr val="00B0F0"/>
                </a:solidFill>
              </a:rPr>
              <a:t>Sharing</a:t>
            </a:r>
          </a:p>
          <a:p>
            <a:pPr lvl="0">
              <a:defRPr/>
            </a:pPr>
            <a:endParaRPr lang="en-US" sz="3600" dirty="0">
              <a:solidFill>
                <a:srgbClr val="00B0F0"/>
              </a:solidFill>
            </a:endParaRPr>
          </a:p>
          <a:p>
            <a:pPr lvl="0">
              <a:defRPr/>
            </a:pPr>
            <a:r>
              <a:rPr lang="en-US" sz="3600" dirty="0">
                <a:solidFill>
                  <a:srgbClr val="FFFF00"/>
                </a:solidFill>
              </a:rPr>
              <a:t>36 </a:t>
            </a:r>
            <a:r>
              <a:rPr lang="en-US" sz="3600" dirty="0">
                <a:solidFill>
                  <a:srgbClr val="00B0F0"/>
                </a:solidFill>
              </a:rPr>
              <a:t>Barnabas introduced</a:t>
            </a:r>
          </a:p>
        </p:txBody>
      </p:sp>
    </p:spTree>
    <p:extLst>
      <p:ext uri="{BB962C8B-B14F-4D97-AF65-F5344CB8AC3E}">
        <p14:creationId xmlns:p14="http://schemas.microsoft.com/office/powerpoint/2010/main" val="390201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861576" y="441140"/>
            <a:ext cx="107986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Calibri" panose="020F0502020204030204"/>
                <a:ea typeface="+mn-ea"/>
                <a:cs typeface="+mn-cs"/>
              </a:rPr>
              <a:t>Spirit Filled for Boldness</a:t>
            </a:r>
          </a:p>
        </p:txBody>
      </p:sp>
      <p:sp>
        <p:nvSpPr>
          <p:cNvPr id="2" name="Rectangle 1">
            <a:extLst>
              <a:ext uri="{FF2B5EF4-FFF2-40B4-BE49-F238E27FC236}">
                <a16:creationId xmlns:a16="http://schemas.microsoft.com/office/drawing/2014/main" id="{B5AA20CC-03A6-413E-AF2B-C6B8D7273F4D}"/>
              </a:ext>
            </a:extLst>
          </p:cNvPr>
          <p:cNvSpPr/>
          <p:nvPr/>
        </p:nvSpPr>
        <p:spPr>
          <a:xfrm>
            <a:off x="861576" y="2237626"/>
            <a:ext cx="10617660" cy="3539430"/>
          </a:xfrm>
          <a:prstGeom prst="rect">
            <a:avLst/>
          </a:prstGeom>
        </p:spPr>
        <p:txBody>
          <a:bodyPr wrap="square">
            <a:spAutoFit/>
          </a:bodyPr>
          <a:lstStyle/>
          <a:p>
            <a:r>
              <a:rPr lang="en-US" sz="2800" dirty="0">
                <a:solidFill>
                  <a:srgbClr val="00B0F0"/>
                </a:solidFill>
              </a:rPr>
              <a:t>So the way to test whether we are filled with the Spirit is to ask: Are we full of thankfulness? Are we full of praise? Do we sing to ourselves and to one another in psalms and hymns and spiritual songs? Do we make melody in our hearts? Do we praise God when we are alone? Do we delight in praising Him with others? Do we delight in praising Him in public as well as in private? Are we full of the spirit of praise, of thanksgiving, of worship and adoration? It is an inevitable consequence of being filled with the Spirit.   D.M. Lloyd-Jones, 1997</a:t>
            </a:r>
            <a:endParaRPr lang="en-US" dirty="0">
              <a:solidFill>
                <a:srgbClr val="00B0F0"/>
              </a:solidFill>
            </a:endParaRPr>
          </a:p>
        </p:txBody>
      </p:sp>
    </p:spTree>
    <p:extLst>
      <p:ext uri="{BB962C8B-B14F-4D97-AF65-F5344CB8AC3E}">
        <p14:creationId xmlns:p14="http://schemas.microsoft.com/office/powerpoint/2010/main" val="3045802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owerpoint background ancient jerusa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826" y="267239"/>
            <a:ext cx="1206817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Lucida Handwriting" panose="03010101010101010101" pitchFamily="66" charset="0"/>
                <a:ea typeface="Times New Roman" panose="02020603050405020304" pitchFamily="18" charset="0"/>
                <a:cs typeface="Times New Roman" panose="02020603050405020304" pitchFamily="18" charset="0"/>
              </a:rPr>
              <a:t>PETER, an apostle of JESUS CHRIST	</a:t>
            </a:r>
            <a:r>
              <a:rPr kumimoji="0" lang="en-US" sz="1100" b="0" i="0" u="none" strike="noStrike" kern="1200" cap="none" spc="0" normalizeH="0" baseline="0" noProof="0" dirty="0">
                <a:ln>
                  <a:noFill/>
                </a:ln>
                <a:solidFill>
                  <a:prstClr val="black"/>
                </a:solidFill>
                <a:effectLst/>
                <a:uLnTx/>
                <a:uFillTx/>
                <a:latin typeface="Lucida Handwriting" panose="03010101010101010101" pitchFamily="66"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endParaRPr>
          </a:p>
        </p:txBody>
      </p:sp>
      <p:pic>
        <p:nvPicPr>
          <p:cNvPr id="8" name="Picture 2" descr="https://www.churchofjesuschrist.org/bc/content/ldsorg/church/news/2015/07/06/Peter%205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133" y="1048638"/>
            <a:ext cx="7967843" cy="4107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23873" y="2844800"/>
            <a:ext cx="4184831" cy="3674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6356222" y="5411698"/>
            <a:ext cx="4523995"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Lucida Handwriting" panose="03010101010101010101" pitchFamily="66" charset="0"/>
                <a:ea typeface="Times New Roman" panose="02020603050405020304" pitchFamily="18" charset="0"/>
                <a:cs typeface="Times New Roman" panose="02020603050405020304" pitchFamily="18" charset="0"/>
              </a:rPr>
              <a:t>Boldness , Acts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Times New Roman" panose="02020603050405020304" pitchFamily="18" charset="0"/>
              </a:rPr>
              <a:t>October 13,</a:t>
            </a:r>
            <a:r>
              <a:rPr kumimoji="0" lang="en-US" sz="3600" b="1" i="0" u="none" strike="noStrike" kern="1200" cap="none" spc="0" normalizeH="0" baseline="0" noProof="0" dirty="0">
                <a:ln>
                  <a:noFill/>
                </a:ln>
                <a:solidFill>
                  <a:prstClr val="white"/>
                </a:solidFill>
                <a:effectLst/>
                <a:uLnTx/>
                <a:uFillTx/>
                <a:latin typeface="Lucida Handwriting" panose="03010101010101010101" pitchFamily="66" charset="0"/>
                <a:ea typeface="Times New Roman" panose="02020603050405020304" pitchFamily="18" charset="0"/>
                <a:cs typeface="Times New Roman" panose="02020603050405020304" pitchFamily="18" charset="0"/>
              </a:rPr>
              <a:t> 2019</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457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5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802443F5-6214-4680-908F-C03C31E96A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3349" y="536127"/>
            <a:ext cx="8121993" cy="564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2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392B2F-433E-4D66-AEFF-4D927D1B35D3}"/>
              </a:ext>
            </a:extLst>
          </p:cNvPr>
          <p:cNvPicPr>
            <a:picLocks noGrp="1" noChangeAspect="1"/>
          </p:cNvPicPr>
          <p:nvPr>
            <p:ph idx="1"/>
          </p:nvPr>
        </p:nvPicPr>
        <p:blipFill>
          <a:blip r:embed="rId3"/>
          <a:stretch>
            <a:fillRect/>
          </a:stretch>
        </p:blipFill>
        <p:spPr>
          <a:xfrm>
            <a:off x="1997322" y="787791"/>
            <a:ext cx="7604045" cy="5726797"/>
          </a:xfrm>
          <a:prstGeom prst="rect">
            <a:avLst/>
          </a:prstGeom>
        </p:spPr>
      </p:pic>
      <p:sp>
        <p:nvSpPr>
          <p:cNvPr id="2" name="Arrow: Up 1">
            <a:extLst>
              <a:ext uri="{FF2B5EF4-FFF2-40B4-BE49-F238E27FC236}">
                <a16:creationId xmlns:a16="http://schemas.microsoft.com/office/drawing/2014/main" id="{10A5ED40-99D5-401F-963D-CD442ABA5D2C}"/>
              </a:ext>
            </a:extLst>
          </p:cNvPr>
          <p:cNvSpPr/>
          <p:nvPr/>
        </p:nvSpPr>
        <p:spPr>
          <a:xfrm rot="16200000">
            <a:off x="10122965" y="3243464"/>
            <a:ext cx="143427" cy="138822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06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6340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r>
              <a:rPr lang="en-US" sz="3600" dirty="0">
                <a:solidFill>
                  <a:srgbClr val="FFFF00"/>
                </a:solidFill>
              </a:rPr>
              <a:t>1 Now as they spoke to the people, the priests, </a:t>
            </a:r>
            <a:r>
              <a:rPr lang="en-US" sz="3600" dirty="0">
                <a:solidFill>
                  <a:srgbClr val="00B0F0"/>
                </a:solidFill>
              </a:rPr>
              <a:t>(those who had duties in the temple)</a:t>
            </a:r>
            <a:r>
              <a:rPr lang="en-US" sz="3600" dirty="0">
                <a:solidFill>
                  <a:srgbClr val="FFFF00"/>
                </a:solidFill>
              </a:rPr>
              <a:t> the captain of the temple, </a:t>
            </a:r>
            <a:r>
              <a:rPr lang="en-US" sz="3600" dirty="0">
                <a:solidFill>
                  <a:srgbClr val="00B0F0"/>
                </a:solidFill>
              </a:rPr>
              <a:t>(charged with keeping the peace, the police) </a:t>
            </a:r>
            <a:r>
              <a:rPr lang="en-US" sz="3600" dirty="0">
                <a:solidFill>
                  <a:srgbClr val="FFFF00"/>
                </a:solidFill>
              </a:rPr>
              <a:t>and the Sadducees </a:t>
            </a:r>
            <a:r>
              <a:rPr lang="en-US" sz="3600" dirty="0">
                <a:solidFill>
                  <a:srgbClr val="00B0F0"/>
                </a:solidFill>
              </a:rPr>
              <a:t>(members of the ruling party) </a:t>
            </a:r>
            <a:r>
              <a:rPr lang="en-US" sz="3600" dirty="0">
                <a:solidFill>
                  <a:srgbClr val="FFFF00"/>
                </a:solidFill>
              </a:rPr>
              <a:t>came upon them, 2 being greatly disturbed that they </a:t>
            </a:r>
            <a:r>
              <a:rPr lang="en-US" sz="3600" i="1" dirty="0">
                <a:solidFill>
                  <a:srgbClr val="92D050"/>
                </a:solidFill>
              </a:rPr>
              <a:t>taught the people</a:t>
            </a:r>
            <a:r>
              <a:rPr lang="en-US" sz="3600" dirty="0">
                <a:solidFill>
                  <a:srgbClr val="FFFF00"/>
                </a:solidFill>
              </a:rPr>
              <a:t> and </a:t>
            </a:r>
            <a:r>
              <a:rPr lang="en-US" sz="3600" i="1" dirty="0">
                <a:solidFill>
                  <a:srgbClr val="92D050"/>
                </a:solidFill>
              </a:rPr>
              <a:t>preached in Jesus the resurrection from the dead.</a:t>
            </a:r>
            <a:r>
              <a:rPr lang="en-US" sz="3600" dirty="0">
                <a:solidFill>
                  <a:srgbClr val="FFFF00"/>
                </a:solidFill>
              </a:rPr>
              <a:t> 3 And they laid hands on them, and put them in custody until the next day, for it was already evening. </a:t>
            </a:r>
          </a:p>
          <a:p>
            <a:pPr lvl="0"/>
            <a:endParaRPr lang="en-US" dirty="0">
              <a:solidFill>
                <a:srgbClr val="FFFF00"/>
              </a:solidFill>
            </a:endParaRPr>
          </a:p>
          <a:p>
            <a:pPr lvl="0"/>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60631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00B0F0"/>
                </a:solidFill>
                <a:latin typeface="Calibri" panose="020F0502020204030204"/>
              </a:rPr>
              <a:t>Custody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B0F0"/>
                </a:solidFill>
                <a:latin typeface="Calibri" panose="020F0502020204030204"/>
              </a:rPr>
              <a:t>Typical Jail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B0F0"/>
                </a:solidFill>
                <a:latin typeface="Calibri" panose="020F0502020204030204"/>
              </a:rPr>
              <a:t>	No or very little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B0F0"/>
                </a:solidFill>
                <a:latin typeface="Calibri" panose="020F0502020204030204"/>
              </a:rPr>
              <a:t>	No bedding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B0F0"/>
                </a:solidFill>
                <a:latin typeface="Calibri" panose="020F0502020204030204"/>
              </a:rPr>
              <a:t>	No food or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B0F0"/>
                </a:solidFill>
                <a:latin typeface="Calibri" panose="020F0502020204030204"/>
              </a:rPr>
              <a:t>	No sanitary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00B0F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B0F0"/>
                </a:solidFill>
                <a:latin typeface="Calibri" panose="020F0502020204030204"/>
              </a:rPr>
              <a:t>Usually chained with heavy, rusty, noisy, painful chains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28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4955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4 However, many of those who heard the word </a:t>
            </a:r>
            <a:r>
              <a:rPr kumimoji="0" lang="en-US" sz="3600" b="0" i="0" u="none" strike="noStrike" kern="1200" cap="none" spc="0" normalizeH="0" baseline="0" noProof="0" dirty="0">
                <a:ln>
                  <a:noFill/>
                </a:ln>
                <a:solidFill>
                  <a:srgbClr val="92D050"/>
                </a:solidFill>
                <a:effectLst/>
                <a:uLnTx/>
                <a:uFillTx/>
                <a:latin typeface="Calibri" panose="020F0502020204030204"/>
                <a:ea typeface="+mn-ea"/>
                <a:cs typeface="+mn-cs"/>
              </a:rPr>
              <a:t>believed</a:t>
            </a: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 and the number of the men came to be about </a:t>
            </a:r>
            <a:r>
              <a:rPr kumimoji="0" lang="en-US" sz="3600" b="0" i="0" u="none" strike="noStrike" kern="1200" cap="none" spc="0" normalizeH="0" baseline="0" noProof="0" dirty="0">
                <a:ln>
                  <a:noFill/>
                </a:ln>
                <a:solidFill>
                  <a:srgbClr val="92D050"/>
                </a:solidFill>
                <a:effectLst/>
                <a:uLnTx/>
                <a:uFillTx/>
                <a:latin typeface="Calibri" panose="020F0502020204030204"/>
                <a:ea typeface="+mn-ea"/>
                <a:cs typeface="+mn-cs"/>
              </a:rPr>
              <a:t>five thousand.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FFFF0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Calibri" panose="020F0502020204030204"/>
                <a:ea typeface="+mn-ea"/>
                <a:cs typeface="+mn-cs"/>
              </a:rPr>
              <a:t>The cat was already out of the bag!!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61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5F595-3DB7-44A3-A6A5-7613DF254A0F}"/>
              </a:ext>
            </a:extLst>
          </p:cNvPr>
          <p:cNvSpPr txBox="1"/>
          <p:nvPr/>
        </p:nvSpPr>
        <p:spPr>
          <a:xfrm>
            <a:off x="696685" y="261258"/>
            <a:ext cx="10798629" cy="64633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lvl="0">
              <a:defRPr/>
            </a:pPr>
            <a:r>
              <a:rPr lang="en-US" sz="3600" dirty="0">
                <a:solidFill>
                  <a:srgbClr val="FFFF00"/>
                </a:solidFill>
              </a:rPr>
              <a:t>5 And it came to pass, on the next day, that their rulers, elders, and scribes, 6 as well as Annas the high priest, Caiaphas, John, and Alexander, and as many as were of the family of the high priest, were gathered together at Jerusalem. </a:t>
            </a:r>
            <a:r>
              <a:rPr lang="en-US" sz="3600" dirty="0">
                <a:solidFill>
                  <a:srgbClr val="00B0F0"/>
                </a:solidFill>
              </a:rPr>
              <a:t>(all the religious and political power of the Jews)</a:t>
            </a:r>
            <a:r>
              <a:rPr lang="en-US" sz="3600" dirty="0">
                <a:solidFill>
                  <a:srgbClr val="FFFF00"/>
                </a:solidFill>
              </a:rPr>
              <a:t> 7 And when they had set them in the midst, they asked, </a:t>
            </a:r>
            <a:r>
              <a:rPr lang="en-US" sz="3600" b="1" dirty="0">
                <a:solidFill>
                  <a:srgbClr val="FFFF00"/>
                </a:solidFill>
              </a:rPr>
              <a:t>“By what power or by what name have you done this?”</a:t>
            </a:r>
          </a:p>
          <a:p>
            <a:pPr lvl="0">
              <a:defRPr/>
            </a:pPr>
            <a:endParaRPr lang="en-US" sz="3600" dirty="0">
              <a:solidFill>
                <a:srgbClr val="FFFF00"/>
              </a:solidFill>
            </a:endParaRPr>
          </a:p>
        </p:txBody>
      </p:sp>
    </p:spTree>
    <p:extLst>
      <p:ext uri="{BB962C8B-B14F-4D97-AF65-F5344CB8AC3E}">
        <p14:creationId xmlns:p14="http://schemas.microsoft.com/office/powerpoint/2010/main" val="167292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sanhedrin council">
            <a:extLst>
              <a:ext uri="{FF2B5EF4-FFF2-40B4-BE49-F238E27FC236}">
                <a16:creationId xmlns:a16="http://schemas.microsoft.com/office/drawing/2014/main" id="{F8548D1C-FBEF-417E-B9FD-85335CCFCA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470635" y="643466"/>
            <a:ext cx="5250730"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939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1112</Words>
  <Application>Microsoft Office PowerPoint</Application>
  <PresentationFormat>Widescreen</PresentationFormat>
  <Paragraphs>251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dc:creator>
  <cp:lastModifiedBy>Davids</cp:lastModifiedBy>
  <cp:revision>35</cp:revision>
  <cp:lastPrinted>2019-10-04T21:01:16Z</cp:lastPrinted>
  <dcterms:created xsi:type="dcterms:W3CDTF">2019-10-01T02:24:43Z</dcterms:created>
  <dcterms:modified xsi:type="dcterms:W3CDTF">2019-10-06T11:22:52Z</dcterms:modified>
</cp:coreProperties>
</file>