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8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9/28/2019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9/28/2019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Picture 2"/>
          <p:cNvPicPr>
            <a:picLocks noChangeAspect="1"/>
          </p:cNvPicPr>
          <p:nvPr/>
        </p:nvPicPr>
        <p:blipFill>
          <a:blip r:embed="rId2"/>
          <a:stretch>
            <a:fillRect/>
          </a:stretch>
        </p:blipFill>
        <p:spPr>
          <a:xfrm>
            <a:off x="0" y="0"/>
            <a:ext cx="12192000" cy="6867526"/>
          </a:xfrm>
          <a:prstGeom prst="rect">
            <a:avLst/>
          </a:prstGeom>
          <a:ln w="12700">
            <a:miter lim="400000"/>
          </a:ln>
        </p:spPr>
      </p:pic>
      <p:pic>
        <p:nvPicPr>
          <p:cNvPr id="5" name="Picture 2" descr="Picture 2"/>
          <p:cNvPicPr>
            <a:picLocks noChangeAspect="1"/>
          </p:cNvPicPr>
          <p:nvPr/>
        </p:nvPicPr>
        <p:blipFill>
          <a:blip r:embed="rId3"/>
          <a:stretch>
            <a:fillRect/>
          </a:stretch>
        </p:blipFill>
        <p:spPr>
          <a:xfrm>
            <a:off x="3776133" y="1048638"/>
            <a:ext cx="7967844" cy="4107563"/>
          </a:xfrm>
          <a:prstGeom prst="rect">
            <a:avLst/>
          </a:prstGeom>
          <a:ln w="12700">
            <a:miter lim="400000"/>
          </a:ln>
        </p:spPr>
      </p:pic>
      <p:sp>
        <p:nvSpPr>
          <p:cNvPr id="6" name="Rectangle 4"/>
          <p:cNvSpPr txBox="1"/>
          <p:nvPr/>
        </p:nvSpPr>
        <p:spPr>
          <a:xfrm>
            <a:off x="741405" y="267238"/>
            <a:ext cx="1100257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4800">
                <a:solidFill>
                  <a:srgbClr val="FFFFFF"/>
                </a:solidFill>
                <a:latin typeface="Handwriting - Dakota"/>
                <a:ea typeface="Handwriting - Dakota"/>
                <a:cs typeface="Handwriting - Dakota"/>
                <a:sym typeface="Handwriting - Dakota"/>
              </a:defRPr>
            </a:pPr>
            <a:r>
              <a:rPr dirty="0">
                <a:latin typeface="Viner Hand ITC" panose="03070502030502020203" pitchFamily="66" charset="0"/>
              </a:rPr>
              <a:t>PETER, an apostle of JESUS CHRIST	</a:t>
            </a:r>
            <a:r>
              <a:rPr sz="1100" dirty="0">
                <a:solidFill>
                  <a:srgbClr val="000000"/>
                </a:solidFill>
                <a:latin typeface="Viner Hand ITC" panose="03070502030502020203" pitchFamily="66" charset="0"/>
              </a:rPr>
              <a:t>	</a:t>
            </a:r>
          </a:p>
        </p:txBody>
      </p:sp>
      <p:sp>
        <p:nvSpPr>
          <p:cNvPr id="8" name="TextBox 7"/>
          <p:cNvSpPr txBox="1"/>
          <p:nvPr/>
        </p:nvSpPr>
        <p:spPr>
          <a:xfrm>
            <a:off x="6652260" y="5683031"/>
            <a:ext cx="6309360" cy="646331"/>
          </a:xfrm>
          <a:prstGeom prst="rect">
            <a:avLst/>
          </a:prstGeom>
          <a:noFill/>
        </p:spPr>
        <p:txBody>
          <a:bodyPr wrap="square" rtlCol="0">
            <a:spAutoFit/>
          </a:bodyPr>
          <a:lstStyle/>
          <a:p>
            <a:r>
              <a:rPr lang="en-US" sz="3600" dirty="0" smtClean="0">
                <a:latin typeface="Viner Hand ITC" panose="03070502030502020203"/>
              </a:rPr>
              <a:t>Acts Chapter 3</a:t>
            </a:r>
            <a:endParaRPr lang="en-US" sz="3600" dirty="0">
              <a:latin typeface="Viner Hand ITC" panose="03070502030502020203"/>
            </a:endParaRPr>
          </a:p>
        </p:txBody>
      </p:sp>
    </p:spTree>
    <p:extLst>
      <p:ext uri="{BB962C8B-B14F-4D97-AF65-F5344CB8AC3E}">
        <p14:creationId xmlns:p14="http://schemas.microsoft.com/office/powerpoint/2010/main" val="408163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1" y="329698"/>
            <a:ext cx="6100762" cy="4783322"/>
          </a:xfrm>
          <a:prstGeom prst="rect">
            <a:avLst/>
          </a:prstGeom>
        </p:spPr>
      </p:pic>
      <p:sp>
        <p:nvSpPr>
          <p:cNvPr id="3" name="TextBox 2"/>
          <p:cNvSpPr txBox="1"/>
          <p:nvPr/>
        </p:nvSpPr>
        <p:spPr>
          <a:xfrm>
            <a:off x="7063740" y="1314450"/>
            <a:ext cx="4309110" cy="5078313"/>
          </a:xfrm>
          <a:prstGeom prst="rect">
            <a:avLst/>
          </a:prstGeom>
          <a:noFill/>
        </p:spPr>
        <p:txBody>
          <a:bodyPr wrap="square" rtlCol="0">
            <a:spAutoFit/>
          </a:bodyPr>
          <a:lstStyle/>
          <a:p>
            <a:r>
              <a:rPr lang="en-US" sz="3600" dirty="0"/>
              <a:t>So he, leaping up, stood and walked and entered the temple with them—walking, leaping, and praising God. </a:t>
            </a:r>
            <a:endParaRPr lang="en-US" sz="3600" dirty="0" smtClean="0"/>
          </a:p>
          <a:p>
            <a:endParaRPr lang="en-US" sz="3600" dirty="0"/>
          </a:p>
          <a:p>
            <a:r>
              <a:rPr lang="en-US" sz="2800" b="1" dirty="0" smtClean="0"/>
              <a:t>Acts 3:8</a:t>
            </a:r>
            <a:endParaRPr lang="en-US" sz="2800" b="1" dirty="0"/>
          </a:p>
        </p:txBody>
      </p:sp>
    </p:spTree>
    <p:extLst>
      <p:ext uri="{BB962C8B-B14F-4D97-AF65-F5344CB8AC3E}">
        <p14:creationId xmlns:p14="http://schemas.microsoft.com/office/powerpoint/2010/main" val="239121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 y="211482"/>
            <a:ext cx="5189220" cy="6049991"/>
          </a:xfrm>
          <a:prstGeom prst="rect">
            <a:avLst/>
          </a:prstGeom>
        </p:spPr>
      </p:pic>
      <p:sp>
        <p:nvSpPr>
          <p:cNvPr id="3" name="TextBox 2"/>
          <p:cNvSpPr txBox="1"/>
          <p:nvPr/>
        </p:nvSpPr>
        <p:spPr>
          <a:xfrm>
            <a:off x="5932170" y="2891790"/>
            <a:ext cx="5749290" cy="3662541"/>
          </a:xfrm>
          <a:prstGeom prst="rect">
            <a:avLst/>
          </a:prstGeom>
          <a:noFill/>
        </p:spPr>
        <p:txBody>
          <a:bodyPr wrap="square" rtlCol="0">
            <a:spAutoFit/>
          </a:bodyPr>
          <a:lstStyle/>
          <a:p>
            <a:r>
              <a:rPr lang="en-US" sz="2800" dirty="0"/>
              <a:t>So when Peter saw </a:t>
            </a:r>
            <a:r>
              <a:rPr lang="en-US" sz="2800" i="1" dirty="0"/>
              <a:t>it,</a:t>
            </a:r>
            <a:r>
              <a:rPr lang="en-US" sz="2800" dirty="0"/>
              <a:t> he responded to the people: “Men of Israel, why do you marvel at this? Or why look so intently at us, as though by our own power or godliness we had made this man walk</a:t>
            </a:r>
            <a:r>
              <a:rPr lang="en-US" sz="2800" dirty="0" smtClean="0"/>
              <a:t>?..... </a:t>
            </a:r>
          </a:p>
          <a:p>
            <a:endParaRPr lang="en-US" dirty="0"/>
          </a:p>
          <a:p>
            <a:r>
              <a:rPr lang="en-US" sz="2000" b="1" dirty="0" smtClean="0"/>
              <a:t>Acts 3:12</a:t>
            </a:r>
            <a:endParaRPr lang="en-US" sz="2000" b="1" dirty="0"/>
          </a:p>
        </p:txBody>
      </p:sp>
    </p:spTree>
    <p:extLst>
      <p:ext uri="{BB962C8B-B14F-4D97-AF65-F5344CB8AC3E}">
        <p14:creationId xmlns:p14="http://schemas.microsoft.com/office/powerpoint/2010/main" val="32661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490" y="400050"/>
            <a:ext cx="9966960" cy="5816977"/>
          </a:xfrm>
          <a:prstGeom prst="rect">
            <a:avLst/>
          </a:prstGeom>
          <a:noFill/>
        </p:spPr>
        <p:txBody>
          <a:bodyPr wrap="square" rtlCol="0">
            <a:spAutoFit/>
          </a:bodyPr>
          <a:lstStyle/>
          <a:p>
            <a:r>
              <a:rPr lang="en-US" sz="3200" dirty="0"/>
              <a:t>13 The God of Abraham, Isaac, and Jacob, the God of our fathers, glorified His Servant Jesus, whom </a:t>
            </a:r>
            <a:r>
              <a:rPr lang="en-US" sz="4000" b="1" u="sng" dirty="0"/>
              <a:t>you</a:t>
            </a:r>
            <a:r>
              <a:rPr lang="en-US" sz="3200" dirty="0"/>
              <a:t> delivered up and denied in the presence of Pilate, when he was determined to let </a:t>
            </a:r>
            <a:r>
              <a:rPr lang="en-US" sz="3200" i="1" dirty="0"/>
              <a:t>Him</a:t>
            </a:r>
            <a:r>
              <a:rPr lang="en-US" sz="3200" dirty="0"/>
              <a:t> go. 14 But </a:t>
            </a:r>
            <a:r>
              <a:rPr lang="en-US" sz="4000" b="1" u="sng" dirty="0"/>
              <a:t>you</a:t>
            </a:r>
            <a:r>
              <a:rPr lang="en-US" sz="3200" dirty="0"/>
              <a:t> denied the Holy One and the Just, and </a:t>
            </a:r>
            <a:r>
              <a:rPr lang="en-US" sz="4000" b="1" u="sng" dirty="0" smtClean="0"/>
              <a:t>you</a:t>
            </a:r>
            <a:r>
              <a:rPr lang="en-US" sz="3200" dirty="0" smtClean="0"/>
              <a:t> asked </a:t>
            </a:r>
            <a:r>
              <a:rPr lang="en-US" sz="3200" dirty="0"/>
              <a:t>for a murderer to be granted to you, 15 and killed the Prince of life, whom God raised from the dead, of which we are witnesses</a:t>
            </a:r>
            <a:r>
              <a:rPr lang="en-US" sz="3200" dirty="0" smtClean="0"/>
              <a:t>.</a:t>
            </a:r>
          </a:p>
          <a:p>
            <a:endParaRPr lang="en-US" sz="3200" dirty="0"/>
          </a:p>
          <a:p>
            <a:r>
              <a:rPr lang="en-US" sz="2800" b="1" dirty="0" smtClean="0"/>
              <a:t>Acts 3:13-15</a:t>
            </a:r>
            <a:endParaRPr lang="en-US" sz="2800" b="1" dirty="0"/>
          </a:p>
        </p:txBody>
      </p:sp>
    </p:spTree>
    <p:extLst>
      <p:ext uri="{BB962C8B-B14F-4D97-AF65-F5344CB8AC3E}">
        <p14:creationId xmlns:p14="http://schemas.microsoft.com/office/powerpoint/2010/main" val="36584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08760"/>
            <a:ext cx="8938260" cy="2800767"/>
          </a:xfrm>
          <a:prstGeom prst="rect">
            <a:avLst/>
          </a:prstGeom>
          <a:noFill/>
        </p:spPr>
        <p:txBody>
          <a:bodyPr wrap="square" rtlCol="0">
            <a:spAutoFit/>
          </a:bodyPr>
          <a:lstStyle/>
          <a:p>
            <a:r>
              <a:rPr lang="en-US" sz="4400" dirty="0" smtClean="0"/>
              <a:t>Repentance and conversion by faith in Jesus Christ is the solution for mankind’s sin problem. </a:t>
            </a:r>
            <a:r>
              <a:rPr lang="en-US" sz="4400" b="1" u="sng" dirty="0" smtClean="0"/>
              <a:t>It is the ONLY solution.</a:t>
            </a:r>
            <a:endParaRPr lang="en-US" sz="4400" b="1" u="sng" dirty="0"/>
          </a:p>
        </p:txBody>
      </p:sp>
    </p:spTree>
    <p:extLst>
      <p:ext uri="{BB962C8B-B14F-4D97-AF65-F5344CB8AC3E}">
        <p14:creationId xmlns:p14="http://schemas.microsoft.com/office/powerpoint/2010/main" val="70755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2"/>
          <p:cNvPicPr>
            <a:picLocks noChangeAspect="1"/>
          </p:cNvPicPr>
          <p:nvPr/>
        </p:nvPicPr>
        <p:blipFill>
          <a:blip r:embed="rId2"/>
          <a:stretch>
            <a:fillRect/>
          </a:stretch>
        </p:blipFill>
        <p:spPr>
          <a:xfrm>
            <a:off x="152823" y="191388"/>
            <a:ext cx="10093880" cy="5203572"/>
          </a:xfrm>
          <a:prstGeom prst="rect">
            <a:avLst/>
          </a:prstGeom>
          <a:ln w="12700">
            <a:miter lim="400000"/>
          </a:ln>
        </p:spPr>
      </p:pic>
      <p:sp>
        <p:nvSpPr>
          <p:cNvPr id="4" name="TextBox 3"/>
          <p:cNvSpPr txBox="1"/>
          <p:nvPr/>
        </p:nvSpPr>
        <p:spPr>
          <a:xfrm>
            <a:off x="7631430" y="5577840"/>
            <a:ext cx="4560570" cy="707886"/>
          </a:xfrm>
          <a:prstGeom prst="rect">
            <a:avLst/>
          </a:prstGeom>
          <a:noFill/>
        </p:spPr>
        <p:txBody>
          <a:bodyPr wrap="square" rtlCol="0">
            <a:spAutoFit/>
          </a:bodyPr>
          <a:lstStyle/>
          <a:p>
            <a:r>
              <a:rPr lang="en-US" sz="4000" dirty="0" smtClean="0"/>
              <a:t>Peter the Apostle</a:t>
            </a:r>
            <a:endParaRPr lang="en-US" sz="4000" dirty="0"/>
          </a:p>
        </p:txBody>
      </p:sp>
    </p:spTree>
    <p:extLst>
      <p:ext uri="{BB962C8B-B14F-4D97-AF65-F5344CB8AC3E}">
        <p14:creationId xmlns:p14="http://schemas.microsoft.com/office/powerpoint/2010/main" val="33800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90" y="171450"/>
            <a:ext cx="11670030" cy="5970865"/>
          </a:xfrm>
          <a:prstGeom prst="rect">
            <a:avLst/>
          </a:prstGeom>
          <a:noFill/>
        </p:spPr>
        <p:txBody>
          <a:bodyPr wrap="square" rtlCol="0">
            <a:spAutoFit/>
          </a:bodyPr>
          <a:lstStyle/>
          <a:p>
            <a:pPr fontAlgn="t"/>
            <a:r>
              <a:rPr lang="en-US" sz="2400" dirty="0">
                <a:latin typeface="Arial" panose="020B0604020202020204" pitchFamily="34" charset="0"/>
                <a:cs typeface="Arial" panose="020B0604020202020204" pitchFamily="34" charset="0"/>
              </a:rPr>
              <a:t> </a:t>
            </a:r>
            <a:r>
              <a:rPr lang="en-US" sz="2400" u="sng" dirty="0" smtClean="0">
                <a:latin typeface="Arial" panose="020B0604020202020204" pitchFamily="34" charset="0"/>
                <a:cs typeface="Arial" panose="020B0604020202020204" pitchFamily="34" charset="0"/>
              </a:rPr>
              <a:t>The Great Commission Part 2???</a:t>
            </a:r>
          </a:p>
          <a:p>
            <a:pPr fontAlgn="t"/>
            <a:endParaRPr lang="en-US" sz="2400" dirty="0">
              <a:latin typeface="Arial" panose="020B0604020202020204" pitchFamily="34" charset="0"/>
              <a:cs typeface="Arial" panose="020B0604020202020204" pitchFamily="34" charset="0"/>
            </a:endParaRPr>
          </a:p>
          <a:p>
            <a:pPr fontAlgn="t"/>
            <a:r>
              <a:rPr lang="en-US" sz="2000" dirty="0" smtClean="0">
                <a:latin typeface="Arial" panose="020B0604020202020204" pitchFamily="34" charset="0"/>
                <a:cs typeface="Arial" panose="020B0604020202020204" pitchFamily="34" charset="0"/>
              </a:rPr>
              <a:t>So </a:t>
            </a:r>
            <a:r>
              <a:rPr lang="en-US" sz="2000" dirty="0">
                <a:latin typeface="Arial" panose="020B0604020202020204" pitchFamily="34" charset="0"/>
                <a:cs typeface="Arial" panose="020B0604020202020204" pitchFamily="34" charset="0"/>
              </a:rPr>
              <a:t>when they had eaten breakfast, Jesus said to Simon Peter, “Simon, </a:t>
            </a:r>
            <a:r>
              <a:rPr lang="en-US" sz="2000" i="1" dirty="0">
                <a:latin typeface="Arial" panose="020B0604020202020204" pitchFamily="34" charset="0"/>
                <a:cs typeface="Arial" panose="020B0604020202020204" pitchFamily="34" charset="0"/>
              </a:rPr>
              <a:t>son</a:t>
            </a:r>
            <a:r>
              <a:rPr lang="en-US" sz="2000" dirty="0">
                <a:latin typeface="Arial" panose="020B0604020202020204" pitchFamily="34" charset="0"/>
                <a:cs typeface="Arial" panose="020B0604020202020204" pitchFamily="34" charset="0"/>
              </a:rPr>
              <a:t> of Jonah,[</a:t>
            </a:r>
            <a:r>
              <a:rPr lang="en-US" sz="2000" dirty="0" err="1">
                <a:latin typeface="Arial" panose="020B0604020202020204" pitchFamily="34" charset="0"/>
                <a:cs typeface="Arial" panose="020B0604020202020204" pitchFamily="34" charset="0"/>
              </a:rPr>
              <a:t>fn</a:t>
            </a:r>
            <a:r>
              <a:rPr lang="en-US" sz="2000" dirty="0">
                <a:latin typeface="Arial" panose="020B0604020202020204" pitchFamily="34" charset="0"/>
                <a:cs typeface="Arial" panose="020B0604020202020204" pitchFamily="34" charset="0"/>
              </a:rPr>
              <a:t>] do you love Me more than these</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said to Him, “Yes, Lord; You know that I love </a:t>
            </a:r>
            <a:r>
              <a:rPr lang="en-US" sz="2000" dirty="0" err="1">
                <a:latin typeface="Arial" panose="020B0604020202020204" pitchFamily="34" charset="0"/>
                <a:cs typeface="Arial" panose="020B0604020202020204" pitchFamily="34" charset="0"/>
              </a:rPr>
              <a:t>You</a:t>
            </a:r>
            <a:r>
              <a:rPr lang="en-US" sz="2000" dirty="0" err="1" smtClean="0">
                <a:latin typeface="Arial" panose="020B0604020202020204" pitchFamily="34" charset="0"/>
                <a:cs typeface="Arial" panose="020B0604020202020204" pitchFamily="34" charset="0"/>
              </a:rPr>
              <a:t>.”He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said to him, </a:t>
            </a:r>
            <a:r>
              <a:rPr lang="en-US" sz="2000" b="1" u="sng" dirty="0">
                <a:latin typeface="Arial" panose="020B0604020202020204" pitchFamily="34" charset="0"/>
                <a:cs typeface="Arial" panose="020B0604020202020204" pitchFamily="34" charset="0"/>
              </a:rPr>
              <a:t>“Feed My lambs</a:t>
            </a:r>
            <a:r>
              <a:rPr lang="en-US" sz="2000" b="1" u="sng"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said to him again a second time, “Simon, </a:t>
            </a:r>
            <a:r>
              <a:rPr lang="en-US" sz="2000" i="1" dirty="0">
                <a:latin typeface="Arial" panose="020B0604020202020204" pitchFamily="34" charset="0"/>
                <a:cs typeface="Arial" panose="020B0604020202020204" pitchFamily="34" charset="0"/>
              </a:rPr>
              <a:t>son</a:t>
            </a:r>
            <a:r>
              <a:rPr lang="en-US" sz="2000" dirty="0">
                <a:latin typeface="Arial" panose="020B0604020202020204" pitchFamily="34" charset="0"/>
                <a:cs typeface="Arial" panose="020B0604020202020204" pitchFamily="34" charset="0"/>
              </a:rPr>
              <a:t> of Jonah,[</a:t>
            </a:r>
            <a:r>
              <a:rPr lang="en-US" sz="2000" dirty="0" err="1">
                <a:latin typeface="Arial" panose="020B0604020202020204" pitchFamily="34" charset="0"/>
                <a:cs typeface="Arial" panose="020B0604020202020204" pitchFamily="34" charset="0"/>
              </a:rPr>
              <a:t>fn</a:t>
            </a:r>
            <a:r>
              <a:rPr lang="en-US" sz="2000" dirty="0">
                <a:latin typeface="Arial" panose="020B0604020202020204" pitchFamily="34" charset="0"/>
                <a:cs typeface="Arial" panose="020B0604020202020204" pitchFamily="34" charset="0"/>
              </a:rPr>
              <a:t>] do you love Me</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said to Him, “Yes, Lord; You know that I love You</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said to him, </a:t>
            </a:r>
            <a:r>
              <a:rPr lang="en-US" sz="2000" b="1" u="sng" dirty="0">
                <a:latin typeface="Arial" panose="020B0604020202020204" pitchFamily="34" charset="0"/>
                <a:cs typeface="Arial" panose="020B0604020202020204" pitchFamily="34" charset="0"/>
              </a:rPr>
              <a:t>“Tend My sheep</a:t>
            </a:r>
            <a:r>
              <a:rPr lang="en-US" sz="2000" b="1" u="sng"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He said to him the third time, “Simon, </a:t>
            </a:r>
            <a:r>
              <a:rPr lang="en-US" sz="2000" i="1" dirty="0">
                <a:latin typeface="Arial" panose="020B0604020202020204" pitchFamily="34" charset="0"/>
                <a:cs typeface="Arial" panose="020B0604020202020204" pitchFamily="34" charset="0"/>
              </a:rPr>
              <a:t>son</a:t>
            </a:r>
            <a:r>
              <a:rPr lang="en-US" sz="2000" dirty="0">
                <a:latin typeface="Arial" panose="020B0604020202020204" pitchFamily="34" charset="0"/>
                <a:cs typeface="Arial" panose="020B0604020202020204" pitchFamily="34" charset="0"/>
              </a:rPr>
              <a:t> of Jonah,[</a:t>
            </a:r>
            <a:r>
              <a:rPr lang="en-US" sz="2000" dirty="0" err="1">
                <a:latin typeface="Arial" panose="020B0604020202020204" pitchFamily="34" charset="0"/>
                <a:cs typeface="Arial" panose="020B0604020202020204" pitchFamily="34" charset="0"/>
              </a:rPr>
              <a:t>fn</a:t>
            </a:r>
            <a:r>
              <a:rPr lang="en-US" sz="2000" dirty="0">
                <a:latin typeface="Arial" panose="020B0604020202020204" pitchFamily="34" charset="0"/>
                <a:cs typeface="Arial" panose="020B0604020202020204" pitchFamily="34" charset="0"/>
              </a:rPr>
              <a:t>] do you love Me?” Peter was grieved because He said to him the third time, “Do you love </a:t>
            </a:r>
            <a:r>
              <a:rPr lang="en-US" sz="2000" dirty="0" err="1">
                <a:latin typeface="Arial" panose="020B0604020202020204" pitchFamily="34" charset="0"/>
                <a:cs typeface="Arial" panose="020B0604020202020204" pitchFamily="34" charset="0"/>
              </a:rPr>
              <a:t>Me</a:t>
            </a:r>
            <a:r>
              <a:rPr lang="en-US" sz="2000" dirty="0" err="1" smtClean="0">
                <a:latin typeface="Arial" panose="020B0604020202020204" pitchFamily="34" charset="0"/>
                <a:cs typeface="Arial" panose="020B0604020202020204" pitchFamily="34" charset="0"/>
              </a:rPr>
              <a:t>?”And</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he said to Him, “Lord, You know all things; You know that I love </a:t>
            </a:r>
            <a:r>
              <a:rPr lang="en-US" sz="2000" dirty="0" err="1">
                <a:latin typeface="Arial" panose="020B0604020202020204" pitchFamily="34" charset="0"/>
                <a:cs typeface="Arial" panose="020B0604020202020204" pitchFamily="34" charset="0"/>
              </a:rPr>
              <a:t>You</a:t>
            </a:r>
            <a:r>
              <a:rPr lang="en-US" sz="2000" dirty="0" err="1" smtClean="0">
                <a:latin typeface="Arial" panose="020B0604020202020204" pitchFamily="34" charset="0"/>
                <a:cs typeface="Arial" panose="020B0604020202020204" pitchFamily="34" charset="0"/>
              </a:rPr>
              <a:t>.”Jesus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said to him, </a:t>
            </a:r>
            <a:r>
              <a:rPr lang="en-US" sz="2000" b="1" u="sng" dirty="0">
                <a:latin typeface="Arial" panose="020B0604020202020204" pitchFamily="34" charset="0"/>
                <a:cs typeface="Arial" panose="020B0604020202020204" pitchFamily="34" charset="0"/>
              </a:rPr>
              <a:t>“Feed My sheep</a:t>
            </a:r>
            <a:r>
              <a:rPr lang="en-US" sz="2000" dirty="0">
                <a:latin typeface="Arial" panose="020B0604020202020204" pitchFamily="34" charset="0"/>
                <a:cs typeface="Arial" panose="020B0604020202020204" pitchFamily="34" charset="0"/>
              </a:rPr>
              <a:t>.  Most assuredly, I say to you, when you were younger, you girded yourself and walked where you wished; but when you are old, you will stretch out your hands, and another will gird you and carry </a:t>
            </a:r>
            <a:r>
              <a:rPr lang="en-US" sz="2000" i="1" dirty="0">
                <a:latin typeface="Arial" panose="020B0604020202020204" pitchFamily="34" charset="0"/>
                <a:cs typeface="Arial" panose="020B0604020202020204" pitchFamily="34" charset="0"/>
              </a:rPr>
              <a:t>you</a:t>
            </a:r>
            <a:r>
              <a:rPr lang="en-US" sz="2000" dirty="0">
                <a:latin typeface="Arial" panose="020B0604020202020204" pitchFamily="34" charset="0"/>
                <a:cs typeface="Arial" panose="020B0604020202020204" pitchFamily="34" charset="0"/>
              </a:rPr>
              <a:t> where you do not wish.”  This He spoke, signifying by what death he would glorify God. And when He had spoken this, He said to him, “Follow Me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Then Peter, turning around, saw the disciple whom Jesus loved following, who also had leaned on His breast at the supper, and said, “Lord, who is the one who betrays You?”  Peter, seeing him, said to Jesus, “But Lord, what </a:t>
            </a:r>
            <a:r>
              <a:rPr lang="en-US" sz="2000" i="1" dirty="0">
                <a:latin typeface="Arial" panose="020B0604020202020204" pitchFamily="34" charset="0"/>
                <a:cs typeface="Arial" panose="020B0604020202020204" pitchFamily="34" charset="0"/>
              </a:rPr>
              <a:t>about</a:t>
            </a:r>
            <a:r>
              <a:rPr lang="en-US" sz="2000" dirty="0">
                <a:latin typeface="Arial" panose="020B0604020202020204" pitchFamily="34" charset="0"/>
                <a:cs typeface="Arial" panose="020B0604020202020204" pitchFamily="34" charset="0"/>
              </a:rPr>
              <a:t> this man</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Jesus said to him, “If I will that he remain till I come, what </a:t>
            </a:r>
            <a:r>
              <a:rPr lang="en-US" sz="2000" i="1" dirty="0">
                <a:latin typeface="Arial" panose="020B0604020202020204" pitchFamily="34" charset="0"/>
                <a:cs typeface="Arial" panose="020B0604020202020204" pitchFamily="34" charset="0"/>
              </a:rPr>
              <a:t>is that</a:t>
            </a:r>
            <a:r>
              <a:rPr lang="en-US" sz="2000" dirty="0">
                <a:latin typeface="Arial" panose="020B0604020202020204" pitchFamily="34" charset="0"/>
                <a:cs typeface="Arial" panose="020B0604020202020204" pitchFamily="34" charset="0"/>
              </a:rPr>
              <a:t> to you? You follow Me</a:t>
            </a:r>
            <a:r>
              <a:rPr lang="en-US" sz="2000" dirty="0" smtClean="0">
                <a:latin typeface="Arial" panose="020B0604020202020204" pitchFamily="34" charset="0"/>
                <a:cs typeface="Arial" panose="020B0604020202020204" pitchFamily="34" charset="0"/>
              </a:rPr>
              <a:t>.”</a:t>
            </a:r>
          </a:p>
          <a:p>
            <a:pPr fontAlgn="t"/>
            <a:endParaRPr lang="en-US" dirty="0">
              <a:latin typeface="Arial" panose="020B0604020202020204" pitchFamily="34" charset="0"/>
              <a:cs typeface="Arial" panose="020B0604020202020204" pitchFamily="34" charset="0"/>
            </a:endParaRPr>
          </a:p>
          <a:p>
            <a:pPr fontAlgn="t"/>
            <a:r>
              <a:rPr lang="en-US" b="1" dirty="0" smtClean="0">
                <a:latin typeface="Arial" panose="020B0604020202020204" pitchFamily="34" charset="0"/>
                <a:cs typeface="Arial" panose="020B0604020202020204" pitchFamily="34" charset="0"/>
              </a:rPr>
              <a:t>John 21: 15-22</a:t>
            </a: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969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74320"/>
            <a:ext cx="9658350" cy="5786199"/>
          </a:xfrm>
          <a:prstGeom prst="rect">
            <a:avLst/>
          </a:prstGeom>
          <a:noFill/>
        </p:spPr>
        <p:txBody>
          <a:bodyPr wrap="square" rtlCol="0">
            <a:spAutoFit/>
          </a:bodyPr>
          <a:lstStyle/>
          <a:p>
            <a:r>
              <a:rPr lang="en-US" sz="3200" dirty="0"/>
              <a:t>“Returning to my favorite characters of the Old Testament reminded me that purpose is found in the ordinary…………They might all have had notions that they were “made for more”, but we don’t find them erratically searching for it or begging God to reveal it. </a:t>
            </a:r>
            <a:r>
              <a:rPr lang="en-US" sz="3200" b="1" u="sng" dirty="0"/>
              <a:t>They were about the business of the ordinary until God did something extra-ordinary</a:t>
            </a:r>
            <a:r>
              <a:rPr lang="en-US" sz="3200" b="1" u="sng" dirty="0" smtClean="0"/>
              <a:t>.”</a:t>
            </a:r>
          </a:p>
          <a:p>
            <a:endParaRPr lang="en-US" sz="3200" b="1" u="sng" dirty="0" smtClean="0"/>
          </a:p>
          <a:p>
            <a:endParaRPr lang="en-US" sz="3200" dirty="0"/>
          </a:p>
          <a:p>
            <a:r>
              <a:rPr lang="en-US" sz="3200" b="1" dirty="0"/>
              <a:t>Stacey March </a:t>
            </a:r>
            <a:endParaRPr lang="en-US" sz="3200" dirty="0"/>
          </a:p>
          <a:p>
            <a:endParaRPr lang="en-US" dirty="0"/>
          </a:p>
        </p:txBody>
      </p:sp>
    </p:spTree>
    <p:extLst>
      <p:ext uri="{BB962C8B-B14F-4D97-AF65-F5344CB8AC3E}">
        <p14:creationId xmlns:p14="http://schemas.microsoft.com/office/powerpoint/2010/main" val="16937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025" cy="6858000"/>
          </a:xfrm>
          <a:prstGeom prst="rect">
            <a:avLst/>
          </a:prstGeom>
        </p:spPr>
      </p:pic>
    </p:spTree>
    <p:extLst>
      <p:ext uri="{BB962C8B-B14F-4D97-AF65-F5344CB8AC3E}">
        <p14:creationId xmlns:p14="http://schemas.microsoft.com/office/powerpoint/2010/main" val="408936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377190"/>
            <a:ext cx="8126730" cy="6069330"/>
          </a:xfrm>
          <a:prstGeom prst="rect">
            <a:avLst/>
          </a:prstGeom>
        </p:spPr>
      </p:pic>
    </p:spTree>
    <p:extLst>
      <p:ext uri="{BB962C8B-B14F-4D97-AF65-F5344CB8AC3E}">
        <p14:creationId xmlns:p14="http://schemas.microsoft.com/office/powerpoint/2010/main" val="228258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r>
              <a:rPr lang="en-US" sz="2400" b="1" u="sng" dirty="0" smtClean="0"/>
              <a:t>Acts 3 Outline</a:t>
            </a:r>
          </a:p>
          <a:p>
            <a:endParaRPr lang="en-US" sz="2400" b="1" u="sng" dirty="0" smtClean="0"/>
          </a:p>
          <a:p>
            <a:r>
              <a:rPr lang="en-US" sz="2400" b="1" dirty="0" smtClean="0"/>
              <a:t>1. Brief </a:t>
            </a:r>
            <a:r>
              <a:rPr lang="en-US" sz="2400" b="1" dirty="0"/>
              <a:t>review of Acts chapters 1 and </a:t>
            </a:r>
            <a:r>
              <a:rPr lang="en-US" sz="2400" b="1" dirty="0" smtClean="0"/>
              <a:t>2</a:t>
            </a:r>
          </a:p>
          <a:p>
            <a:endParaRPr lang="en-US" sz="2400" dirty="0"/>
          </a:p>
          <a:p>
            <a:r>
              <a:rPr lang="en-US" sz="2400" b="1" dirty="0"/>
              <a:t>2. Acts chapter 3 (Our text</a:t>
            </a:r>
            <a:r>
              <a:rPr lang="en-US" sz="2400" b="1" dirty="0" smtClean="0"/>
              <a:t>)</a:t>
            </a:r>
          </a:p>
          <a:p>
            <a:endParaRPr lang="en-US" sz="2400" b="1" dirty="0"/>
          </a:p>
          <a:p>
            <a:r>
              <a:rPr lang="en-US" sz="2400" dirty="0"/>
              <a:t>    a. </a:t>
            </a:r>
            <a:r>
              <a:rPr lang="en-US" sz="2400" b="1" dirty="0"/>
              <a:t>The healing of a lame man- </a:t>
            </a:r>
            <a:r>
              <a:rPr lang="en-US" sz="2400" dirty="0"/>
              <a:t>A physical demonstration of the power of Jesus Christ</a:t>
            </a:r>
          </a:p>
          <a:p>
            <a:r>
              <a:rPr lang="en-US" sz="2400" dirty="0"/>
              <a:t>    b. </a:t>
            </a:r>
            <a:r>
              <a:rPr lang="en-US" sz="2400" b="1" dirty="0"/>
              <a:t>Peter preaches a sermon- </a:t>
            </a:r>
            <a:r>
              <a:rPr lang="en-US" sz="2400" dirty="0"/>
              <a:t>He uses this miracle of the healing to proclaim the power of Jesus Christ to forgive </a:t>
            </a:r>
            <a:r>
              <a:rPr lang="en-US" sz="2400" dirty="0" smtClean="0"/>
              <a:t>sins</a:t>
            </a:r>
          </a:p>
          <a:p>
            <a:endParaRPr lang="en-US" sz="2400" dirty="0"/>
          </a:p>
          <a:p>
            <a:r>
              <a:rPr lang="en-US" sz="2400" b="1" dirty="0"/>
              <a:t>3. Peter’s calling was unique but his mission was to care for and build up the </a:t>
            </a:r>
            <a:r>
              <a:rPr lang="en-US" sz="2400" b="1" dirty="0" smtClean="0"/>
              <a:t>church</a:t>
            </a:r>
          </a:p>
          <a:p>
            <a:endParaRPr lang="en-US" sz="2400" dirty="0"/>
          </a:p>
          <a:p>
            <a:r>
              <a:rPr lang="en-US" sz="2400" b="1" dirty="0"/>
              <a:t>4. We have a unique calling, but our mission is the same as Peter’s- that is to care for and build up the </a:t>
            </a:r>
            <a:r>
              <a:rPr lang="en-US" sz="2400" b="1" dirty="0" smtClean="0"/>
              <a:t>church</a:t>
            </a:r>
          </a:p>
          <a:p>
            <a:endParaRPr lang="en-US" sz="2400" b="1" dirty="0"/>
          </a:p>
          <a:p>
            <a:r>
              <a:rPr lang="en-US" sz="2400" b="1" dirty="0"/>
              <a:t>5. Obey your calling and you will fulfill the mission God has given you. </a:t>
            </a:r>
            <a:endParaRPr lang="en-US" sz="2400" b="1" dirty="0"/>
          </a:p>
        </p:txBody>
      </p:sp>
    </p:spTree>
    <p:extLst>
      <p:ext uri="{BB962C8B-B14F-4D97-AF65-F5344CB8AC3E}">
        <p14:creationId xmlns:p14="http://schemas.microsoft.com/office/powerpoint/2010/main" val="12991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Picture 2"/>
          <p:cNvPicPr>
            <a:picLocks noChangeAspect="1"/>
          </p:cNvPicPr>
          <p:nvPr/>
        </p:nvPicPr>
        <p:blipFill>
          <a:blip r:embed="rId2"/>
          <a:stretch>
            <a:fillRect/>
          </a:stretch>
        </p:blipFill>
        <p:spPr>
          <a:xfrm>
            <a:off x="0" y="0"/>
            <a:ext cx="12192000" cy="6867526"/>
          </a:xfrm>
          <a:prstGeom prst="rect">
            <a:avLst/>
          </a:prstGeom>
          <a:ln w="12700">
            <a:miter lim="400000"/>
          </a:ln>
        </p:spPr>
      </p:pic>
      <p:pic>
        <p:nvPicPr>
          <p:cNvPr id="5" name="Picture 2" descr="Picture 2"/>
          <p:cNvPicPr>
            <a:picLocks noChangeAspect="1"/>
          </p:cNvPicPr>
          <p:nvPr/>
        </p:nvPicPr>
        <p:blipFill>
          <a:blip r:embed="rId3"/>
          <a:stretch>
            <a:fillRect/>
          </a:stretch>
        </p:blipFill>
        <p:spPr>
          <a:xfrm>
            <a:off x="3776133" y="1048638"/>
            <a:ext cx="7967844" cy="4107563"/>
          </a:xfrm>
          <a:prstGeom prst="rect">
            <a:avLst/>
          </a:prstGeom>
          <a:ln w="12700">
            <a:miter lim="400000"/>
          </a:ln>
        </p:spPr>
      </p:pic>
      <p:sp>
        <p:nvSpPr>
          <p:cNvPr id="6" name="Rectangle 4"/>
          <p:cNvSpPr txBox="1"/>
          <p:nvPr/>
        </p:nvSpPr>
        <p:spPr>
          <a:xfrm>
            <a:off x="741405" y="267238"/>
            <a:ext cx="1100257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4800">
                <a:solidFill>
                  <a:srgbClr val="FFFFFF"/>
                </a:solidFill>
                <a:latin typeface="Handwriting - Dakota"/>
                <a:ea typeface="Handwriting - Dakota"/>
                <a:cs typeface="Handwriting - Dakota"/>
                <a:sym typeface="Handwriting - Dakota"/>
              </a:defRPr>
            </a:pPr>
            <a:r>
              <a:rPr dirty="0">
                <a:latin typeface="Viner Hand ITC" panose="03070502030502020203" pitchFamily="66" charset="0"/>
              </a:rPr>
              <a:t>PETER, an apostle of JESUS CHRIST	</a:t>
            </a:r>
            <a:r>
              <a:rPr sz="1100" dirty="0">
                <a:solidFill>
                  <a:srgbClr val="000000"/>
                </a:solidFill>
                <a:latin typeface="Viner Hand ITC" panose="03070502030502020203" pitchFamily="66" charset="0"/>
              </a:rPr>
              <a:t>	</a:t>
            </a:r>
          </a:p>
        </p:txBody>
      </p:sp>
      <p:sp>
        <p:nvSpPr>
          <p:cNvPr id="8" name="TextBox 7"/>
          <p:cNvSpPr txBox="1"/>
          <p:nvPr/>
        </p:nvSpPr>
        <p:spPr>
          <a:xfrm>
            <a:off x="6652260" y="5683031"/>
            <a:ext cx="6309360" cy="646331"/>
          </a:xfrm>
          <a:prstGeom prst="rect">
            <a:avLst/>
          </a:prstGeom>
          <a:noFill/>
        </p:spPr>
        <p:txBody>
          <a:bodyPr wrap="square" rtlCol="0">
            <a:spAutoFit/>
          </a:bodyPr>
          <a:lstStyle/>
          <a:p>
            <a:r>
              <a:rPr lang="en-US" sz="3600" dirty="0" smtClean="0">
                <a:latin typeface="Viner Hand ITC" panose="03070502030502020203"/>
              </a:rPr>
              <a:t>Acts Chapter 3</a:t>
            </a:r>
            <a:endParaRPr lang="en-US" sz="3600" dirty="0">
              <a:latin typeface="Viner Hand ITC" panose="03070502030502020203"/>
            </a:endParaRPr>
          </a:p>
        </p:txBody>
      </p:sp>
    </p:spTree>
    <p:extLst>
      <p:ext uri="{BB962C8B-B14F-4D97-AF65-F5344CB8AC3E}">
        <p14:creationId xmlns:p14="http://schemas.microsoft.com/office/powerpoint/2010/main" val="34896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 y="80010"/>
            <a:ext cx="11830050" cy="6686550"/>
          </a:xfrm>
        </p:spPr>
      </p:pic>
      <p:sp>
        <p:nvSpPr>
          <p:cNvPr id="5" name="TextBox 4"/>
          <p:cNvSpPr txBox="1"/>
          <p:nvPr/>
        </p:nvSpPr>
        <p:spPr>
          <a:xfrm>
            <a:off x="210184" y="217170"/>
            <a:ext cx="7006590" cy="523220"/>
          </a:xfrm>
          <a:prstGeom prst="rect">
            <a:avLst/>
          </a:prstGeom>
          <a:noFill/>
        </p:spPr>
        <p:txBody>
          <a:bodyPr wrap="square" rtlCol="0">
            <a:spAutoFit/>
          </a:bodyPr>
          <a:lstStyle/>
          <a:p>
            <a:r>
              <a:rPr lang="en-US" sz="2800" dirty="0" smtClean="0"/>
              <a:t>The Day of Pentecost   Acts chapter 2</a:t>
            </a:r>
            <a:endParaRPr lang="en-US" sz="2800" dirty="0"/>
          </a:p>
        </p:txBody>
      </p:sp>
    </p:spTree>
    <p:extLst>
      <p:ext uri="{BB962C8B-B14F-4D97-AF65-F5344CB8AC3E}">
        <p14:creationId xmlns:p14="http://schemas.microsoft.com/office/powerpoint/2010/main" val="102289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 y="685800"/>
            <a:ext cx="10527029" cy="5920739"/>
          </a:xfrm>
          <a:prstGeom prst="rect">
            <a:avLst/>
          </a:prstGeom>
        </p:spPr>
      </p:pic>
      <p:sp>
        <p:nvSpPr>
          <p:cNvPr id="3" name="TextBox 2"/>
          <p:cNvSpPr txBox="1"/>
          <p:nvPr/>
        </p:nvSpPr>
        <p:spPr>
          <a:xfrm>
            <a:off x="205740" y="685800"/>
            <a:ext cx="5509260" cy="1200329"/>
          </a:xfrm>
          <a:prstGeom prst="rect">
            <a:avLst/>
          </a:prstGeom>
          <a:noFill/>
        </p:spPr>
        <p:txBody>
          <a:bodyPr wrap="square" rtlCol="0">
            <a:spAutoFit/>
          </a:bodyPr>
          <a:lstStyle/>
          <a:p>
            <a:r>
              <a:rPr lang="en-US" dirty="0"/>
              <a:t> </a:t>
            </a:r>
            <a:r>
              <a:rPr lang="en-US" sz="2400" b="1" dirty="0">
                <a:solidFill>
                  <a:schemeClr val="bg1"/>
                </a:solidFill>
              </a:rPr>
              <a:t>Now Peter and John went up together to the temple at the hour of prayer</a:t>
            </a:r>
            <a:r>
              <a:rPr lang="en-US" sz="2400" b="1" dirty="0" smtClean="0">
                <a:solidFill>
                  <a:schemeClr val="bg1"/>
                </a:solidFill>
              </a:rPr>
              <a:t>,….. </a:t>
            </a:r>
            <a:endParaRPr lang="en-US" sz="2400" b="1" dirty="0">
              <a:solidFill>
                <a:schemeClr val="bg1"/>
              </a:solidFill>
            </a:endParaRPr>
          </a:p>
        </p:txBody>
      </p:sp>
    </p:spTree>
    <p:extLst>
      <p:ext uri="{BB962C8B-B14F-4D97-AF65-F5344CB8AC3E}">
        <p14:creationId xmlns:p14="http://schemas.microsoft.com/office/powerpoint/2010/main" val="35322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 y="225020"/>
            <a:ext cx="4983480" cy="46555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2141209"/>
            <a:ext cx="4570095" cy="4590108"/>
          </a:xfrm>
          <a:prstGeom prst="rect">
            <a:avLst/>
          </a:prstGeom>
        </p:spPr>
      </p:pic>
      <p:sp>
        <p:nvSpPr>
          <p:cNvPr id="4" name="TextBox 3"/>
          <p:cNvSpPr txBox="1"/>
          <p:nvPr/>
        </p:nvSpPr>
        <p:spPr>
          <a:xfrm>
            <a:off x="137160" y="5040630"/>
            <a:ext cx="2125980" cy="769441"/>
          </a:xfrm>
          <a:prstGeom prst="rect">
            <a:avLst/>
          </a:prstGeom>
          <a:noFill/>
        </p:spPr>
        <p:txBody>
          <a:bodyPr wrap="square" rtlCol="0">
            <a:spAutoFit/>
          </a:bodyPr>
          <a:lstStyle/>
          <a:p>
            <a:r>
              <a:rPr lang="en-US" sz="4400" dirty="0" smtClean="0"/>
              <a:t>Peter</a:t>
            </a:r>
            <a:endParaRPr lang="en-US" sz="4400" dirty="0"/>
          </a:p>
        </p:txBody>
      </p:sp>
      <p:sp>
        <p:nvSpPr>
          <p:cNvPr id="5" name="TextBox 4"/>
          <p:cNvSpPr txBox="1"/>
          <p:nvPr/>
        </p:nvSpPr>
        <p:spPr>
          <a:xfrm>
            <a:off x="10458450" y="1091262"/>
            <a:ext cx="2400300" cy="830997"/>
          </a:xfrm>
          <a:prstGeom prst="rect">
            <a:avLst/>
          </a:prstGeom>
          <a:noFill/>
        </p:spPr>
        <p:txBody>
          <a:bodyPr wrap="square" rtlCol="0">
            <a:spAutoFit/>
          </a:bodyPr>
          <a:lstStyle/>
          <a:p>
            <a:r>
              <a:rPr lang="en-US" sz="4800" dirty="0" smtClean="0"/>
              <a:t>John</a:t>
            </a:r>
            <a:endParaRPr lang="en-US" sz="4800" dirty="0"/>
          </a:p>
        </p:txBody>
      </p:sp>
    </p:spTree>
    <p:extLst>
      <p:ext uri="{BB962C8B-B14F-4D97-AF65-F5344CB8AC3E}">
        <p14:creationId xmlns:p14="http://schemas.microsoft.com/office/powerpoint/2010/main" val="230141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538931"/>
            <a:ext cx="5313997" cy="4285481"/>
          </a:xfrm>
          <a:prstGeom prst="rect">
            <a:avLst/>
          </a:prstGeom>
        </p:spPr>
      </p:pic>
      <p:sp>
        <p:nvSpPr>
          <p:cNvPr id="6" name="TextBox 5"/>
          <p:cNvSpPr txBox="1"/>
          <p:nvPr/>
        </p:nvSpPr>
        <p:spPr>
          <a:xfrm>
            <a:off x="6526530" y="4229100"/>
            <a:ext cx="3783330" cy="2123658"/>
          </a:xfrm>
          <a:prstGeom prst="rect">
            <a:avLst/>
          </a:prstGeom>
          <a:noFill/>
        </p:spPr>
        <p:txBody>
          <a:bodyPr wrap="square" rtlCol="0">
            <a:spAutoFit/>
          </a:bodyPr>
          <a:lstStyle/>
          <a:p>
            <a:r>
              <a:rPr lang="en-US" sz="4400" dirty="0" smtClean="0"/>
              <a:t>Jesus heals a paralyzed man</a:t>
            </a:r>
            <a:endParaRPr lang="en-US" sz="4400" dirty="0"/>
          </a:p>
        </p:txBody>
      </p:sp>
    </p:spTree>
    <p:extLst>
      <p:ext uri="{BB962C8B-B14F-4D97-AF65-F5344CB8AC3E}">
        <p14:creationId xmlns:p14="http://schemas.microsoft.com/office/powerpoint/2010/main" val="27677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960" y="594360"/>
            <a:ext cx="8172450" cy="3970318"/>
          </a:xfrm>
          <a:prstGeom prst="rect">
            <a:avLst/>
          </a:prstGeom>
          <a:noFill/>
        </p:spPr>
        <p:txBody>
          <a:bodyPr wrap="square" rtlCol="0">
            <a:spAutoFit/>
          </a:bodyPr>
          <a:lstStyle/>
          <a:p>
            <a:r>
              <a:rPr lang="en-US" sz="3600" dirty="0"/>
              <a:t>B</a:t>
            </a:r>
            <a:r>
              <a:rPr lang="en-US" sz="3600" dirty="0" smtClean="0"/>
              <a:t>y </a:t>
            </a:r>
            <a:r>
              <a:rPr lang="en-US" sz="3600" dirty="0"/>
              <a:t>the physical demonstration of this miracle, this tangible thing that everybody could see, Jesus is giving evidence that he also had the power to do something that was intangible and </a:t>
            </a:r>
            <a:r>
              <a:rPr lang="en-US" sz="3600" dirty="0" err="1" smtClean="0"/>
              <a:t>unsee</a:t>
            </a:r>
            <a:r>
              <a:rPr lang="en-US" sz="3600" dirty="0" smtClean="0"/>
              <a:t>-able </a:t>
            </a:r>
            <a:r>
              <a:rPr lang="en-US" sz="3600" dirty="0"/>
              <a:t>and that was to forgive this man’s sins. </a:t>
            </a:r>
            <a:endParaRPr lang="en-US" sz="3600" dirty="0"/>
          </a:p>
        </p:txBody>
      </p:sp>
    </p:spTree>
    <p:extLst>
      <p:ext uri="{BB962C8B-B14F-4D97-AF65-F5344CB8AC3E}">
        <p14:creationId xmlns:p14="http://schemas.microsoft.com/office/powerpoint/2010/main" val="21499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682</TotalTime>
  <Words>366</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Handwriting - Dakota</vt:lpstr>
      <vt:lpstr>Viner Hand ITC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Mark</cp:lastModifiedBy>
  <cp:revision>19</cp:revision>
  <dcterms:created xsi:type="dcterms:W3CDTF">2019-09-28T12:00:24Z</dcterms:created>
  <dcterms:modified xsi:type="dcterms:W3CDTF">2019-09-28T23:22:43Z</dcterms:modified>
</cp:coreProperties>
</file>