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258" r:id="rId3"/>
    <p:sldId id="259" r:id="rId4"/>
    <p:sldId id="260" r:id="rId5"/>
    <p:sldId id="262" r:id="rId6"/>
    <p:sldId id="310" r:id="rId7"/>
    <p:sldId id="263" r:id="rId8"/>
    <p:sldId id="264" r:id="rId9"/>
    <p:sldId id="267" r:id="rId10"/>
    <p:sldId id="273" r:id="rId11"/>
    <p:sldId id="274" r:id="rId12"/>
    <p:sldId id="305" r:id="rId13"/>
    <p:sldId id="298" r:id="rId14"/>
    <p:sldId id="276" r:id="rId15"/>
    <p:sldId id="277" r:id="rId16"/>
    <p:sldId id="278" r:id="rId17"/>
    <p:sldId id="299" r:id="rId18"/>
    <p:sldId id="279" r:id="rId19"/>
    <p:sldId id="311" r:id="rId20"/>
    <p:sldId id="313" r:id="rId21"/>
    <p:sldId id="280" r:id="rId22"/>
    <p:sldId id="312" r:id="rId23"/>
    <p:sldId id="281" r:id="rId24"/>
    <p:sldId id="282" r:id="rId25"/>
    <p:sldId id="306" r:id="rId26"/>
    <p:sldId id="307" r:id="rId27"/>
    <p:sldId id="308" r:id="rId28"/>
    <p:sldId id="284" r:id="rId29"/>
    <p:sldId id="283" r:id="rId30"/>
    <p:sldId id="309" r:id="rId31"/>
    <p:sldId id="285" r:id="rId32"/>
    <p:sldId id="286" r:id="rId33"/>
  </p:sldIdLst>
  <p:sldSz cx="9144000" cy="5143500" type="screen16x9"/>
  <p:notesSz cx="6858000" cy="9144000"/>
  <p:defaultText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4CF4DD-9139-4FC9-AFC7-8E94A07AB148}" type="datetimeFigureOut">
              <a:rPr lang="en-US" smtClean="0"/>
              <a:t>9/9/2019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D64CDE-3FA1-45E1-857E-05774F6500FE}" type="slidenum">
              <a:rPr lang="en-US" smtClean="0"/>
              <a:t>‹#›</a:t>
            </a:fld>
            <a:endParaRPr lang="en-US"/>
          </a:p>
        </p:txBody>
      </p:sp>
    </p:spTree>
    <p:extLst>
      <p:ext uri="{BB962C8B-B14F-4D97-AF65-F5344CB8AC3E}">
        <p14:creationId xmlns:p14="http://schemas.microsoft.com/office/powerpoint/2010/main" val="413364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A11F8-32B6-4B46-AB20-3E59C4A4E52F}" type="datetimeFigureOut">
              <a:rPr lang="en-US" smtClean="0"/>
              <a:t>9/9/2019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73C4C0-5681-466D-9060-C15F9F162575}" type="slidenum">
              <a:rPr lang="en-US" smtClean="0"/>
              <a:t>‹#›</a:t>
            </a:fld>
            <a:endParaRPr lang="en-US"/>
          </a:p>
        </p:txBody>
      </p:sp>
    </p:spTree>
    <p:extLst>
      <p:ext uri="{BB962C8B-B14F-4D97-AF65-F5344CB8AC3E}">
        <p14:creationId xmlns:p14="http://schemas.microsoft.com/office/powerpoint/2010/main" val="203062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2A7D5F-F56C-4155-B50F-4F8E4A525C63}"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7DBA1-2FC3-4ACA-BC40-2B0AE6C35499}" type="slidenum">
              <a:rPr lang="en-US" smtClean="0"/>
              <a:t>‹#›</a:t>
            </a:fld>
            <a:endParaRPr lang="en-US"/>
          </a:p>
        </p:txBody>
      </p:sp>
    </p:spTree>
    <p:extLst>
      <p:ext uri="{BB962C8B-B14F-4D97-AF65-F5344CB8AC3E}">
        <p14:creationId xmlns:p14="http://schemas.microsoft.com/office/powerpoint/2010/main" val="37627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2A7D5F-F56C-4155-B50F-4F8E4A525C63}"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7DBA1-2FC3-4ACA-BC40-2B0AE6C35499}" type="slidenum">
              <a:rPr lang="en-US" smtClean="0"/>
              <a:t>‹#›</a:t>
            </a:fld>
            <a:endParaRPr lang="en-US"/>
          </a:p>
        </p:txBody>
      </p:sp>
    </p:spTree>
    <p:extLst>
      <p:ext uri="{BB962C8B-B14F-4D97-AF65-F5344CB8AC3E}">
        <p14:creationId xmlns:p14="http://schemas.microsoft.com/office/powerpoint/2010/main" val="1545387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2A7D5F-F56C-4155-B50F-4F8E4A525C63}"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7DBA1-2FC3-4ACA-BC40-2B0AE6C35499}" type="slidenum">
              <a:rPr lang="en-US" smtClean="0"/>
              <a:t>‹#›</a:t>
            </a:fld>
            <a:endParaRPr lang="en-US"/>
          </a:p>
        </p:txBody>
      </p:sp>
    </p:spTree>
    <p:extLst>
      <p:ext uri="{BB962C8B-B14F-4D97-AF65-F5344CB8AC3E}">
        <p14:creationId xmlns:p14="http://schemas.microsoft.com/office/powerpoint/2010/main" val="87861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2A7D5F-F56C-4155-B50F-4F8E4A525C63}"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7DBA1-2FC3-4ACA-BC40-2B0AE6C35499}" type="slidenum">
              <a:rPr lang="en-US" smtClean="0"/>
              <a:t>‹#›</a:t>
            </a:fld>
            <a:endParaRPr lang="en-US"/>
          </a:p>
        </p:txBody>
      </p:sp>
    </p:spTree>
    <p:extLst>
      <p:ext uri="{BB962C8B-B14F-4D97-AF65-F5344CB8AC3E}">
        <p14:creationId xmlns:p14="http://schemas.microsoft.com/office/powerpoint/2010/main" val="305195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2A7D5F-F56C-4155-B50F-4F8E4A525C63}"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7DBA1-2FC3-4ACA-BC40-2B0AE6C35499}" type="slidenum">
              <a:rPr lang="en-US" smtClean="0"/>
              <a:t>‹#›</a:t>
            </a:fld>
            <a:endParaRPr lang="en-US"/>
          </a:p>
        </p:txBody>
      </p:sp>
    </p:spTree>
    <p:extLst>
      <p:ext uri="{BB962C8B-B14F-4D97-AF65-F5344CB8AC3E}">
        <p14:creationId xmlns:p14="http://schemas.microsoft.com/office/powerpoint/2010/main" val="3993503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2A7D5F-F56C-4155-B50F-4F8E4A525C63}"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7DBA1-2FC3-4ACA-BC40-2B0AE6C35499}" type="slidenum">
              <a:rPr lang="en-US" smtClean="0"/>
              <a:t>‹#›</a:t>
            </a:fld>
            <a:endParaRPr lang="en-US"/>
          </a:p>
        </p:txBody>
      </p:sp>
    </p:spTree>
    <p:extLst>
      <p:ext uri="{BB962C8B-B14F-4D97-AF65-F5344CB8AC3E}">
        <p14:creationId xmlns:p14="http://schemas.microsoft.com/office/powerpoint/2010/main" val="400140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2A7D5F-F56C-4155-B50F-4F8E4A525C63}"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F7DBA1-2FC3-4ACA-BC40-2B0AE6C35499}" type="slidenum">
              <a:rPr lang="en-US" smtClean="0"/>
              <a:t>‹#›</a:t>
            </a:fld>
            <a:endParaRPr lang="en-US"/>
          </a:p>
        </p:txBody>
      </p:sp>
    </p:spTree>
    <p:extLst>
      <p:ext uri="{BB962C8B-B14F-4D97-AF65-F5344CB8AC3E}">
        <p14:creationId xmlns:p14="http://schemas.microsoft.com/office/powerpoint/2010/main" val="1704001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2A7D5F-F56C-4155-B50F-4F8E4A525C63}"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F7DBA1-2FC3-4ACA-BC40-2B0AE6C35499}" type="slidenum">
              <a:rPr lang="en-US" smtClean="0"/>
              <a:t>‹#›</a:t>
            </a:fld>
            <a:endParaRPr lang="en-US"/>
          </a:p>
        </p:txBody>
      </p:sp>
    </p:spTree>
    <p:extLst>
      <p:ext uri="{BB962C8B-B14F-4D97-AF65-F5344CB8AC3E}">
        <p14:creationId xmlns:p14="http://schemas.microsoft.com/office/powerpoint/2010/main" val="133974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A7D5F-F56C-4155-B50F-4F8E4A525C63}" type="datetimeFigureOut">
              <a:rPr lang="en-US" smtClean="0"/>
              <a:t>9/9/2019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F7DBA1-2FC3-4ACA-BC40-2B0AE6C35499}" type="slidenum">
              <a:rPr lang="en-US" smtClean="0"/>
              <a:t>‹#›</a:t>
            </a:fld>
            <a:endParaRPr lang="en-US"/>
          </a:p>
        </p:txBody>
      </p:sp>
    </p:spTree>
    <p:extLst>
      <p:ext uri="{BB962C8B-B14F-4D97-AF65-F5344CB8AC3E}">
        <p14:creationId xmlns:p14="http://schemas.microsoft.com/office/powerpoint/2010/main" val="116205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2A7D5F-F56C-4155-B50F-4F8E4A525C63}"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7DBA1-2FC3-4ACA-BC40-2B0AE6C35499}" type="slidenum">
              <a:rPr lang="en-US" smtClean="0"/>
              <a:t>‹#›</a:t>
            </a:fld>
            <a:endParaRPr lang="en-US"/>
          </a:p>
        </p:txBody>
      </p:sp>
    </p:spTree>
    <p:extLst>
      <p:ext uri="{BB962C8B-B14F-4D97-AF65-F5344CB8AC3E}">
        <p14:creationId xmlns:p14="http://schemas.microsoft.com/office/powerpoint/2010/main" val="1595284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2A7D5F-F56C-4155-B50F-4F8E4A525C63}"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7DBA1-2FC3-4ACA-BC40-2B0AE6C35499}" type="slidenum">
              <a:rPr lang="en-US" smtClean="0"/>
              <a:t>‹#›</a:t>
            </a:fld>
            <a:endParaRPr lang="en-US"/>
          </a:p>
        </p:txBody>
      </p:sp>
    </p:spTree>
    <p:extLst>
      <p:ext uri="{BB962C8B-B14F-4D97-AF65-F5344CB8AC3E}">
        <p14:creationId xmlns:p14="http://schemas.microsoft.com/office/powerpoint/2010/main" val="2614069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38" tIns="45719" rIns="91438" bIns="45719"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38" tIns="45719" rIns="91438" bIns="45719" rtlCol="0" anchor="ctr"/>
          <a:lstStyle>
            <a:lvl1pPr algn="l">
              <a:defRPr sz="1200">
                <a:solidFill>
                  <a:schemeClr val="tx1">
                    <a:tint val="75000"/>
                  </a:schemeClr>
                </a:solidFill>
              </a:defRPr>
            </a:lvl1pPr>
          </a:lstStyle>
          <a:p>
            <a:fld id="{832A7D5F-F56C-4155-B50F-4F8E4A525C63}" type="datetimeFigureOut">
              <a:rPr lang="en-US" smtClean="0"/>
              <a:t>9/9/2019</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8" tIns="45719" rIns="91438" bIns="4571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38" tIns="45719" rIns="91438" bIns="45719" rtlCol="0" anchor="ctr"/>
          <a:lstStyle>
            <a:lvl1pPr algn="r">
              <a:defRPr sz="1200">
                <a:solidFill>
                  <a:schemeClr val="tx1">
                    <a:tint val="75000"/>
                  </a:schemeClr>
                </a:solidFill>
              </a:defRPr>
            </a:lvl1pPr>
          </a:lstStyle>
          <a:p>
            <a:fld id="{18F7DBA1-2FC3-4ACA-BC40-2B0AE6C35499}" type="slidenum">
              <a:rPr lang="en-US" smtClean="0"/>
              <a:t>‹#›</a:t>
            </a:fld>
            <a:endParaRPr lang="en-US"/>
          </a:p>
        </p:txBody>
      </p:sp>
    </p:spTree>
    <p:extLst>
      <p:ext uri="{BB962C8B-B14F-4D97-AF65-F5344CB8AC3E}">
        <p14:creationId xmlns:p14="http://schemas.microsoft.com/office/powerpoint/2010/main" val="228832921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78"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914378"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1" indent="-285743" algn="l" defTabSz="914378"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2" indent="-228594" algn="l" defTabSz="914378"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8"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200150"/>
            <a:ext cx="6781800" cy="1676399"/>
          </a:xfrm>
        </p:spPr>
        <p:txBody>
          <a:bodyPr>
            <a:normAutofit/>
          </a:bodyPr>
          <a:lstStyle/>
          <a:p>
            <a:pPr marL="0" indent="0" algn="ctr">
              <a:buNone/>
            </a:pPr>
            <a:r>
              <a:rPr lang="en-US" sz="4800" dirty="0">
                <a:latin typeface="Palatino Linotype" pitchFamily="18" charset="0"/>
                <a:cs typeface="Times New Roman" pitchFamily="18" charset="0"/>
              </a:rPr>
              <a:t>Worshiping a Holy God</a:t>
            </a:r>
          </a:p>
        </p:txBody>
      </p:sp>
    </p:spTree>
    <p:extLst>
      <p:ext uri="{BB962C8B-B14F-4D97-AF65-F5344CB8AC3E}">
        <p14:creationId xmlns:p14="http://schemas.microsoft.com/office/powerpoint/2010/main" val="2124911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2" y="9145"/>
            <a:ext cx="8918447" cy="4832090"/>
          </a:xfrm>
          <a:prstGeom prst="rect">
            <a:avLst/>
          </a:prstGeom>
          <a:noFill/>
        </p:spPr>
        <p:txBody>
          <a:bodyPr wrap="square" lIns="91438" tIns="45719" rIns="91438" bIns="45719" rtlCol="0">
            <a:spAutoFit/>
          </a:bodyPr>
          <a:lstStyle/>
          <a:p>
            <a:pPr lvl="0"/>
            <a:r>
              <a:rPr lang="en-US" sz="2800" dirty="0">
                <a:latin typeface="Palatino Linotype" pitchFamily="18" charset="0"/>
              </a:rPr>
              <a:t>And Simon answered, “Master, we toiled all night and took nothing! But at your word I will let down the nets.” And when they had done this, they enclosed a large number of fish, and their nets were breaking. They signaled to their partners in the other boat to come and help them. And they came and filled both the boats, so that they began to sink. </a:t>
            </a:r>
            <a:r>
              <a:rPr lang="en-US" sz="2800" dirty="0">
                <a:solidFill>
                  <a:srgbClr val="FFFF00"/>
                </a:solidFill>
                <a:latin typeface="Palatino Linotype" pitchFamily="18" charset="0"/>
              </a:rPr>
              <a:t>But when Simon Peter saw it, he fell down at Jesus’ knees, saying, “Depart from me, for I am a sinful man, O Lord.”</a:t>
            </a:r>
          </a:p>
          <a:p>
            <a:pPr lvl="0"/>
            <a:endParaRPr lang="en-US" sz="2800" dirty="0">
              <a:solidFill>
                <a:srgbClr val="FFFF00"/>
              </a:solidFill>
              <a:latin typeface="Palatino Linotype" pitchFamily="18" charset="0"/>
            </a:endParaRPr>
          </a:p>
          <a:p>
            <a:pPr lvl="0"/>
            <a:r>
              <a:rPr lang="en-US" sz="2800" dirty="0">
                <a:solidFill>
                  <a:srgbClr val="FFFF00"/>
                </a:solidFill>
                <a:latin typeface="Palatino Linotype" pitchFamily="18" charset="0"/>
              </a:rPr>
              <a:t>				</a:t>
            </a:r>
            <a:r>
              <a:rPr lang="en-US" sz="2800" dirty="0">
                <a:latin typeface="Palatino Linotype" pitchFamily="18" charset="0"/>
              </a:rPr>
              <a:t>--Luke 5:5-8</a:t>
            </a:r>
          </a:p>
        </p:txBody>
      </p:sp>
    </p:spTree>
    <p:extLst>
      <p:ext uri="{BB962C8B-B14F-4D97-AF65-F5344CB8AC3E}">
        <p14:creationId xmlns:p14="http://schemas.microsoft.com/office/powerpoint/2010/main" val="373421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33350"/>
            <a:ext cx="8686799" cy="4832090"/>
          </a:xfrm>
          <a:prstGeom prst="rect">
            <a:avLst/>
          </a:prstGeom>
          <a:noFill/>
        </p:spPr>
        <p:txBody>
          <a:bodyPr wrap="square" lIns="91438" tIns="45719" rIns="91438" bIns="45719" rtlCol="0">
            <a:spAutoFit/>
          </a:bodyPr>
          <a:lstStyle/>
          <a:p>
            <a:r>
              <a:rPr lang="en-US" sz="2800" dirty="0">
                <a:latin typeface="Palatino Linotype" pitchFamily="18" charset="0"/>
              </a:rPr>
              <a:t>Then I turned to see the voice that was speaking to me, and on turning I saw … one like a son of man, clothed with a long robe and with a golden sash around his chest. The hairs of his head were white, like white wool, like snow. His eyes were like a flame of fire, his feet were like burnished bronze, refined in a furnace, and his voice was like the roar of many waters.</a:t>
            </a:r>
          </a:p>
          <a:p>
            <a:endParaRPr lang="en-US" sz="2800" dirty="0">
              <a:latin typeface="Palatino Linotype" pitchFamily="18" charset="0"/>
            </a:endParaRPr>
          </a:p>
          <a:p>
            <a:endParaRPr lang="en-US" sz="2800" dirty="0">
              <a:latin typeface="Palatino Linotype" pitchFamily="18" charset="0"/>
            </a:endParaRPr>
          </a:p>
          <a:p>
            <a:pPr lvl="0"/>
            <a:r>
              <a:rPr lang="en-US" sz="2800" dirty="0">
                <a:latin typeface="Palatino Linotype" pitchFamily="18" charset="0"/>
              </a:rPr>
              <a:t>				</a:t>
            </a:r>
            <a:r>
              <a:rPr lang="en-US" sz="2800" dirty="0">
                <a:solidFill>
                  <a:prstClr val="white"/>
                </a:solidFill>
                <a:latin typeface="Palatino Linotype" pitchFamily="18" charset="0"/>
              </a:rPr>
              <a:t>--Revelation 1: 12-17</a:t>
            </a:r>
            <a:endParaRPr lang="en-US" sz="2800" dirty="0">
              <a:latin typeface="Palatino Linotype" pitchFamily="18" charset="0"/>
            </a:endParaRPr>
          </a:p>
        </p:txBody>
      </p:sp>
    </p:spTree>
    <p:extLst>
      <p:ext uri="{BB962C8B-B14F-4D97-AF65-F5344CB8AC3E}">
        <p14:creationId xmlns:p14="http://schemas.microsoft.com/office/powerpoint/2010/main" val="1344675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33350"/>
            <a:ext cx="8686799" cy="4832090"/>
          </a:xfrm>
          <a:prstGeom prst="rect">
            <a:avLst/>
          </a:prstGeom>
          <a:noFill/>
        </p:spPr>
        <p:txBody>
          <a:bodyPr wrap="square" lIns="91438" tIns="45719" rIns="91438" bIns="45719" rtlCol="0">
            <a:spAutoFit/>
          </a:bodyPr>
          <a:lstStyle/>
          <a:p>
            <a:r>
              <a:rPr lang="en-US" sz="2800" dirty="0">
                <a:latin typeface="Palatino Linotype" pitchFamily="18" charset="0"/>
              </a:rPr>
              <a:t>In his right hand he held seven stars, from his mouth came a sharp two-edged sword, and his face was like the sun shining in full strength. </a:t>
            </a:r>
            <a:r>
              <a:rPr lang="en-US" sz="2800" dirty="0">
                <a:solidFill>
                  <a:srgbClr val="FFFF00"/>
                </a:solidFill>
                <a:latin typeface="Palatino Linotype" pitchFamily="18" charset="0"/>
              </a:rPr>
              <a:t>When I saw him, I fell at his feet as though dead.</a:t>
            </a:r>
          </a:p>
          <a:p>
            <a:endParaRPr lang="en-US" sz="2800" dirty="0">
              <a:solidFill>
                <a:srgbClr val="FFFF00"/>
              </a:solidFill>
              <a:latin typeface="Palatino Linotype" pitchFamily="18" charset="0"/>
            </a:endParaRPr>
          </a:p>
          <a:p>
            <a:endParaRPr lang="en-US" sz="2800" dirty="0">
              <a:solidFill>
                <a:srgbClr val="FFFF00"/>
              </a:solidFill>
              <a:latin typeface="Palatino Linotype" pitchFamily="18" charset="0"/>
            </a:endParaRPr>
          </a:p>
          <a:p>
            <a:endParaRPr lang="en-US" sz="2800" dirty="0">
              <a:solidFill>
                <a:srgbClr val="FFFF00"/>
              </a:solidFill>
              <a:latin typeface="Palatino Linotype" pitchFamily="18" charset="0"/>
            </a:endParaRPr>
          </a:p>
          <a:p>
            <a:endParaRPr lang="en-US" sz="2800" dirty="0">
              <a:solidFill>
                <a:srgbClr val="FFFF00"/>
              </a:solidFill>
              <a:latin typeface="Palatino Linotype" pitchFamily="18" charset="0"/>
            </a:endParaRPr>
          </a:p>
          <a:p>
            <a:endParaRPr lang="en-US" sz="2800" dirty="0">
              <a:solidFill>
                <a:srgbClr val="FFFF00"/>
              </a:solidFill>
              <a:latin typeface="Palatino Linotype" pitchFamily="18" charset="0"/>
            </a:endParaRPr>
          </a:p>
          <a:p>
            <a:endParaRPr lang="en-US" sz="2800" dirty="0">
              <a:solidFill>
                <a:srgbClr val="FFFF00"/>
              </a:solidFill>
              <a:latin typeface="Palatino Linotype" pitchFamily="18" charset="0"/>
            </a:endParaRPr>
          </a:p>
          <a:p>
            <a:r>
              <a:rPr lang="en-US" sz="2800" dirty="0">
                <a:solidFill>
                  <a:srgbClr val="FFFF00"/>
                </a:solidFill>
                <a:latin typeface="Palatino Linotype" pitchFamily="18" charset="0"/>
              </a:rPr>
              <a:t>				</a:t>
            </a:r>
            <a:r>
              <a:rPr lang="en-US" sz="2800" dirty="0">
                <a:latin typeface="Palatino Linotype" pitchFamily="18" charset="0"/>
              </a:rPr>
              <a:t>--Revelation 1: 12-17</a:t>
            </a:r>
          </a:p>
        </p:txBody>
      </p:sp>
    </p:spTree>
    <p:extLst>
      <p:ext uri="{BB962C8B-B14F-4D97-AF65-F5344CB8AC3E}">
        <p14:creationId xmlns:p14="http://schemas.microsoft.com/office/powerpoint/2010/main" val="505787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794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66750"/>
            <a:ext cx="8610600" cy="3970316"/>
          </a:xfrm>
          <a:prstGeom prst="rect">
            <a:avLst/>
          </a:prstGeom>
          <a:noFill/>
        </p:spPr>
        <p:txBody>
          <a:bodyPr wrap="square" lIns="91438" tIns="45719" rIns="91438" bIns="45719" rtlCol="0">
            <a:spAutoFit/>
          </a:bodyPr>
          <a:lstStyle/>
          <a:p>
            <a:r>
              <a:rPr lang="en-US" sz="2800" dirty="0">
                <a:latin typeface="Palatino Linotype" pitchFamily="18" charset="0"/>
              </a:rPr>
              <a:t>If his gift for a burnt offering is from the flock, from the sheep or goats, he shall bring a male without blemish, </a:t>
            </a:r>
            <a:r>
              <a:rPr lang="en-US" sz="2800" dirty="0">
                <a:solidFill>
                  <a:srgbClr val="FFFF00"/>
                </a:solidFill>
                <a:latin typeface="Palatino Linotype" pitchFamily="18" charset="0"/>
              </a:rPr>
              <a:t>and he shall kill it on the north side of the altar before the L</a:t>
            </a:r>
            <a:r>
              <a:rPr lang="en-US" sz="2800" cap="small" dirty="0">
                <a:solidFill>
                  <a:srgbClr val="FFFF00"/>
                </a:solidFill>
                <a:latin typeface="Palatino Linotype" pitchFamily="18" charset="0"/>
              </a:rPr>
              <a:t>ord</a:t>
            </a:r>
            <a:r>
              <a:rPr lang="en-US" sz="2800" dirty="0">
                <a:latin typeface="Palatino Linotype" pitchFamily="18" charset="0"/>
              </a:rPr>
              <a:t>, and Aaron’s sons the priests shall throw its blood against the sides of the altar.</a:t>
            </a:r>
          </a:p>
          <a:p>
            <a:endParaRPr lang="en-US" sz="2800" dirty="0">
              <a:latin typeface="Palatino Linotype" pitchFamily="18" charset="0"/>
            </a:endParaRPr>
          </a:p>
          <a:p>
            <a:endParaRPr lang="en-US" sz="2800" dirty="0">
              <a:latin typeface="Palatino Linotype" pitchFamily="18" charset="0"/>
            </a:endParaRPr>
          </a:p>
          <a:p>
            <a:endParaRPr lang="en-US" sz="2800" dirty="0">
              <a:latin typeface="Palatino Linotype" pitchFamily="18" charset="0"/>
            </a:endParaRPr>
          </a:p>
          <a:p>
            <a:r>
              <a:rPr lang="en-US" sz="2800" dirty="0">
                <a:latin typeface="Palatino Linotype" pitchFamily="18" charset="0"/>
              </a:rPr>
              <a:t>				-- Leviticus 1: 10-11</a:t>
            </a:r>
            <a:endParaRPr lang="en-US" sz="2800" i="1" dirty="0">
              <a:latin typeface="Palatino Linotype" pitchFamily="18" charset="0"/>
            </a:endParaRPr>
          </a:p>
        </p:txBody>
      </p:sp>
    </p:spTree>
    <p:extLst>
      <p:ext uri="{BB962C8B-B14F-4D97-AF65-F5344CB8AC3E}">
        <p14:creationId xmlns:p14="http://schemas.microsoft.com/office/powerpoint/2010/main" val="1306332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133350"/>
            <a:ext cx="8763000" cy="4401203"/>
          </a:xfrm>
          <a:prstGeom prst="rect">
            <a:avLst/>
          </a:prstGeom>
          <a:noFill/>
        </p:spPr>
        <p:txBody>
          <a:bodyPr wrap="square" lIns="91438" tIns="45719" rIns="91438" bIns="45719" rtlCol="0">
            <a:spAutoFit/>
          </a:bodyPr>
          <a:lstStyle/>
          <a:p>
            <a:r>
              <a:rPr lang="en-US" sz="2800" dirty="0">
                <a:latin typeface="Palatino Linotype" pitchFamily="18" charset="0"/>
              </a:rPr>
              <a:t>Therefore, brothers, since we have confidence to enter the holy places by the blood of Jesus, by the new and living way that he opened for us through the curtain, that is, through his flesh, and since we have a great priest over the house of God, let us draw near with a true heart in full assurance of faith, with our hearts sprinkled clean from an evil conscience and our bodies washed with pure water.</a:t>
            </a:r>
          </a:p>
          <a:p>
            <a:endParaRPr lang="en-US" sz="2800" dirty="0">
              <a:latin typeface="Palatino Linotype" pitchFamily="18" charset="0"/>
            </a:endParaRPr>
          </a:p>
          <a:p>
            <a:r>
              <a:rPr lang="en-US" sz="2800" dirty="0">
                <a:latin typeface="Palatino Linotype" pitchFamily="18" charset="0"/>
              </a:rPr>
              <a:t>				--Hebrews 10:19-22</a:t>
            </a:r>
          </a:p>
        </p:txBody>
      </p:sp>
    </p:spTree>
    <p:extLst>
      <p:ext uri="{BB962C8B-B14F-4D97-AF65-F5344CB8AC3E}">
        <p14:creationId xmlns:p14="http://schemas.microsoft.com/office/powerpoint/2010/main" val="97959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85750"/>
            <a:ext cx="8610600" cy="2677654"/>
          </a:xfrm>
          <a:prstGeom prst="rect">
            <a:avLst/>
          </a:prstGeom>
          <a:noFill/>
        </p:spPr>
        <p:txBody>
          <a:bodyPr wrap="square" lIns="91438" tIns="45719" rIns="91438" bIns="45719" rtlCol="0">
            <a:spAutoFit/>
          </a:bodyPr>
          <a:lstStyle/>
          <a:p>
            <a:r>
              <a:rPr lang="en-US" sz="2800" dirty="0">
                <a:latin typeface="Palatino Linotype" pitchFamily="18" charset="0"/>
              </a:rPr>
              <a:t>Worshiping in </a:t>
            </a:r>
            <a:r>
              <a:rPr lang="en-US" sz="2800" dirty="0">
                <a:solidFill>
                  <a:srgbClr val="FFFF00"/>
                </a:solidFill>
                <a:latin typeface="Palatino Linotype" pitchFamily="18" charset="0"/>
              </a:rPr>
              <a:t>Spirit</a:t>
            </a:r>
            <a:r>
              <a:rPr lang="en-US" sz="2800" dirty="0">
                <a:latin typeface="Palatino Linotype" pitchFamily="18" charset="0"/>
              </a:rPr>
              <a:t>:</a:t>
            </a:r>
          </a:p>
          <a:p>
            <a:endParaRPr lang="en-US" sz="2800" dirty="0">
              <a:latin typeface="Palatino Linotype" pitchFamily="18" charset="0"/>
            </a:endParaRPr>
          </a:p>
          <a:p>
            <a:r>
              <a:rPr lang="en-US" sz="2800" dirty="0">
                <a:latin typeface="Palatino Linotype" pitchFamily="18" charset="0"/>
              </a:rPr>
              <a:t>		</a:t>
            </a:r>
          </a:p>
          <a:p>
            <a:endParaRPr lang="en-US" sz="2800" dirty="0">
              <a:latin typeface="Palatino Linotype" pitchFamily="18" charset="0"/>
            </a:endParaRPr>
          </a:p>
          <a:p>
            <a:r>
              <a:rPr lang="en-US" sz="2800" dirty="0">
                <a:latin typeface="Palatino Linotype" pitchFamily="18" charset="0"/>
              </a:rPr>
              <a:t>(</a:t>
            </a:r>
            <a:r>
              <a:rPr lang="en-US" sz="2800" dirty="0" err="1">
                <a:latin typeface="Palatino Linotype" pitchFamily="18" charset="0"/>
              </a:rPr>
              <a:t>pneuma</a:t>
            </a:r>
            <a:r>
              <a:rPr lang="en-US" sz="2800" dirty="0">
                <a:latin typeface="Palatino Linotype" pitchFamily="18" charset="0"/>
              </a:rPr>
              <a:t>)          (</a:t>
            </a:r>
            <a:r>
              <a:rPr lang="en-US" sz="2800" dirty="0" err="1">
                <a:latin typeface="Palatino Linotype" pitchFamily="18" charset="0"/>
              </a:rPr>
              <a:t>pneuma</a:t>
            </a:r>
            <a:r>
              <a:rPr lang="en-US" sz="2800" dirty="0">
                <a:latin typeface="Palatino Linotype" pitchFamily="18" charset="0"/>
              </a:rPr>
              <a:t>) : a current of air; a breath</a:t>
            </a:r>
          </a:p>
          <a:p>
            <a:endParaRPr lang="en-US" sz="2800" dirty="0">
              <a:latin typeface="Palatino Linotype"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4950"/>
            <a:ext cx="2682245" cy="1143000"/>
          </a:xfrm>
          <a:prstGeom prst="rect">
            <a:avLst/>
          </a:prstGeom>
        </p:spPr>
      </p:pic>
    </p:spTree>
    <p:extLst>
      <p:ext uri="{BB962C8B-B14F-4D97-AF65-F5344CB8AC3E}">
        <p14:creationId xmlns:p14="http://schemas.microsoft.com/office/powerpoint/2010/main" val="1296373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1123950"/>
            <a:ext cx="8686799" cy="2677654"/>
          </a:xfrm>
          <a:prstGeom prst="rect">
            <a:avLst/>
          </a:prstGeom>
          <a:noFill/>
        </p:spPr>
        <p:txBody>
          <a:bodyPr wrap="square" lIns="91438" tIns="45719" rIns="91438" bIns="45719" rtlCol="0">
            <a:spAutoFit/>
          </a:bodyPr>
          <a:lstStyle/>
          <a:p>
            <a:r>
              <a:rPr lang="en-US" sz="2800" dirty="0">
                <a:latin typeface="Palatino Linotype" pitchFamily="18" charset="0"/>
              </a:rPr>
              <a:t>“…true worship is carried along by the Holy Spirit and is happening mainly as an inward, spiritual event, not mainly as an outward, bodily event.”</a:t>
            </a:r>
          </a:p>
          <a:p>
            <a:endParaRPr lang="en-US" sz="2800" dirty="0">
              <a:latin typeface="Palatino Linotype" pitchFamily="18" charset="0"/>
            </a:endParaRPr>
          </a:p>
          <a:p>
            <a:r>
              <a:rPr lang="en-US" sz="2800" dirty="0">
                <a:latin typeface="Palatino Linotype" pitchFamily="18" charset="0"/>
              </a:rPr>
              <a:t>				--John Piper</a:t>
            </a:r>
          </a:p>
          <a:p>
            <a:r>
              <a:rPr lang="en-US" sz="2800" dirty="0">
                <a:latin typeface="Palatino Linotype" pitchFamily="18" charset="0"/>
              </a:rPr>
              <a:t>				   </a:t>
            </a:r>
            <a:r>
              <a:rPr lang="en-US" sz="2800" i="1" dirty="0">
                <a:latin typeface="Palatino Linotype" pitchFamily="18" charset="0"/>
              </a:rPr>
              <a:t>Expository Exultation</a:t>
            </a:r>
          </a:p>
        </p:txBody>
      </p:sp>
    </p:spTree>
    <p:extLst>
      <p:ext uri="{BB962C8B-B14F-4D97-AF65-F5344CB8AC3E}">
        <p14:creationId xmlns:p14="http://schemas.microsoft.com/office/powerpoint/2010/main" val="2847316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581150"/>
            <a:ext cx="6781799" cy="2246767"/>
          </a:xfrm>
          <a:prstGeom prst="rect">
            <a:avLst/>
          </a:prstGeom>
          <a:noFill/>
        </p:spPr>
        <p:txBody>
          <a:bodyPr wrap="square" lIns="91438" tIns="45719" rIns="91438" bIns="45719" rtlCol="0">
            <a:spAutoFit/>
          </a:bodyPr>
          <a:lstStyle/>
          <a:p>
            <a:r>
              <a:rPr lang="en-US" sz="2800" dirty="0">
                <a:latin typeface="Palatino Linotype" pitchFamily="18" charset="0"/>
              </a:rPr>
              <a:t>Worshiping in spirit necessarily involves</a:t>
            </a:r>
          </a:p>
          <a:p>
            <a:endParaRPr lang="en-US" sz="2800" dirty="0">
              <a:latin typeface="Palatino Linotype" pitchFamily="18" charset="0"/>
            </a:endParaRPr>
          </a:p>
          <a:p>
            <a:r>
              <a:rPr lang="en-US" sz="2800" dirty="0">
                <a:latin typeface="Palatino Linotype" pitchFamily="18" charset="0"/>
              </a:rPr>
              <a:t>	 the mind</a:t>
            </a:r>
          </a:p>
          <a:p>
            <a:r>
              <a:rPr lang="en-US" sz="2800" dirty="0">
                <a:latin typeface="Palatino Linotype" pitchFamily="18" charset="0"/>
              </a:rPr>
              <a:t>		    </a:t>
            </a:r>
            <a:r>
              <a:rPr lang="en-US" sz="2800" i="1" dirty="0">
                <a:latin typeface="Palatino Linotype" pitchFamily="18" charset="0"/>
              </a:rPr>
              <a:t>and</a:t>
            </a:r>
          </a:p>
          <a:p>
            <a:r>
              <a:rPr lang="en-US" sz="2800" i="1" dirty="0">
                <a:latin typeface="Palatino Linotype" pitchFamily="18" charset="0"/>
              </a:rPr>
              <a:t>			</a:t>
            </a:r>
            <a:r>
              <a:rPr lang="en-US" sz="2800" dirty="0">
                <a:latin typeface="Palatino Linotype" pitchFamily="18" charset="0"/>
              </a:rPr>
              <a:t> the heart.</a:t>
            </a:r>
          </a:p>
        </p:txBody>
      </p:sp>
    </p:spTree>
    <p:extLst>
      <p:ext uri="{BB962C8B-B14F-4D97-AF65-F5344CB8AC3E}">
        <p14:creationId xmlns:p14="http://schemas.microsoft.com/office/powerpoint/2010/main" val="142051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38150"/>
            <a:ext cx="8839200" cy="3970316"/>
          </a:xfrm>
          <a:prstGeom prst="rect">
            <a:avLst/>
          </a:prstGeom>
          <a:noFill/>
        </p:spPr>
        <p:txBody>
          <a:bodyPr wrap="square" lIns="91438" tIns="45719" rIns="91438" bIns="45719" rtlCol="0">
            <a:spAutoFit/>
          </a:bodyPr>
          <a:lstStyle/>
          <a:p>
            <a:r>
              <a:rPr lang="en-US" sz="2800" dirty="0">
                <a:latin typeface="Palatino Linotype" pitchFamily="18" charset="0"/>
              </a:rPr>
              <a:t>“we are not to essay anything in religion rashly or unthinkingly. </a:t>
            </a:r>
            <a:r>
              <a:rPr lang="en-US" sz="2800" dirty="0">
                <a:solidFill>
                  <a:srgbClr val="FFFF00"/>
                </a:solidFill>
                <a:latin typeface="Palatino Linotype" pitchFamily="18" charset="0"/>
              </a:rPr>
              <a:t>For unless there is knowledge present, it is not God we worship, but a </a:t>
            </a:r>
            <a:r>
              <a:rPr lang="en-US" sz="2800" dirty="0" err="1">
                <a:solidFill>
                  <a:srgbClr val="FFFF00"/>
                </a:solidFill>
                <a:latin typeface="Palatino Linotype" pitchFamily="18" charset="0"/>
              </a:rPr>
              <a:t>spectre</a:t>
            </a:r>
            <a:r>
              <a:rPr lang="en-US" sz="2800" dirty="0">
                <a:solidFill>
                  <a:srgbClr val="FFFF00"/>
                </a:solidFill>
                <a:latin typeface="Palatino Linotype" pitchFamily="18" charset="0"/>
              </a:rPr>
              <a:t> or a ghost</a:t>
            </a:r>
            <a:r>
              <a:rPr lang="en-US" sz="2800" dirty="0">
                <a:latin typeface="Palatino Linotype" pitchFamily="18" charset="0"/>
              </a:rPr>
              <a:t>.”</a:t>
            </a:r>
          </a:p>
          <a:p>
            <a:endParaRPr lang="en-US" sz="2800" dirty="0">
              <a:latin typeface="Palatino Linotype" pitchFamily="18" charset="0"/>
            </a:endParaRPr>
          </a:p>
          <a:p>
            <a:r>
              <a:rPr lang="en-US" sz="2800" dirty="0">
                <a:latin typeface="Palatino Linotype" pitchFamily="18" charset="0"/>
              </a:rPr>
              <a:t>			-- John Calvin</a:t>
            </a:r>
          </a:p>
          <a:p>
            <a:r>
              <a:rPr lang="en-US" sz="2800" dirty="0">
                <a:latin typeface="Palatino Linotype" pitchFamily="18" charset="0"/>
              </a:rPr>
              <a:t>			   </a:t>
            </a:r>
            <a:r>
              <a:rPr lang="en-US" sz="2800" i="1" dirty="0">
                <a:latin typeface="Palatino Linotype" pitchFamily="18" charset="0"/>
              </a:rPr>
              <a:t>John 1-10,</a:t>
            </a:r>
          </a:p>
          <a:p>
            <a:r>
              <a:rPr lang="en-US" sz="2800" i="1" dirty="0">
                <a:latin typeface="Palatino Linotype" pitchFamily="18" charset="0"/>
              </a:rPr>
              <a:t>			   Calvin’s New Testament 					   Commentaries vol. 4</a:t>
            </a:r>
          </a:p>
          <a:p>
            <a:r>
              <a:rPr lang="en-US" sz="2800" dirty="0">
                <a:latin typeface="Palatino Linotype" pitchFamily="18" charset="0"/>
              </a:rPr>
              <a:t>				</a:t>
            </a:r>
          </a:p>
        </p:txBody>
      </p:sp>
    </p:spTree>
    <p:extLst>
      <p:ext uri="{BB962C8B-B14F-4D97-AF65-F5344CB8AC3E}">
        <p14:creationId xmlns:p14="http://schemas.microsoft.com/office/powerpoint/2010/main" val="3635022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33350"/>
            <a:ext cx="6488697" cy="4853546"/>
          </a:xfrm>
        </p:spPr>
      </p:pic>
    </p:spTree>
    <p:extLst>
      <p:ext uri="{BB962C8B-B14F-4D97-AF65-F5344CB8AC3E}">
        <p14:creationId xmlns:p14="http://schemas.microsoft.com/office/powerpoint/2010/main" val="1343713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59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733550"/>
            <a:ext cx="5556582" cy="1384993"/>
          </a:xfrm>
          <a:prstGeom prst="rect">
            <a:avLst/>
          </a:prstGeom>
          <a:noFill/>
        </p:spPr>
        <p:txBody>
          <a:bodyPr wrap="none" lIns="91438" tIns="45719" rIns="91438" bIns="45719" rtlCol="0">
            <a:spAutoFit/>
          </a:bodyPr>
          <a:lstStyle/>
          <a:p>
            <a:r>
              <a:rPr lang="en-US" sz="2800" dirty="0">
                <a:latin typeface="Palatino Linotype" pitchFamily="18" charset="0"/>
              </a:rPr>
              <a:t>Truth:</a:t>
            </a:r>
          </a:p>
          <a:p>
            <a:endParaRPr lang="en-US" sz="2800" dirty="0">
              <a:latin typeface="Palatino Linotype" pitchFamily="18" charset="0"/>
            </a:endParaRPr>
          </a:p>
          <a:p>
            <a:r>
              <a:rPr lang="en-US" sz="2800" dirty="0">
                <a:latin typeface="Palatino Linotype" pitchFamily="18" charset="0"/>
              </a:rPr>
              <a:t>	Reality as perceived by God</a:t>
            </a:r>
          </a:p>
        </p:txBody>
      </p:sp>
    </p:spTree>
    <p:extLst>
      <p:ext uri="{BB962C8B-B14F-4D97-AF65-F5344CB8AC3E}">
        <p14:creationId xmlns:p14="http://schemas.microsoft.com/office/powerpoint/2010/main" val="2062022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0115" y="1581150"/>
            <a:ext cx="8534399" cy="1815880"/>
          </a:xfrm>
          <a:prstGeom prst="rect">
            <a:avLst/>
          </a:prstGeom>
          <a:noFill/>
        </p:spPr>
        <p:txBody>
          <a:bodyPr wrap="square" lIns="91438" tIns="45719" rIns="91438" bIns="45719" rtlCol="0">
            <a:spAutoFit/>
          </a:bodyPr>
          <a:lstStyle/>
          <a:p>
            <a:r>
              <a:rPr lang="en-US" sz="2800" dirty="0">
                <a:latin typeface="Palatino Linotype" pitchFamily="18" charset="0"/>
              </a:rPr>
              <a:t>They are not of the world, just as I am not of the world. Sanctify them in the truth; </a:t>
            </a:r>
            <a:r>
              <a:rPr lang="en-US" sz="2800" dirty="0">
                <a:solidFill>
                  <a:srgbClr val="FFFF00"/>
                </a:solidFill>
                <a:latin typeface="Palatino Linotype" pitchFamily="18" charset="0"/>
              </a:rPr>
              <a:t>your word is truth</a:t>
            </a:r>
            <a:r>
              <a:rPr lang="en-US" sz="2800" dirty="0">
                <a:latin typeface="Palatino Linotype" pitchFamily="18" charset="0"/>
              </a:rPr>
              <a:t>.</a:t>
            </a:r>
          </a:p>
          <a:p>
            <a:endParaRPr lang="en-US" sz="2800" dirty="0">
              <a:latin typeface="Palatino Linotype" pitchFamily="18" charset="0"/>
            </a:endParaRPr>
          </a:p>
          <a:p>
            <a:r>
              <a:rPr lang="en-US" sz="2800" dirty="0">
                <a:latin typeface="Palatino Linotype" pitchFamily="18" charset="0"/>
              </a:rPr>
              <a:t>				-- John 17: 16-17</a:t>
            </a:r>
          </a:p>
        </p:txBody>
      </p:sp>
    </p:spTree>
    <p:extLst>
      <p:ext uri="{BB962C8B-B14F-4D97-AF65-F5344CB8AC3E}">
        <p14:creationId xmlns:p14="http://schemas.microsoft.com/office/powerpoint/2010/main" val="3978621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3350"/>
            <a:ext cx="8763000" cy="4832090"/>
          </a:xfrm>
          <a:prstGeom prst="rect">
            <a:avLst/>
          </a:prstGeom>
          <a:noFill/>
        </p:spPr>
        <p:txBody>
          <a:bodyPr wrap="square" lIns="91438" tIns="45719" rIns="91438" bIns="45719" rtlCol="0">
            <a:spAutoFit/>
          </a:bodyPr>
          <a:lstStyle/>
          <a:p>
            <a:r>
              <a:rPr lang="en-US" sz="2800" dirty="0">
                <a:latin typeface="Palatino Linotype" pitchFamily="18" charset="0"/>
              </a:rPr>
              <a:t>Let the word of Christ dwell in you richly, teaching and admonishing one another in all wisdom, singing psalms and hymns and spiritual songs, with thankfulness in your hearts to God. And whatever you do, in word and deed, do everything in the name of the Lord Jesus, giving thanks to God the Father through him.</a:t>
            </a:r>
          </a:p>
          <a:p>
            <a:endParaRPr lang="en-US" sz="2800" dirty="0">
              <a:latin typeface="Palatino Linotype" pitchFamily="18" charset="0"/>
            </a:endParaRPr>
          </a:p>
          <a:p>
            <a:r>
              <a:rPr lang="en-US" sz="2800" dirty="0">
                <a:latin typeface="Palatino Linotype" pitchFamily="18" charset="0"/>
              </a:rPr>
              <a:t>				--Colossians 3:16</a:t>
            </a:r>
          </a:p>
          <a:p>
            <a:endParaRPr lang="en-US" sz="2800" dirty="0">
              <a:latin typeface="Palatino Linotype" pitchFamily="18" charset="0"/>
            </a:endParaRPr>
          </a:p>
          <a:p>
            <a:r>
              <a:rPr lang="en-US" sz="2800" dirty="0">
                <a:latin typeface="Palatino Linotype" pitchFamily="18" charset="0"/>
              </a:rPr>
              <a:t>		         (see also Eph. 5 and 1 Corinthians 14)</a:t>
            </a:r>
          </a:p>
        </p:txBody>
      </p:sp>
    </p:spTree>
    <p:extLst>
      <p:ext uri="{BB962C8B-B14F-4D97-AF65-F5344CB8AC3E}">
        <p14:creationId xmlns:p14="http://schemas.microsoft.com/office/powerpoint/2010/main" val="1550128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85750"/>
            <a:ext cx="8763000" cy="3970316"/>
          </a:xfrm>
          <a:prstGeom prst="rect">
            <a:avLst/>
          </a:prstGeom>
          <a:noFill/>
        </p:spPr>
        <p:txBody>
          <a:bodyPr wrap="square" lIns="91438" tIns="45719" rIns="91438" bIns="45719" rtlCol="0">
            <a:spAutoFit/>
          </a:bodyPr>
          <a:lstStyle/>
          <a:p>
            <a:pPr marL="457200" indent="-457200">
              <a:buFont typeface="Arial" pitchFamily="34" charset="0"/>
              <a:buChar char="•"/>
            </a:pPr>
            <a:r>
              <a:rPr lang="en-US" sz="2800" dirty="0">
                <a:latin typeface="Palatino Linotype" pitchFamily="18" charset="0"/>
              </a:rPr>
              <a:t>Worship recognizing the holiness of God and our unworthiness</a:t>
            </a:r>
          </a:p>
          <a:p>
            <a:pPr marL="457200" indent="-457200">
              <a:buFont typeface="Arial" pitchFamily="34" charset="0"/>
              <a:buChar char="•"/>
            </a:pPr>
            <a:endParaRPr lang="en-US" sz="2800" dirty="0">
              <a:latin typeface="Palatino Linotype" pitchFamily="18" charset="0"/>
            </a:endParaRPr>
          </a:p>
          <a:p>
            <a:pPr marL="457200" indent="-457200">
              <a:buFont typeface="Arial" pitchFamily="34" charset="0"/>
              <a:buChar char="•"/>
            </a:pPr>
            <a:r>
              <a:rPr lang="en-US" sz="2800" dirty="0">
                <a:latin typeface="Palatino Linotype" pitchFamily="18" charset="0"/>
              </a:rPr>
              <a:t>Worship with our heart and our mind</a:t>
            </a:r>
          </a:p>
          <a:p>
            <a:pPr marL="457200" indent="-457200">
              <a:buFont typeface="Arial" pitchFamily="34" charset="0"/>
              <a:buChar char="•"/>
            </a:pPr>
            <a:endParaRPr lang="en-US" sz="2800" dirty="0">
              <a:latin typeface="Palatino Linotype" pitchFamily="18" charset="0"/>
            </a:endParaRPr>
          </a:p>
          <a:p>
            <a:pPr marL="457200" indent="-457200">
              <a:buFont typeface="Arial" pitchFamily="34" charset="0"/>
              <a:buChar char="•"/>
            </a:pPr>
            <a:r>
              <a:rPr lang="en-US" sz="2800" dirty="0">
                <a:latin typeface="Palatino Linotype" pitchFamily="18" charset="0"/>
              </a:rPr>
              <a:t>Worship using scripture as our foundation</a:t>
            </a:r>
          </a:p>
          <a:p>
            <a:endParaRPr lang="en-US" sz="2800" dirty="0">
              <a:latin typeface="Palatino Linotype" pitchFamily="18" charset="0"/>
            </a:endParaRPr>
          </a:p>
          <a:p>
            <a:pPr marL="457200" indent="-457200">
              <a:buFont typeface="Arial" pitchFamily="34" charset="0"/>
              <a:buChar char="•"/>
            </a:pPr>
            <a:r>
              <a:rPr lang="en-US" sz="2800" dirty="0">
                <a:latin typeface="Palatino Linotype" pitchFamily="18" charset="0"/>
              </a:rPr>
              <a:t>Worship giving thanks to the Father, through the Lord Jesus Christ</a:t>
            </a:r>
          </a:p>
        </p:txBody>
      </p:sp>
    </p:spTree>
    <p:extLst>
      <p:ext uri="{BB962C8B-B14F-4D97-AF65-F5344CB8AC3E}">
        <p14:creationId xmlns:p14="http://schemas.microsoft.com/office/powerpoint/2010/main" val="2549873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590550"/>
            <a:ext cx="8534399" cy="3970316"/>
          </a:xfrm>
          <a:prstGeom prst="rect">
            <a:avLst/>
          </a:prstGeom>
          <a:noFill/>
        </p:spPr>
        <p:txBody>
          <a:bodyPr wrap="square" lIns="91438" tIns="45719" rIns="91438" bIns="45719" rtlCol="0">
            <a:spAutoFit/>
          </a:bodyPr>
          <a:lstStyle/>
          <a:p>
            <a:r>
              <a:rPr lang="en-US" sz="2800" dirty="0">
                <a:latin typeface="Palatino Linotype" pitchFamily="18" charset="0"/>
              </a:rPr>
              <a:t>Let the word of Christ dwell in you richly, </a:t>
            </a:r>
            <a:r>
              <a:rPr lang="en-US" sz="2800" dirty="0">
                <a:solidFill>
                  <a:srgbClr val="FFFF00"/>
                </a:solidFill>
                <a:latin typeface="Palatino Linotype" pitchFamily="18" charset="0"/>
              </a:rPr>
              <a:t>teaching and admonishing one another in all wisdom</a:t>
            </a:r>
            <a:r>
              <a:rPr lang="en-US" sz="2800" dirty="0">
                <a:latin typeface="Palatino Linotype" pitchFamily="18" charset="0"/>
              </a:rPr>
              <a:t>, </a:t>
            </a:r>
            <a:r>
              <a:rPr lang="en-US" sz="2800" dirty="0">
                <a:solidFill>
                  <a:srgbClr val="FFFF00"/>
                </a:solidFill>
                <a:latin typeface="Palatino Linotype" pitchFamily="18" charset="0"/>
              </a:rPr>
              <a:t>singing psalms and hymns and spiritual songs</a:t>
            </a:r>
            <a:r>
              <a:rPr lang="en-US" sz="2800" dirty="0">
                <a:latin typeface="Palatino Linotype" pitchFamily="18" charset="0"/>
              </a:rPr>
              <a:t>, with thankfulness in your hearts to God. And whatever you do, in word and deed, </a:t>
            </a:r>
            <a:r>
              <a:rPr lang="en-US" sz="2800" dirty="0">
                <a:solidFill>
                  <a:srgbClr val="FFFF00"/>
                </a:solidFill>
                <a:latin typeface="Palatino Linotype" pitchFamily="18" charset="0"/>
              </a:rPr>
              <a:t>do everything in the name of the Lord Jesus, giving thanks to God the Father through him</a:t>
            </a:r>
            <a:r>
              <a:rPr lang="en-US" sz="2800" dirty="0">
                <a:latin typeface="Palatino Linotype" pitchFamily="18" charset="0"/>
              </a:rPr>
              <a:t>.</a:t>
            </a:r>
          </a:p>
          <a:p>
            <a:endParaRPr lang="en-US" sz="2800" dirty="0">
              <a:latin typeface="Palatino Linotype" pitchFamily="18" charset="0"/>
            </a:endParaRPr>
          </a:p>
          <a:p>
            <a:r>
              <a:rPr lang="en-US" sz="2800" dirty="0">
                <a:latin typeface="Palatino Linotype" pitchFamily="18" charset="0"/>
              </a:rPr>
              <a:t>				--Colossians 3:16</a:t>
            </a:r>
          </a:p>
        </p:txBody>
      </p:sp>
    </p:spTree>
    <p:extLst>
      <p:ext uri="{BB962C8B-B14F-4D97-AF65-F5344CB8AC3E}">
        <p14:creationId xmlns:p14="http://schemas.microsoft.com/office/powerpoint/2010/main" val="4000618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590550"/>
            <a:ext cx="8534399" cy="3970316"/>
          </a:xfrm>
          <a:prstGeom prst="rect">
            <a:avLst/>
          </a:prstGeom>
          <a:noFill/>
        </p:spPr>
        <p:txBody>
          <a:bodyPr wrap="square" lIns="91438" tIns="45719" rIns="91438" bIns="45719" rtlCol="0">
            <a:spAutoFit/>
          </a:bodyPr>
          <a:lstStyle/>
          <a:p>
            <a:r>
              <a:rPr lang="en-US" sz="2800" dirty="0">
                <a:latin typeface="Palatino Linotype" pitchFamily="18" charset="0"/>
              </a:rPr>
              <a:t>Let the word of Christ dwell in you richly, teaching and admonishing one another in all wisdom, singing psalms and hymns and spiritual songs, with thankfulness in your hearts to God. And whatever you do, in word and deed, </a:t>
            </a:r>
            <a:r>
              <a:rPr lang="en-US" sz="2800" dirty="0">
                <a:solidFill>
                  <a:srgbClr val="FFFF00"/>
                </a:solidFill>
                <a:latin typeface="Palatino Linotype" pitchFamily="18" charset="0"/>
              </a:rPr>
              <a:t>do everything in the name of the Lord Jesus, giving thanks to God the Father through him</a:t>
            </a:r>
            <a:r>
              <a:rPr lang="en-US" sz="2800" dirty="0">
                <a:latin typeface="Palatino Linotype" pitchFamily="18" charset="0"/>
              </a:rPr>
              <a:t>.</a:t>
            </a:r>
          </a:p>
          <a:p>
            <a:endParaRPr lang="en-US" sz="2800" dirty="0">
              <a:latin typeface="Palatino Linotype" pitchFamily="18" charset="0"/>
            </a:endParaRPr>
          </a:p>
          <a:p>
            <a:r>
              <a:rPr lang="en-US" sz="2800" dirty="0">
                <a:latin typeface="Palatino Linotype" pitchFamily="18" charset="0"/>
              </a:rPr>
              <a:t>				--Colossians 3:16</a:t>
            </a:r>
          </a:p>
        </p:txBody>
      </p:sp>
    </p:spTree>
    <p:extLst>
      <p:ext uri="{BB962C8B-B14F-4D97-AF65-F5344CB8AC3E}">
        <p14:creationId xmlns:p14="http://schemas.microsoft.com/office/powerpoint/2010/main" val="3102385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590550"/>
            <a:ext cx="8534399" cy="3970316"/>
          </a:xfrm>
          <a:prstGeom prst="rect">
            <a:avLst/>
          </a:prstGeom>
          <a:noFill/>
        </p:spPr>
        <p:txBody>
          <a:bodyPr wrap="square" lIns="91438" tIns="45719" rIns="91438" bIns="45719" rtlCol="0">
            <a:spAutoFit/>
          </a:bodyPr>
          <a:lstStyle/>
          <a:p>
            <a:r>
              <a:rPr lang="en-US" sz="2800" dirty="0">
                <a:latin typeface="Palatino Linotype" pitchFamily="18" charset="0"/>
              </a:rPr>
              <a:t>Let the word of Christ dwell in you richly, </a:t>
            </a:r>
            <a:r>
              <a:rPr lang="en-US" sz="2800" dirty="0">
                <a:solidFill>
                  <a:srgbClr val="FFFF00"/>
                </a:solidFill>
                <a:latin typeface="Palatino Linotype" pitchFamily="18" charset="0"/>
              </a:rPr>
              <a:t>teaching and admonishing one another in all wisdom</a:t>
            </a:r>
            <a:r>
              <a:rPr lang="en-US" sz="2800" dirty="0">
                <a:latin typeface="Palatino Linotype" pitchFamily="18" charset="0"/>
              </a:rPr>
              <a:t>, singing psalms and hymns and spiritual songs, with thankfulness in your hearts to God. And whatever you do, in word and deed, do everything in the name of the Lord Jesus, giving thanks to God the Father through him.</a:t>
            </a:r>
          </a:p>
          <a:p>
            <a:endParaRPr lang="en-US" sz="2800" dirty="0">
              <a:latin typeface="Palatino Linotype" pitchFamily="18" charset="0"/>
            </a:endParaRPr>
          </a:p>
          <a:p>
            <a:r>
              <a:rPr lang="en-US" sz="2800" dirty="0">
                <a:latin typeface="Palatino Linotype" pitchFamily="18" charset="0"/>
              </a:rPr>
              <a:t>				--Colossians 3:16</a:t>
            </a:r>
          </a:p>
        </p:txBody>
      </p:sp>
    </p:spTree>
    <p:extLst>
      <p:ext uri="{BB962C8B-B14F-4D97-AF65-F5344CB8AC3E}">
        <p14:creationId xmlns:p14="http://schemas.microsoft.com/office/powerpoint/2010/main" val="3100119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66750"/>
            <a:ext cx="8000999" cy="3970316"/>
          </a:xfrm>
          <a:prstGeom prst="rect">
            <a:avLst/>
          </a:prstGeom>
          <a:noFill/>
        </p:spPr>
        <p:txBody>
          <a:bodyPr wrap="square" lIns="91438" tIns="45719" rIns="91438" bIns="45719" rtlCol="0">
            <a:spAutoFit/>
          </a:bodyPr>
          <a:lstStyle/>
          <a:p>
            <a:r>
              <a:rPr lang="en-US" sz="2800" dirty="0">
                <a:latin typeface="Palatino Linotype" pitchFamily="18" charset="0"/>
              </a:rPr>
              <a:t>How beautiful upon the mountains</a:t>
            </a:r>
          </a:p>
          <a:p>
            <a:r>
              <a:rPr lang="en-US" sz="2800" dirty="0">
                <a:latin typeface="Palatino Linotype" pitchFamily="18" charset="0"/>
              </a:rPr>
              <a:t>are the feet of him who brings good news,</a:t>
            </a:r>
          </a:p>
          <a:p>
            <a:r>
              <a:rPr lang="en-US" sz="2800" dirty="0">
                <a:latin typeface="Palatino Linotype" pitchFamily="18" charset="0"/>
              </a:rPr>
              <a:t>who publishes peace, who brings good news of</a:t>
            </a:r>
          </a:p>
          <a:p>
            <a:r>
              <a:rPr lang="en-US" sz="2800" dirty="0">
                <a:latin typeface="Palatino Linotype" pitchFamily="18" charset="0"/>
              </a:rPr>
              <a:t>	happiness,</a:t>
            </a:r>
          </a:p>
          <a:p>
            <a:r>
              <a:rPr lang="en-US" sz="2800" dirty="0">
                <a:latin typeface="Palatino Linotype" pitchFamily="18" charset="0"/>
              </a:rPr>
              <a:t>who publishes salvation,</a:t>
            </a:r>
          </a:p>
          <a:p>
            <a:r>
              <a:rPr lang="en-US" sz="2800" dirty="0">
                <a:latin typeface="Palatino Linotype" pitchFamily="18" charset="0"/>
              </a:rPr>
              <a:t>who says to Zion, “Your God reigns.”</a:t>
            </a:r>
          </a:p>
          <a:p>
            <a:endParaRPr lang="en-US" sz="2800" dirty="0">
              <a:latin typeface="Palatino Linotype" pitchFamily="18" charset="0"/>
            </a:endParaRPr>
          </a:p>
          <a:p>
            <a:endParaRPr lang="en-US" sz="2800" dirty="0">
              <a:latin typeface="Palatino Linotype" pitchFamily="18" charset="0"/>
            </a:endParaRPr>
          </a:p>
          <a:p>
            <a:r>
              <a:rPr lang="en-US" sz="2800" dirty="0">
                <a:latin typeface="Palatino Linotype" pitchFamily="18" charset="0"/>
              </a:rPr>
              <a:t>				--Isaiah 52:7</a:t>
            </a:r>
          </a:p>
        </p:txBody>
      </p:sp>
    </p:spTree>
    <p:extLst>
      <p:ext uri="{BB962C8B-B14F-4D97-AF65-F5344CB8AC3E}">
        <p14:creationId xmlns:p14="http://schemas.microsoft.com/office/powerpoint/2010/main" val="46681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123950"/>
            <a:ext cx="5163974" cy="2677654"/>
          </a:xfrm>
          <a:prstGeom prst="rect">
            <a:avLst/>
          </a:prstGeom>
          <a:noFill/>
        </p:spPr>
        <p:txBody>
          <a:bodyPr wrap="none" lIns="91438" tIns="45719" rIns="91438" bIns="45719" rtlCol="0">
            <a:spAutoFit/>
          </a:bodyPr>
          <a:lstStyle/>
          <a:p>
            <a:r>
              <a:rPr lang="en-US" sz="2800" dirty="0">
                <a:latin typeface="Palatino Linotype" pitchFamily="18" charset="0"/>
              </a:rPr>
              <a:t>In the beginning was the Word,</a:t>
            </a:r>
          </a:p>
          <a:p>
            <a:r>
              <a:rPr lang="en-US" sz="2800" dirty="0">
                <a:latin typeface="Palatino Linotype" pitchFamily="18" charset="0"/>
              </a:rPr>
              <a:t>and the Word was with God</a:t>
            </a:r>
          </a:p>
          <a:p>
            <a:r>
              <a:rPr lang="en-US" sz="2800" dirty="0">
                <a:latin typeface="Palatino Linotype" pitchFamily="18" charset="0"/>
              </a:rPr>
              <a:t>and the Word </a:t>
            </a:r>
            <a:r>
              <a:rPr lang="en-US" sz="2800" i="1" dirty="0">
                <a:solidFill>
                  <a:srgbClr val="FFFF00"/>
                </a:solidFill>
                <a:latin typeface="Palatino Linotype" pitchFamily="18" charset="0"/>
              </a:rPr>
              <a:t>was</a:t>
            </a:r>
            <a:r>
              <a:rPr lang="en-US" sz="2800" dirty="0">
                <a:latin typeface="Palatino Linotype" pitchFamily="18" charset="0"/>
              </a:rPr>
              <a:t> God.</a:t>
            </a:r>
          </a:p>
          <a:p>
            <a:endParaRPr lang="en-US" sz="2800" dirty="0">
              <a:latin typeface="Palatino Linotype" pitchFamily="18" charset="0"/>
            </a:endParaRPr>
          </a:p>
          <a:p>
            <a:endParaRPr lang="en-US" sz="2800" dirty="0">
              <a:latin typeface="Palatino Linotype" pitchFamily="18" charset="0"/>
            </a:endParaRPr>
          </a:p>
          <a:p>
            <a:r>
              <a:rPr lang="en-US" sz="2800" dirty="0">
                <a:latin typeface="Palatino Linotype" pitchFamily="18" charset="0"/>
              </a:rPr>
              <a:t>			--John 1:1</a:t>
            </a:r>
          </a:p>
        </p:txBody>
      </p:sp>
    </p:spTree>
    <p:extLst>
      <p:ext uri="{BB962C8B-B14F-4D97-AF65-F5344CB8AC3E}">
        <p14:creationId xmlns:p14="http://schemas.microsoft.com/office/powerpoint/2010/main" val="134444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470467"/>
            <a:ext cx="8229600" cy="85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6834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590550"/>
            <a:ext cx="8534399" cy="3970316"/>
          </a:xfrm>
          <a:prstGeom prst="rect">
            <a:avLst/>
          </a:prstGeom>
          <a:noFill/>
        </p:spPr>
        <p:txBody>
          <a:bodyPr wrap="square" lIns="91438" tIns="45719" rIns="91438" bIns="45719" rtlCol="0">
            <a:spAutoFit/>
          </a:bodyPr>
          <a:lstStyle/>
          <a:p>
            <a:r>
              <a:rPr lang="en-US" sz="2800" dirty="0">
                <a:latin typeface="Palatino Linotype" pitchFamily="18" charset="0"/>
              </a:rPr>
              <a:t>Let the word of Christ dwell in you richly, teaching and admonishing one another in all wisdom, </a:t>
            </a:r>
            <a:r>
              <a:rPr lang="en-US" sz="2800" dirty="0">
                <a:solidFill>
                  <a:srgbClr val="FFFF00"/>
                </a:solidFill>
                <a:latin typeface="Palatino Linotype" pitchFamily="18" charset="0"/>
              </a:rPr>
              <a:t>singing psalms and hymns and spiritual songs</a:t>
            </a:r>
            <a:r>
              <a:rPr lang="en-US" sz="2800" dirty="0">
                <a:latin typeface="Palatino Linotype" pitchFamily="18" charset="0"/>
              </a:rPr>
              <a:t>, with thankfulness in your hearts to God. And whatever you do, in word and deed, do everything in the name of the Lord Jesus, giving thanks to God the Father through him.</a:t>
            </a:r>
          </a:p>
          <a:p>
            <a:endParaRPr lang="en-US" sz="2800" dirty="0">
              <a:latin typeface="Palatino Linotype" pitchFamily="18" charset="0"/>
            </a:endParaRPr>
          </a:p>
          <a:p>
            <a:r>
              <a:rPr lang="en-US" sz="2800" dirty="0">
                <a:latin typeface="Palatino Linotype" pitchFamily="18" charset="0"/>
              </a:rPr>
              <a:t>				--Colossians 3:16</a:t>
            </a:r>
          </a:p>
        </p:txBody>
      </p:sp>
    </p:spTree>
    <p:extLst>
      <p:ext uri="{BB962C8B-B14F-4D97-AF65-F5344CB8AC3E}">
        <p14:creationId xmlns:p14="http://schemas.microsoft.com/office/powerpoint/2010/main" val="219278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71550"/>
            <a:ext cx="8090263" cy="2677654"/>
          </a:xfrm>
          <a:prstGeom prst="rect">
            <a:avLst/>
          </a:prstGeom>
          <a:noFill/>
        </p:spPr>
        <p:txBody>
          <a:bodyPr wrap="square" lIns="91438" tIns="45719" rIns="91438" bIns="45719" rtlCol="0">
            <a:spAutoFit/>
          </a:bodyPr>
          <a:lstStyle/>
          <a:p>
            <a:r>
              <a:rPr lang="en-US" sz="2800" dirty="0">
                <a:latin typeface="Palatino Linotype" pitchFamily="18" charset="0"/>
              </a:rPr>
              <a:t>Let the words of my mouth and the meditation of</a:t>
            </a:r>
          </a:p>
          <a:p>
            <a:r>
              <a:rPr lang="en-US" sz="2800" dirty="0">
                <a:latin typeface="Palatino Linotype" pitchFamily="18" charset="0"/>
              </a:rPr>
              <a:t>my heart be acceptable in your sight, O L</a:t>
            </a:r>
            <a:r>
              <a:rPr lang="en-US" sz="2800" cap="small" dirty="0">
                <a:latin typeface="Palatino Linotype" pitchFamily="18" charset="0"/>
              </a:rPr>
              <a:t>ord</a:t>
            </a:r>
            <a:r>
              <a:rPr lang="en-US" sz="2800" dirty="0">
                <a:latin typeface="Palatino Linotype" pitchFamily="18" charset="0"/>
              </a:rPr>
              <a:t>, my rock and my redeemer.</a:t>
            </a:r>
          </a:p>
          <a:p>
            <a:endParaRPr lang="en-US" sz="2800" dirty="0">
              <a:latin typeface="Palatino Linotype" pitchFamily="18" charset="0"/>
            </a:endParaRPr>
          </a:p>
          <a:p>
            <a:endParaRPr lang="en-US" sz="2800" dirty="0">
              <a:latin typeface="Palatino Linotype" pitchFamily="18" charset="0"/>
            </a:endParaRPr>
          </a:p>
          <a:p>
            <a:r>
              <a:rPr lang="en-US" sz="2800" dirty="0">
                <a:latin typeface="Palatino Linotype" pitchFamily="18" charset="0"/>
              </a:rPr>
              <a:t>				--Psalm 19:14</a:t>
            </a:r>
          </a:p>
        </p:txBody>
      </p:sp>
    </p:spTree>
    <p:extLst>
      <p:ext uri="{BB962C8B-B14F-4D97-AF65-F5344CB8AC3E}">
        <p14:creationId xmlns:p14="http://schemas.microsoft.com/office/powerpoint/2010/main" val="2844667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0518" y="133350"/>
            <a:ext cx="8821081" cy="4985978"/>
          </a:xfrm>
          <a:prstGeom prst="rect">
            <a:avLst/>
          </a:prstGeom>
          <a:noFill/>
        </p:spPr>
        <p:txBody>
          <a:bodyPr wrap="square" lIns="91438" tIns="45719" rIns="91438" bIns="45719" rtlCol="0">
            <a:spAutoFit/>
          </a:bodyPr>
          <a:lstStyle/>
          <a:p>
            <a:r>
              <a:rPr lang="en-US" sz="2800" dirty="0">
                <a:latin typeface="Palatino Linotype" pitchFamily="18" charset="0"/>
              </a:rPr>
              <a:t>To worship is to quicken the conscience by the holiness 	of God,</a:t>
            </a:r>
          </a:p>
          <a:p>
            <a:pPr>
              <a:lnSpc>
                <a:spcPct val="150000"/>
              </a:lnSpc>
            </a:pPr>
            <a:r>
              <a:rPr lang="en-US" sz="2800" dirty="0">
                <a:latin typeface="Palatino Linotype" pitchFamily="18" charset="0"/>
              </a:rPr>
              <a:t>to feed the mind with the truth of God,</a:t>
            </a:r>
          </a:p>
          <a:p>
            <a:pPr>
              <a:lnSpc>
                <a:spcPct val="150000"/>
              </a:lnSpc>
            </a:pPr>
            <a:r>
              <a:rPr lang="en-US" sz="2800" dirty="0">
                <a:latin typeface="Palatino Linotype" pitchFamily="18" charset="0"/>
              </a:rPr>
              <a:t>to purge the imagination by the beauty of God,</a:t>
            </a:r>
          </a:p>
          <a:p>
            <a:pPr>
              <a:lnSpc>
                <a:spcPct val="150000"/>
              </a:lnSpc>
            </a:pPr>
            <a:r>
              <a:rPr lang="en-US" sz="2800" dirty="0">
                <a:latin typeface="Palatino Linotype" pitchFamily="18" charset="0"/>
              </a:rPr>
              <a:t>to open the heart by the love of God,</a:t>
            </a:r>
          </a:p>
          <a:p>
            <a:pPr>
              <a:lnSpc>
                <a:spcPct val="150000"/>
              </a:lnSpc>
            </a:pPr>
            <a:r>
              <a:rPr lang="en-US" sz="2800" dirty="0">
                <a:latin typeface="Palatino Linotype" pitchFamily="18" charset="0"/>
              </a:rPr>
              <a:t>to devote the will to the purpose of God.</a:t>
            </a:r>
          </a:p>
          <a:p>
            <a:pPr>
              <a:spcBef>
                <a:spcPts val="1200"/>
              </a:spcBef>
            </a:pPr>
            <a:r>
              <a:rPr lang="en-US" sz="2800" dirty="0">
                <a:latin typeface="Palatino Linotype" pitchFamily="18" charset="0"/>
              </a:rPr>
              <a:t>				--William Temple</a:t>
            </a:r>
          </a:p>
          <a:p>
            <a:r>
              <a:rPr lang="en-US" sz="2800" dirty="0">
                <a:latin typeface="Palatino Linotype" pitchFamily="18" charset="0"/>
              </a:rPr>
              <a:t>				   </a:t>
            </a:r>
            <a:r>
              <a:rPr lang="en-US" sz="2800" i="1" dirty="0">
                <a:latin typeface="Palatino Linotype" pitchFamily="18" charset="0"/>
              </a:rPr>
              <a:t>Nature, Man and God</a:t>
            </a:r>
          </a:p>
          <a:p>
            <a:endParaRPr lang="en-US" sz="2800" dirty="0">
              <a:latin typeface="Palatino Linotype" pitchFamily="18" charset="0"/>
            </a:endParaRPr>
          </a:p>
        </p:txBody>
      </p:sp>
    </p:spTree>
    <p:extLst>
      <p:ext uri="{BB962C8B-B14F-4D97-AF65-F5344CB8AC3E}">
        <p14:creationId xmlns:p14="http://schemas.microsoft.com/office/powerpoint/2010/main" val="3207800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76350"/>
            <a:ext cx="8546955" cy="2554545"/>
          </a:xfrm>
          <a:prstGeom prst="rect">
            <a:avLst/>
          </a:prstGeom>
          <a:noFill/>
        </p:spPr>
        <p:txBody>
          <a:bodyPr wrap="none" rtlCol="0">
            <a:spAutoFit/>
          </a:bodyPr>
          <a:lstStyle/>
          <a:p>
            <a:pPr marL="457200" indent="-457200">
              <a:buFont typeface="Arial" pitchFamily="34" charset="0"/>
              <a:buChar char="•"/>
            </a:pPr>
            <a:r>
              <a:rPr lang="en-US" sz="3200" dirty="0">
                <a:latin typeface="Palatino Linotype" pitchFamily="18" charset="0"/>
              </a:rPr>
              <a:t>Who is the subject of our worship?</a:t>
            </a:r>
          </a:p>
          <a:p>
            <a:pPr marL="457200" indent="-457200">
              <a:buFont typeface="Arial" pitchFamily="34" charset="0"/>
              <a:buChar char="•"/>
            </a:pPr>
            <a:endParaRPr lang="en-US" sz="3200" dirty="0">
              <a:latin typeface="Palatino Linotype" pitchFamily="18" charset="0"/>
            </a:endParaRPr>
          </a:p>
          <a:p>
            <a:pPr marL="457200" indent="-457200">
              <a:buFont typeface="Arial" pitchFamily="34" charset="0"/>
              <a:buChar char="•"/>
            </a:pPr>
            <a:r>
              <a:rPr lang="en-US" sz="3200" dirty="0">
                <a:latin typeface="Palatino Linotype" pitchFamily="18" charset="0"/>
              </a:rPr>
              <a:t>Does he demand a certain kind of worship?</a:t>
            </a:r>
          </a:p>
          <a:p>
            <a:pPr marL="457200" indent="-457200">
              <a:buFont typeface="Arial" pitchFamily="34" charset="0"/>
              <a:buChar char="•"/>
            </a:pPr>
            <a:endParaRPr lang="en-US" sz="3200" dirty="0">
              <a:latin typeface="Palatino Linotype" pitchFamily="18" charset="0"/>
            </a:endParaRPr>
          </a:p>
          <a:p>
            <a:pPr marL="457200" indent="-457200">
              <a:buFont typeface="Arial" pitchFamily="34" charset="0"/>
              <a:buChar char="•"/>
            </a:pPr>
            <a:r>
              <a:rPr lang="en-US" sz="3200" dirty="0">
                <a:latin typeface="Palatino Linotype" pitchFamily="18" charset="0"/>
              </a:rPr>
              <a:t>What does that mean for us in 2019?</a:t>
            </a:r>
          </a:p>
        </p:txBody>
      </p:sp>
    </p:spTree>
    <p:extLst>
      <p:ext uri="{BB962C8B-B14F-4D97-AF65-F5344CB8AC3E}">
        <p14:creationId xmlns:p14="http://schemas.microsoft.com/office/powerpoint/2010/main" val="3470851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3" y="209550"/>
            <a:ext cx="8994647" cy="4401203"/>
          </a:xfrm>
          <a:prstGeom prst="rect">
            <a:avLst/>
          </a:prstGeom>
          <a:noFill/>
        </p:spPr>
        <p:txBody>
          <a:bodyPr wrap="square" lIns="91438" tIns="45719" rIns="91438" bIns="45719" rtlCol="0">
            <a:spAutoFit/>
          </a:bodyPr>
          <a:lstStyle/>
          <a:p>
            <a:pPr lvl="0"/>
            <a:r>
              <a:rPr lang="en-US" sz="2800" dirty="0">
                <a:latin typeface="Palatino Linotype" pitchFamily="18" charset="0"/>
              </a:rPr>
              <a:t>“Woman, believe me, the hour is coming when neither on this mountain nor in Jerusalem will you worship the Father. You worship what you do not know; we worship what we know, for salvation is from the Jews. </a:t>
            </a:r>
            <a:r>
              <a:rPr lang="en-US" sz="2800" dirty="0">
                <a:solidFill>
                  <a:srgbClr val="FFFF00"/>
                </a:solidFill>
                <a:latin typeface="Palatino Linotype" pitchFamily="18" charset="0"/>
              </a:rPr>
              <a:t>But the hour is coming, and is now here, when true worshipers will worship the Father in spirit and truth, for the Father is seeking such people to worship him. God is spirit, and those who worship him must worship in spirit and truth</a:t>
            </a:r>
            <a:r>
              <a:rPr lang="en-US" sz="2800" dirty="0">
                <a:latin typeface="Palatino Linotype" pitchFamily="18" charset="0"/>
              </a:rPr>
              <a:t>.”</a:t>
            </a:r>
          </a:p>
          <a:p>
            <a:pPr lvl="0"/>
            <a:r>
              <a:rPr lang="en-US" sz="2800" dirty="0">
                <a:solidFill>
                  <a:srgbClr val="FFFF00"/>
                </a:solidFill>
                <a:latin typeface="Palatino Linotype" pitchFamily="18" charset="0"/>
              </a:rPr>
              <a:t>				</a:t>
            </a:r>
            <a:r>
              <a:rPr lang="en-US" sz="2800" dirty="0">
                <a:latin typeface="Palatino Linotype" pitchFamily="18" charset="0"/>
              </a:rPr>
              <a:t>--John 4:21-24</a:t>
            </a:r>
          </a:p>
        </p:txBody>
      </p:sp>
    </p:spTree>
    <p:extLst>
      <p:ext uri="{BB962C8B-B14F-4D97-AF65-F5344CB8AC3E}">
        <p14:creationId xmlns:p14="http://schemas.microsoft.com/office/powerpoint/2010/main" val="71181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821841"/>
            <a:ext cx="8229600" cy="85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61108" y="544"/>
            <a:ext cx="8743406" cy="1815882"/>
          </a:xfrm>
          <a:prstGeom prst="rect">
            <a:avLst/>
          </a:prstGeom>
          <a:noFill/>
        </p:spPr>
        <p:txBody>
          <a:bodyPr wrap="square" rtlCol="0">
            <a:spAutoFit/>
          </a:bodyPr>
          <a:lstStyle/>
          <a:p>
            <a:r>
              <a:rPr lang="en-US" sz="2800" dirty="0">
                <a:solidFill>
                  <a:srgbClr val="FFFF00"/>
                </a:solidFill>
                <a:latin typeface="Palatino Linotype" pitchFamily="18" charset="0"/>
              </a:rPr>
              <a:t>On the first day of the week, when we were gathered together to break bread</a:t>
            </a:r>
            <a:r>
              <a:rPr lang="en-US" sz="2800" dirty="0">
                <a:latin typeface="Palatino Linotype" pitchFamily="18" charset="0"/>
              </a:rPr>
              <a:t>, Paul talked with them, intending to depart the next day, and he prolonged his speech until midnight.		-- Acts 20: 7</a:t>
            </a:r>
          </a:p>
        </p:txBody>
      </p:sp>
      <p:sp>
        <p:nvSpPr>
          <p:cNvPr id="4" name="TextBox 3"/>
          <p:cNvSpPr txBox="1"/>
          <p:nvPr/>
        </p:nvSpPr>
        <p:spPr>
          <a:xfrm>
            <a:off x="161108" y="2247313"/>
            <a:ext cx="8610600" cy="2677656"/>
          </a:xfrm>
          <a:prstGeom prst="rect">
            <a:avLst/>
          </a:prstGeom>
          <a:noFill/>
        </p:spPr>
        <p:txBody>
          <a:bodyPr wrap="square" rtlCol="0">
            <a:spAutoFit/>
          </a:bodyPr>
          <a:lstStyle/>
          <a:p>
            <a:r>
              <a:rPr lang="en-US" sz="2800" dirty="0">
                <a:latin typeface="Palatino Linotype" pitchFamily="18" charset="0"/>
              </a:rPr>
              <a:t>Now concerning the collection for the saints: as I directed the churches of Galatia, so you are also to do. </a:t>
            </a:r>
            <a:r>
              <a:rPr lang="en-US" sz="2800" dirty="0">
                <a:solidFill>
                  <a:srgbClr val="FFFF00"/>
                </a:solidFill>
                <a:latin typeface="Palatino Linotype" pitchFamily="18" charset="0"/>
              </a:rPr>
              <a:t>On the first day of every week</a:t>
            </a:r>
            <a:r>
              <a:rPr lang="en-US" sz="2800" dirty="0">
                <a:latin typeface="Palatino Linotype" pitchFamily="18" charset="0"/>
              </a:rPr>
              <a:t>, each of you is to put something aside and store it up, as he may prosper, so that there will be no collecting when I come.				-- 1 Corinthians 16: 1-2</a:t>
            </a:r>
          </a:p>
        </p:txBody>
      </p:sp>
    </p:spTree>
    <p:extLst>
      <p:ext uri="{BB962C8B-B14F-4D97-AF65-F5344CB8AC3E}">
        <p14:creationId xmlns:p14="http://schemas.microsoft.com/office/powerpoint/2010/main" val="326427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1" y="7227"/>
            <a:ext cx="8915399" cy="5109089"/>
          </a:xfrm>
          <a:prstGeom prst="rect">
            <a:avLst/>
          </a:prstGeom>
          <a:noFill/>
        </p:spPr>
        <p:txBody>
          <a:bodyPr wrap="square" lIns="91438" tIns="45719" rIns="91438" bIns="45719" rtlCol="0">
            <a:spAutoFit/>
          </a:bodyPr>
          <a:lstStyle/>
          <a:p>
            <a:pPr lvl="0"/>
            <a:r>
              <a:rPr lang="en-US" sz="2800" dirty="0">
                <a:latin typeface="Palatino Linotype" pitchFamily="18" charset="0"/>
              </a:rPr>
              <a:t>Corporate worship</a:t>
            </a:r>
            <a:endParaRPr lang="en-US" sz="2800" dirty="0">
              <a:solidFill>
                <a:prstClr val="white"/>
              </a:solidFill>
              <a:latin typeface="Palatino Linotype" pitchFamily="18" charset="0"/>
            </a:endParaRPr>
          </a:p>
          <a:p>
            <a:pPr lvl="0"/>
            <a:endParaRPr lang="en-US" sz="2800" dirty="0">
              <a:solidFill>
                <a:prstClr val="white"/>
              </a:solidFill>
              <a:latin typeface="Palatino Linotype" pitchFamily="18" charset="0"/>
            </a:endParaRPr>
          </a:p>
          <a:p>
            <a:pPr lvl="0"/>
            <a:r>
              <a:rPr lang="en-US" sz="2800" dirty="0">
                <a:solidFill>
                  <a:srgbClr val="FFFF00"/>
                </a:solidFill>
                <a:latin typeface="Palatino Linotype" pitchFamily="18" charset="0"/>
              </a:rPr>
              <a:t>But you are a chosen race, a royal priesthood, a holy nation, a people for his own possession, that you may proclaim the </a:t>
            </a:r>
            <a:r>
              <a:rPr lang="en-US" sz="2800" dirty="0" err="1">
                <a:solidFill>
                  <a:srgbClr val="FFFF00"/>
                </a:solidFill>
                <a:latin typeface="Palatino Linotype" pitchFamily="18" charset="0"/>
              </a:rPr>
              <a:t>excellencies</a:t>
            </a:r>
            <a:r>
              <a:rPr lang="en-US" sz="2800" dirty="0">
                <a:solidFill>
                  <a:srgbClr val="FFFF00"/>
                </a:solidFill>
                <a:latin typeface="Palatino Linotype" pitchFamily="18" charset="0"/>
              </a:rPr>
              <a:t> of him who called you out of darkness into his marvelous light. Once you were not a people, but now you are God’s people; once you had not received mercy, but now you have received mercy.</a:t>
            </a:r>
          </a:p>
          <a:p>
            <a:pPr lvl="0"/>
            <a:endParaRPr lang="en-US" sz="2800" dirty="0">
              <a:solidFill>
                <a:srgbClr val="FFFF00"/>
              </a:solidFill>
              <a:latin typeface="Palatino Linotype" pitchFamily="18" charset="0"/>
            </a:endParaRPr>
          </a:p>
          <a:p>
            <a:pPr lvl="0"/>
            <a:endParaRPr lang="en-US" sz="2800" dirty="0">
              <a:solidFill>
                <a:srgbClr val="FFFF00"/>
              </a:solidFill>
              <a:latin typeface="Palatino Linotype" pitchFamily="18" charset="0"/>
            </a:endParaRPr>
          </a:p>
          <a:p>
            <a:pPr lvl="0"/>
            <a:r>
              <a:rPr lang="en-US" sz="2800" dirty="0">
                <a:solidFill>
                  <a:srgbClr val="FFFF00"/>
                </a:solidFill>
                <a:latin typeface="Palatino Linotype" pitchFamily="18" charset="0"/>
              </a:rPr>
              <a:t>				</a:t>
            </a:r>
            <a:r>
              <a:rPr lang="en-US" sz="2800" dirty="0">
                <a:latin typeface="Palatino Linotype" pitchFamily="18" charset="0"/>
              </a:rPr>
              <a:t>--1 Peter 2: 9-10</a:t>
            </a:r>
          </a:p>
          <a:p>
            <a:pPr lvl="0"/>
            <a:endParaRPr lang="en-US" dirty="0"/>
          </a:p>
        </p:txBody>
      </p:sp>
    </p:spTree>
    <p:extLst>
      <p:ext uri="{BB962C8B-B14F-4D97-AF65-F5344CB8AC3E}">
        <p14:creationId xmlns:p14="http://schemas.microsoft.com/office/powerpoint/2010/main" val="783258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3" y="9145"/>
            <a:ext cx="8918447" cy="4832090"/>
          </a:xfrm>
          <a:prstGeom prst="rect">
            <a:avLst/>
          </a:prstGeom>
          <a:noFill/>
        </p:spPr>
        <p:txBody>
          <a:bodyPr wrap="square" lIns="91438" tIns="45719" rIns="91438" bIns="45719" rtlCol="0">
            <a:spAutoFit/>
          </a:bodyPr>
          <a:lstStyle/>
          <a:p>
            <a:pPr lvl="0"/>
            <a:r>
              <a:rPr lang="en-US" sz="2800" dirty="0">
                <a:latin typeface="Palatino Linotype" pitchFamily="18" charset="0"/>
              </a:rPr>
              <a:t>In the year that King </a:t>
            </a:r>
            <a:r>
              <a:rPr lang="en-US" sz="2800" dirty="0" err="1">
                <a:latin typeface="Palatino Linotype" pitchFamily="18" charset="0"/>
              </a:rPr>
              <a:t>Uzziah</a:t>
            </a:r>
            <a:r>
              <a:rPr lang="en-US" sz="2800" dirty="0">
                <a:latin typeface="Palatino Linotype" pitchFamily="18" charset="0"/>
              </a:rPr>
              <a:t> died I saw the Lord sitting upon a throne, high and lifted up; and the train of his robe filled the temple. Above him stood the seraphim. Each had six wings: with two he covered his face, and with two he covered his feet, and with two he flew. And one called to another and said:</a:t>
            </a:r>
          </a:p>
          <a:p>
            <a:pPr lvl="0"/>
            <a:endParaRPr lang="en-US" sz="2800" dirty="0">
              <a:solidFill>
                <a:srgbClr val="FFFF00"/>
              </a:solidFill>
              <a:latin typeface="Palatino Linotype" pitchFamily="18" charset="0"/>
            </a:endParaRPr>
          </a:p>
          <a:p>
            <a:pPr lvl="0"/>
            <a:r>
              <a:rPr lang="en-US" sz="2800" dirty="0">
                <a:solidFill>
                  <a:srgbClr val="FFFF00"/>
                </a:solidFill>
                <a:latin typeface="Palatino Linotype" pitchFamily="18" charset="0"/>
              </a:rPr>
              <a:t>	“Holy, holy, holy is the L</a:t>
            </a:r>
            <a:r>
              <a:rPr lang="en-US" sz="2800" cap="small" dirty="0">
                <a:solidFill>
                  <a:srgbClr val="FFFF00"/>
                </a:solidFill>
                <a:latin typeface="Palatino Linotype" pitchFamily="18" charset="0"/>
              </a:rPr>
              <a:t>ord</a:t>
            </a:r>
            <a:r>
              <a:rPr lang="en-US" sz="2800" dirty="0">
                <a:solidFill>
                  <a:srgbClr val="FFFF00"/>
                </a:solidFill>
                <a:latin typeface="Palatino Linotype" pitchFamily="18" charset="0"/>
              </a:rPr>
              <a:t> of hosts;</a:t>
            </a:r>
          </a:p>
          <a:p>
            <a:pPr lvl="0"/>
            <a:r>
              <a:rPr lang="en-US" sz="2800" dirty="0">
                <a:solidFill>
                  <a:srgbClr val="FFFF00"/>
                </a:solidFill>
                <a:latin typeface="Palatino Linotype" pitchFamily="18" charset="0"/>
              </a:rPr>
              <a:t>	the whole earth is full of his glory!”</a:t>
            </a:r>
          </a:p>
          <a:p>
            <a:pPr lvl="0"/>
            <a:endParaRPr lang="en-US" sz="2800" dirty="0">
              <a:solidFill>
                <a:srgbClr val="FFFF00"/>
              </a:solidFill>
              <a:latin typeface="Palatino Linotype" pitchFamily="18" charset="0"/>
            </a:endParaRPr>
          </a:p>
          <a:p>
            <a:pPr lvl="0"/>
            <a:r>
              <a:rPr lang="en-US" sz="2800" dirty="0">
                <a:solidFill>
                  <a:srgbClr val="FFFF00"/>
                </a:solidFill>
                <a:latin typeface="Palatino Linotype" pitchFamily="18" charset="0"/>
              </a:rPr>
              <a:t>				</a:t>
            </a:r>
            <a:r>
              <a:rPr lang="en-US" sz="2800" dirty="0">
                <a:latin typeface="Palatino Linotype" pitchFamily="18" charset="0"/>
              </a:rPr>
              <a:t>--Isaiah 6: 1-5</a:t>
            </a:r>
            <a:endParaRPr lang="en-US" dirty="0"/>
          </a:p>
        </p:txBody>
      </p:sp>
    </p:spTree>
    <p:extLst>
      <p:ext uri="{BB962C8B-B14F-4D97-AF65-F5344CB8AC3E}">
        <p14:creationId xmlns:p14="http://schemas.microsoft.com/office/powerpoint/2010/main" val="114053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2" y="9145"/>
            <a:ext cx="8994647" cy="4832090"/>
          </a:xfrm>
          <a:prstGeom prst="rect">
            <a:avLst/>
          </a:prstGeom>
          <a:noFill/>
        </p:spPr>
        <p:txBody>
          <a:bodyPr wrap="square" lIns="91438" tIns="45719" rIns="91438" bIns="45719" rtlCol="0">
            <a:spAutoFit/>
          </a:bodyPr>
          <a:lstStyle/>
          <a:p>
            <a:pPr lvl="0"/>
            <a:r>
              <a:rPr lang="en-US" sz="2800" dirty="0">
                <a:latin typeface="Palatino Linotype" pitchFamily="18" charset="0"/>
              </a:rPr>
              <a:t>And the foundations of the thresholds shook at the voice of him who called, and the house was filled with smoke.</a:t>
            </a:r>
          </a:p>
          <a:p>
            <a:pPr lvl="0"/>
            <a:endParaRPr lang="en-US" sz="2800" dirty="0">
              <a:latin typeface="Palatino Linotype" pitchFamily="18" charset="0"/>
            </a:endParaRPr>
          </a:p>
          <a:p>
            <a:pPr lvl="0"/>
            <a:r>
              <a:rPr lang="en-US" sz="2800" dirty="0">
                <a:latin typeface="Palatino Linotype" pitchFamily="18" charset="0"/>
              </a:rPr>
              <a:t>And I said, </a:t>
            </a:r>
            <a:r>
              <a:rPr lang="en-US" sz="2800" dirty="0">
                <a:solidFill>
                  <a:srgbClr val="FFFF00"/>
                </a:solidFill>
                <a:latin typeface="Palatino Linotype" pitchFamily="18" charset="0"/>
              </a:rPr>
              <a:t>“Woe is me! For I am lost; for I am a man of unclean lips, and I dwell in the midst of a people of unclean lips; for my eyes have seen the King, the L</a:t>
            </a:r>
            <a:r>
              <a:rPr lang="en-US" sz="2800" cap="small" dirty="0">
                <a:solidFill>
                  <a:srgbClr val="FFFF00"/>
                </a:solidFill>
                <a:latin typeface="Palatino Linotype" pitchFamily="18" charset="0"/>
              </a:rPr>
              <a:t>ord</a:t>
            </a:r>
            <a:r>
              <a:rPr lang="en-US" sz="2800" dirty="0">
                <a:solidFill>
                  <a:srgbClr val="FFFF00"/>
                </a:solidFill>
                <a:latin typeface="Palatino Linotype" pitchFamily="18" charset="0"/>
              </a:rPr>
              <a:t> of hosts!”</a:t>
            </a:r>
          </a:p>
          <a:p>
            <a:pPr lvl="0"/>
            <a:endParaRPr lang="en-US" sz="2800" dirty="0">
              <a:solidFill>
                <a:srgbClr val="FFFF00"/>
              </a:solidFill>
              <a:latin typeface="Palatino Linotype" pitchFamily="18" charset="0"/>
            </a:endParaRPr>
          </a:p>
          <a:p>
            <a:pPr lvl="0"/>
            <a:endParaRPr lang="en-US" sz="2800" dirty="0">
              <a:solidFill>
                <a:srgbClr val="FFFF00"/>
              </a:solidFill>
              <a:latin typeface="Palatino Linotype" pitchFamily="18" charset="0"/>
            </a:endParaRPr>
          </a:p>
          <a:p>
            <a:pPr lvl="0"/>
            <a:r>
              <a:rPr lang="en-US" sz="2800" dirty="0">
                <a:solidFill>
                  <a:srgbClr val="FFFF00"/>
                </a:solidFill>
                <a:latin typeface="Palatino Linotype" pitchFamily="18" charset="0"/>
              </a:rPr>
              <a:t>				</a:t>
            </a:r>
            <a:r>
              <a:rPr lang="en-US" sz="2800" dirty="0">
                <a:latin typeface="Palatino Linotype" pitchFamily="18" charset="0"/>
              </a:rPr>
              <a:t>--Isaiah 6: 1-5</a:t>
            </a:r>
            <a:endParaRPr lang="en-US" dirty="0"/>
          </a:p>
        </p:txBody>
      </p:sp>
    </p:spTree>
    <p:extLst>
      <p:ext uri="{BB962C8B-B14F-4D97-AF65-F5344CB8AC3E}">
        <p14:creationId xmlns:p14="http://schemas.microsoft.com/office/powerpoint/2010/main" val="107525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1356</Words>
  <Application>Microsoft Office PowerPoint</Application>
  <PresentationFormat>On-screen Show (16:9)</PresentationFormat>
  <Paragraphs>128</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Ringling Bros.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Bozo T. Clown</dc:creator>
  <cp:lastModifiedBy>Karin Wohlgemuth</cp:lastModifiedBy>
  <cp:revision>66</cp:revision>
  <dcterms:created xsi:type="dcterms:W3CDTF">2019-01-08T04:28:42Z</dcterms:created>
  <dcterms:modified xsi:type="dcterms:W3CDTF">2019-09-10T02:56:16Z</dcterms:modified>
</cp:coreProperties>
</file>