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Georgia" panose="02040502050405020303" pitchFamily="18" charset="0"/>
      <p:regular r:id="rId18"/>
      <p:bold r:id="rId19"/>
      <p:italic r:id="rId20"/>
      <p:boldItalic r:id="rId21"/>
    </p:embeddedFont>
    <p:embeddedFont>
      <p:font typeface="Roboto" panose="020B0604020202020204" charset="0"/>
      <p:regular r:id="rId22"/>
      <p:bold r:id="rId23"/>
      <p:italic r:id="rId24"/>
      <p:boldItalic r:id="rId25"/>
    </p:embeddedFont>
    <p:embeddedFont>
      <p:font typeface="Verdana" panose="020B060403050404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163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73a04f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31ae5d6f5_0_4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31ae5d6f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31ae5d6f5_0_5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631ae5d6f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631ae5d6f5_0_6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631ae5d6f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31ae5d6f5_0_6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631ae5d6f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31ae5d6f5_0_8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31ae5d6f5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31ae5d6f5_0_7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31ae5d6f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6f73a04f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6f73a0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622e9931e8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622e9931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31ae5d6f5_0_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31ae5d6f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6f73a04f_0_2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6f73a04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31ae5d6f5_0_1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631ae5d6f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31ae5d6f5_0_1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31ae5d6f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1ae5d6f5_0_3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1ae5d6f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31ae5d6f5_0_4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31ae5d6f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Acts 5:12-42</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Be Filled with the Spirit and Be Bold For Christ!</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98250" y="198800"/>
            <a:ext cx="8826600" cy="420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2000">
                <a:solidFill>
                  <a:srgbClr val="000000"/>
                </a:solidFill>
                <a:highlight>
                  <a:srgbClr val="FFFFFF"/>
                </a:highlight>
                <a:latin typeface="Verdana"/>
                <a:ea typeface="Verdana"/>
                <a:cs typeface="Verdana"/>
                <a:sym typeface="Verdana"/>
              </a:rPr>
              <a:t>Imprisonment and Release</a:t>
            </a:r>
            <a:endParaRPr sz="2000">
              <a:solidFill>
                <a:srgbClr val="000000"/>
              </a:solidFill>
              <a:highlight>
                <a:srgbClr val="FFFFFF"/>
              </a:highlight>
              <a:latin typeface="Verdana"/>
              <a:ea typeface="Verdana"/>
              <a:cs typeface="Verdana"/>
              <a:sym typeface="Verdana"/>
            </a:endParaRPr>
          </a:p>
        </p:txBody>
      </p:sp>
      <p:sp>
        <p:nvSpPr>
          <p:cNvPr id="124" name="Google Shape;124;p22"/>
          <p:cNvSpPr txBox="1"/>
          <p:nvPr/>
        </p:nvSpPr>
        <p:spPr>
          <a:xfrm>
            <a:off x="3131250" y="316850"/>
            <a:ext cx="6198000" cy="72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25" name="Google Shape;125;p22"/>
          <p:cNvSpPr txBox="1">
            <a:spLocks noGrp="1"/>
          </p:cNvSpPr>
          <p:nvPr>
            <p:ph type="body" idx="4294967295"/>
          </p:nvPr>
        </p:nvSpPr>
        <p:spPr>
          <a:xfrm>
            <a:off x="226075" y="800975"/>
            <a:ext cx="8619000" cy="42933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b="1">
                <a:solidFill>
                  <a:srgbClr val="000000"/>
                </a:solidFill>
                <a:highlight>
                  <a:srgbClr val="FFFFFF"/>
                </a:highlight>
                <a:latin typeface="Times New Roman"/>
                <a:ea typeface="Times New Roman"/>
                <a:cs typeface="Times New Roman"/>
                <a:sym typeface="Times New Roman"/>
              </a:rPr>
              <a:t>27 </a:t>
            </a:r>
            <a:r>
              <a:rPr lang="en" sz="2400">
                <a:solidFill>
                  <a:srgbClr val="000000"/>
                </a:solidFill>
                <a:highlight>
                  <a:srgbClr val="FFFFFF"/>
                </a:highlight>
                <a:latin typeface="Times New Roman"/>
                <a:ea typeface="Times New Roman"/>
                <a:cs typeface="Times New Roman"/>
                <a:sym typeface="Times New Roman"/>
              </a:rPr>
              <a:t>When they had brought them, they stood them before the Council. The high priest questioned them, </a:t>
            </a:r>
            <a:r>
              <a:rPr lang="en" sz="2400" b="1">
                <a:solidFill>
                  <a:srgbClr val="000000"/>
                </a:solidFill>
                <a:highlight>
                  <a:srgbClr val="FFFFFF"/>
                </a:highlight>
                <a:latin typeface="Times New Roman"/>
                <a:ea typeface="Times New Roman"/>
                <a:cs typeface="Times New Roman"/>
                <a:sym typeface="Times New Roman"/>
              </a:rPr>
              <a:t>28 </a:t>
            </a:r>
            <a:r>
              <a:rPr lang="en" sz="2400">
                <a:solidFill>
                  <a:srgbClr val="000000"/>
                </a:solidFill>
                <a:highlight>
                  <a:srgbClr val="FFFFFF"/>
                </a:highlight>
                <a:latin typeface="Times New Roman"/>
                <a:ea typeface="Times New Roman"/>
                <a:cs typeface="Times New Roman"/>
                <a:sym typeface="Times New Roman"/>
              </a:rPr>
              <a:t>saying, “We gave you strict orders not to continue teaching in this name, and yet, you have filled Jerusalem with your teaching and intend to bring this man’s blood upon us.” </a:t>
            </a:r>
            <a:endParaRPr sz="2400">
              <a:solidFill>
                <a:srgbClr val="000000"/>
              </a:solidFill>
              <a:latin typeface="Times New Roman"/>
              <a:ea typeface="Times New Roman"/>
              <a:cs typeface="Times New Roman"/>
              <a:sym typeface="Times New Roman"/>
            </a:endParaRPr>
          </a:p>
          <a:p>
            <a:pPr marL="0" lvl="0" indent="0" algn="l" rtl="0">
              <a:spcBef>
                <a:spcPts val="8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98250" y="198800"/>
            <a:ext cx="8826600" cy="420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2000">
                <a:solidFill>
                  <a:srgbClr val="000000"/>
                </a:solidFill>
                <a:highlight>
                  <a:srgbClr val="FFFFFF"/>
                </a:highlight>
                <a:latin typeface="Verdana"/>
                <a:ea typeface="Verdana"/>
                <a:cs typeface="Verdana"/>
                <a:sym typeface="Verdana"/>
              </a:rPr>
              <a:t>Imprisonment and Release</a:t>
            </a:r>
            <a:endParaRPr sz="2000">
              <a:solidFill>
                <a:srgbClr val="000000"/>
              </a:solidFill>
              <a:highlight>
                <a:srgbClr val="FFFFFF"/>
              </a:highlight>
              <a:latin typeface="Verdana"/>
              <a:ea typeface="Verdana"/>
              <a:cs typeface="Verdana"/>
              <a:sym typeface="Verdana"/>
            </a:endParaRPr>
          </a:p>
        </p:txBody>
      </p:sp>
      <p:sp>
        <p:nvSpPr>
          <p:cNvPr id="131" name="Google Shape;131;p23"/>
          <p:cNvSpPr txBox="1"/>
          <p:nvPr/>
        </p:nvSpPr>
        <p:spPr>
          <a:xfrm>
            <a:off x="3131250" y="316850"/>
            <a:ext cx="6198000" cy="72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32" name="Google Shape;132;p23"/>
          <p:cNvSpPr txBox="1">
            <a:spLocks noGrp="1"/>
          </p:cNvSpPr>
          <p:nvPr>
            <p:ph type="body" idx="4294967295"/>
          </p:nvPr>
        </p:nvSpPr>
        <p:spPr>
          <a:xfrm>
            <a:off x="226075" y="800975"/>
            <a:ext cx="8619000" cy="42933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b="1">
                <a:solidFill>
                  <a:srgbClr val="000000"/>
                </a:solidFill>
                <a:highlight>
                  <a:srgbClr val="FFFFFF"/>
                </a:highlight>
                <a:latin typeface="Times New Roman"/>
                <a:ea typeface="Times New Roman"/>
                <a:cs typeface="Times New Roman"/>
                <a:sym typeface="Times New Roman"/>
              </a:rPr>
              <a:t>29 </a:t>
            </a:r>
            <a:r>
              <a:rPr lang="en" sz="2400">
                <a:solidFill>
                  <a:srgbClr val="000000"/>
                </a:solidFill>
                <a:highlight>
                  <a:srgbClr val="FFFFFF"/>
                </a:highlight>
                <a:latin typeface="Times New Roman"/>
                <a:ea typeface="Times New Roman"/>
                <a:cs typeface="Times New Roman"/>
                <a:sym typeface="Times New Roman"/>
              </a:rPr>
              <a:t>But Peter and the apostles answered, “We must obey God rather than men. </a:t>
            </a:r>
            <a:r>
              <a:rPr lang="en" sz="2400" b="1">
                <a:solidFill>
                  <a:srgbClr val="000000"/>
                </a:solidFill>
                <a:highlight>
                  <a:srgbClr val="FFFFFF"/>
                </a:highlight>
                <a:latin typeface="Times New Roman"/>
                <a:ea typeface="Times New Roman"/>
                <a:cs typeface="Times New Roman"/>
                <a:sym typeface="Times New Roman"/>
              </a:rPr>
              <a:t>30 </a:t>
            </a:r>
            <a:r>
              <a:rPr lang="en" sz="2400">
                <a:solidFill>
                  <a:srgbClr val="000000"/>
                </a:solidFill>
                <a:highlight>
                  <a:srgbClr val="FFFFFF"/>
                </a:highlight>
                <a:latin typeface="Times New Roman"/>
                <a:ea typeface="Times New Roman"/>
                <a:cs typeface="Times New Roman"/>
                <a:sym typeface="Times New Roman"/>
              </a:rPr>
              <a:t>The God of our fathers raised up Jesus, whom you had put to death by hanging Him on a cross. </a:t>
            </a:r>
            <a:r>
              <a:rPr lang="en" sz="2400" b="1">
                <a:solidFill>
                  <a:srgbClr val="000000"/>
                </a:solidFill>
                <a:highlight>
                  <a:srgbClr val="FFFFFF"/>
                </a:highlight>
                <a:latin typeface="Times New Roman"/>
                <a:ea typeface="Times New Roman"/>
                <a:cs typeface="Times New Roman"/>
                <a:sym typeface="Times New Roman"/>
              </a:rPr>
              <a:t>31 </a:t>
            </a:r>
            <a:r>
              <a:rPr lang="en" sz="2400">
                <a:solidFill>
                  <a:srgbClr val="000000"/>
                </a:solidFill>
                <a:highlight>
                  <a:srgbClr val="FFFFFF"/>
                </a:highlight>
                <a:latin typeface="Times New Roman"/>
                <a:ea typeface="Times New Roman"/>
                <a:cs typeface="Times New Roman"/>
                <a:sym typeface="Times New Roman"/>
              </a:rPr>
              <a:t>He is the one whom God exalted to His right hand as a Prince and a Savior, to grant repentance to Israel, and forgiveness of sins. </a:t>
            </a:r>
            <a:r>
              <a:rPr lang="en" sz="2400" b="1">
                <a:solidFill>
                  <a:srgbClr val="000000"/>
                </a:solidFill>
                <a:highlight>
                  <a:srgbClr val="FFFFFF"/>
                </a:highlight>
                <a:latin typeface="Times New Roman"/>
                <a:ea typeface="Times New Roman"/>
                <a:cs typeface="Times New Roman"/>
                <a:sym typeface="Times New Roman"/>
              </a:rPr>
              <a:t>32 </a:t>
            </a:r>
            <a:r>
              <a:rPr lang="en" sz="2400">
                <a:solidFill>
                  <a:srgbClr val="000000"/>
                </a:solidFill>
                <a:highlight>
                  <a:srgbClr val="FFFFFF"/>
                </a:highlight>
                <a:latin typeface="Times New Roman"/>
                <a:ea typeface="Times New Roman"/>
                <a:cs typeface="Times New Roman"/>
                <a:sym typeface="Times New Roman"/>
              </a:rPr>
              <a:t>And we are witnesses of these things; and </a:t>
            </a:r>
            <a:r>
              <a:rPr lang="en" sz="2400" i="1">
                <a:solidFill>
                  <a:srgbClr val="000000"/>
                </a:solidFill>
                <a:highlight>
                  <a:srgbClr val="FFFFFF"/>
                </a:highlight>
                <a:latin typeface="Times New Roman"/>
                <a:ea typeface="Times New Roman"/>
                <a:cs typeface="Times New Roman"/>
                <a:sym typeface="Times New Roman"/>
              </a:rPr>
              <a:t>so is</a:t>
            </a:r>
            <a:r>
              <a:rPr lang="en" sz="2400">
                <a:solidFill>
                  <a:srgbClr val="000000"/>
                </a:solidFill>
                <a:highlight>
                  <a:srgbClr val="FFFFFF"/>
                </a:highlight>
                <a:latin typeface="Times New Roman"/>
                <a:ea typeface="Times New Roman"/>
                <a:cs typeface="Times New Roman"/>
                <a:sym typeface="Times New Roman"/>
              </a:rPr>
              <a:t> the Holy Spirit, whom God has given to those who obey Him.”</a:t>
            </a:r>
            <a:endParaRPr sz="2400">
              <a:solidFill>
                <a:srgbClr val="000000"/>
              </a:solidFill>
              <a:latin typeface="Times New Roman"/>
              <a:ea typeface="Times New Roman"/>
              <a:cs typeface="Times New Roman"/>
              <a:sym typeface="Times New Roman"/>
            </a:endParaRPr>
          </a:p>
          <a:p>
            <a:pPr marL="0" lvl="0" indent="0" algn="l" rtl="0">
              <a:spcBef>
                <a:spcPts val="8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98250" y="198800"/>
            <a:ext cx="8826600" cy="420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2000">
                <a:solidFill>
                  <a:srgbClr val="000000"/>
                </a:solidFill>
                <a:highlight>
                  <a:srgbClr val="FFFFFF"/>
                </a:highlight>
                <a:latin typeface="Verdana"/>
                <a:ea typeface="Verdana"/>
                <a:cs typeface="Verdana"/>
                <a:sym typeface="Verdana"/>
              </a:rPr>
              <a:t>Gamaliel’s Advice</a:t>
            </a:r>
            <a:endParaRPr sz="2000">
              <a:solidFill>
                <a:srgbClr val="000000"/>
              </a:solidFill>
              <a:highlight>
                <a:srgbClr val="FFFFFF"/>
              </a:highlight>
              <a:latin typeface="Verdana"/>
              <a:ea typeface="Verdana"/>
              <a:cs typeface="Verdana"/>
              <a:sym typeface="Verdana"/>
            </a:endParaRPr>
          </a:p>
        </p:txBody>
      </p:sp>
      <p:sp>
        <p:nvSpPr>
          <p:cNvPr id="138" name="Google Shape;138;p24"/>
          <p:cNvSpPr txBox="1"/>
          <p:nvPr/>
        </p:nvSpPr>
        <p:spPr>
          <a:xfrm>
            <a:off x="3131250" y="316850"/>
            <a:ext cx="6198000" cy="72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39" name="Google Shape;139;p24"/>
          <p:cNvSpPr txBox="1">
            <a:spLocks noGrp="1"/>
          </p:cNvSpPr>
          <p:nvPr>
            <p:ph type="body" idx="4294967295"/>
          </p:nvPr>
        </p:nvSpPr>
        <p:spPr>
          <a:xfrm>
            <a:off x="226075" y="800975"/>
            <a:ext cx="8619000" cy="42933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a:solidFill>
                  <a:srgbClr val="000000"/>
                </a:solidFill>
                <a:highlight>
                  <a:srgbClr val="FFFFFF"/>
                </a:highlight>
                <a:latin typeface="Times New Roman"/>
                <a:ea typeface="Times New Roman"/>
                <a:cs typeface="Times New Roman"/>
                <a:sym typeface="Times New Roman"/>
              </a:rPr>
              <a:t> </a:t>
            </a:r>
            <a:r>
              <a:rPr lang="en" sz="2400" b="1">
                <a:solidFill>
                  <a:srgbClr val="000000"/>
                </a:solidFill>
                <a:highlight>
                  <a:srgbClr val="FFFFFF"/>
                </a:highlight>
                <a:latin typeface="Times New Roman"/>
                <a:ea typeface="Times New Roman"/>
                <a:cs typeface="Times New Roman"/>
                <a:sym typeface="Times New Roman"/>
              </a:rPr>
              <a:t>38 </a:t>
            </a:r>
            <a:r>
              <a:rPr lang="en" sz="2400">
                <a:solidFill>
                  <a:srgbClr val="000000"/>
                </a:solidFill>
                <a:highlight>
                  <a:srgbClr val="FFFFFF"/>
                </a:highlight>
                <a:latin typeface="Times New Roman"/>
                <a:ea typeface="Times New Roman"/>
                <a:cs typeface="Times New Roman"/>
                <a:sym typeface="Times New Roman"/>
              </a:rPr>
              <a:t>And now I say to you, keep away from these men and let them alone; for if this plan or this work is of men, it will come to nothing; </a:t>
            </a:r>
            <a:r>
              <a:rPr lang="en" sz="2400" b="1">
                <a:solidFill>
                  <a:srgbClr val="000000"/>
                </a:solidFill>
                <a:highlight>
                  <a:srgbClr val="FFFFFF"/>
                </a:highlight>
                <a:latin typeface="Times New Roman"/>
                <a:ea typeface="Times New Roman"/>
                <a:cs typeface="Times New Roman"/>
                <a:sym typeface="Times New Roman"/>
              </a:rPr>
              <a:t>39 </a:t>
            </a:r>
            <a:r>
              <a:rPr lang="en" sz="2400">
                <a:solidFill>
                  <a:srgbClr val="000000"/>
                </a:solidFill>
                <a:highlight>
                  <a:srgbClr val="FFFFFF"/>
                </a:highlight>
                <a:latin typeface="Times New Roman"/>
                <a:ea typeface="Times New Roman"/>
                <a:cs typeface="Times New Roman"/>
                <a:sym typeface="Times New Roman"/>
              </a:rPr>
              <a:t>but if it is of God, you cannot overthrow it—lest you even be found to fight against God.”</a:t>
            </a:r>
            <a:endParaRPr sz="2400">
              <a:solidFill>
                <a:srgbClr val="000000"/>
              </a:solidFill>
              <a:latin typeface="Times New Roman"/>
              <a:ea typeface="Times New Roman"/>
              <a:cs typeface="Times New Roman"/>
              <a:sym typeface="Times New Roman"/>
            </a:endParaRPr>
          </a:p>
          <a:p>
            <a:pPr marL="0" lvl="0" indent="0" algn="l" rtl="0">
              <a:spcBef>
                <a:spcPts val="8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98250" y="198800"/>
            <a:ext cx="8826600" cy="420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2000">
                <a:solidFill>
                  <a:srgbClr val="000000"/>
                </a:solidFill>
                <a:highlight>
                  <a:srgbClr val="FFFFFF"/>
                </a:highlight>
                <a:latin typeface="Verdana"/>
                <a:ea typeface="Verdana"/>
                <a:cs typeface="Verdana"/>
                <a:sym typeface="Verdana"/>
              </a:rPr>
              <a:t>War and Peace</a:t>
            </a:r>
            <a:endParaRPr sz="2000">
              <a:solidFill>
                <a:srgbClr val="000000"/>
              </a:solidFill>
              <a:highlight>
                <a:srgbClr val="FFFFFF"/>
              </a:highlight>
              <a:latin typeface="Verdana"/>
              <a:ea typeface="Verdana"/>
              <a:cs typeface="Verdana"/>
              <a:sym typeface="Verdana"/>
            </a:endParaRPr>
          </a:p>
        </p:txBody>
      </p:sp>
      <p:sp>
        <p:nvSpPr>
          <p:cNvPr id="145" name="Google Shape;145;p25"/>
          <p:cNvSpPr txBox="1"/>
          <p:nvPr/>
        </p:nvSpPr>
        <p:spPr>
          <a:xfrm>
            <a:off x="3131250" y="316850"/>
            <a:ext cx="6198000" cy="72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46" name="Google Shape;146;p25"/>
          <p:cNvSpPr txBox="1">
            <a:spLocks noGrp="1"/>
          </p:cNvSpPr>
          <p:nvPr>
            <p:ph type="body" idx="4294967295"/>
          </p:nvPr>
        </p:nvSpPr>
        <p:spPr>
          <a:xfrm>
            <a:off x="226075" y="800975"/>
            <a:ext cx="8619000" cy="42933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200">
                <a:solidFill>
                  <a:srgbClr val="000000"/>
                </a:solidFill>
                <a:latin typeface="Times New Roman"/>
                <a:ea typeface="Times New Roman"/>
                <a:cs typeface="Times New Roman"/>
                <a:sym typeface="Times New Roman"/>
              </a:rPr>
              <a:t>“In historic events the so-called great men are labels giving names to events, and like labels they have but the smallest connexion with the event itself. Every act of theirs, which appears to them an act of their own will, is in a historical sense, involuntary, and is related to the whole course of history and predestined from eternity”.  </a:t>
            </a:r>
            <a:endParaRPr sz="2200">
              <a:solidFill>
                <a:srgbClr val="000000"/>
              </a:solidFill>
              <a:latin typeface="Times New Roman"/>
              <a:ea typeface="Times New Roman"/>
              <a:cs typeface="Times New Roman"/>
              <a:sym typeface="Times New Roman"/>
            </a:endParaRPr>
          </a:p>
          <a:p>
            <a:pPr marL="457200" lvl="0" indent="-368300" algn="l" rtl="0">
              <a:lnSpc>
                <a:spcPct val="150000"/>
              </a:lnSpc>
              <a:spcBef>
                <a:spcPts val="800"/>
              </a:spcBef>
              <a:spcAft>
                <a:spcPts val="0"/>
              </a:spcAft>
              <a:buClr>
                <a:srgbClr val="000000"/>
              </a:buClr>
              <a:buSzPts val="2200"/>
              <a:buFont typeface="Times New Roman"/>
              <a:buChar char="-"/>
            </a:pPr>
            <a:r>
              <a:rPr lang="en" sz="2200">
                <a:solidFill>
                  <a:srgbClr val="000000"/>
                </a:solidFill>
                <a:latin typeface="Times New Roman"/>
                <a:ea typeface="Times New Roman"/>
                <a:cs typeface="Times New Roman"/>
                <a:sym typeface="Times New Roman"/>
              </a:rPr>
              <a:t>Leo Tolstoy </a:t>
            </a:r>
            <a:endParaRPr sz="2200">
              <a:solidFill>
                <a:srgbClr val="000000"/>
              </a:solidFill>
              <a:latin typeface="Times New Roman"/>
              <a:ea typeface="Times New Roman"/>
              <a:cs typeface="Times New Roman"/>
              <a:sym typeface="Times New Roman"/>
            </a:endParaRPr>
          </a:p>
          <a:p>
            <a:pPr marL="457200" lvl="0" indent="0" algn="l" rtl="0">
              <a:lnSpc>
                <a:spcPct val="150000"/>
              </a:lnSpc>
              <a:spcBef>
                <a:spcPts val="800"/>
              </a:spcBef>
              <a:spcAft>
                <a:spcPts val="0"/>
              </a:spcAft>
              <a:buNone/>
            </a:pPr>
            <a:r>
              <a:rPr lang="en" sz="2200">
                <a:solidFill>
                  <a:srgbClr val="000000"/>
                </a:solidFill>
                <a:latin typeface="Times New Roman"/>
                <a:ea typeface="Times New Roman"/>
                <a:cs typeface="Times New Roman"/>
                <a:sym typeface="Times New Roman"/>
              </a:rPr>
              <a:t>Book 9, Chapter 1</a:t>
            </a:r>
            <a:endParaRPr sz="2200">
              <a:solidFill>
                <a:srgbClr val="000000"/>
              </a:solidFill>
              <a:latin typeface="Times New Roman"/>
              <a:ea typeface="Times New Roman"/>
              <a:cs typeface="Times New Roman"/>
              <a:sym typeface="Times New Roman"/>
            </a:endParaRPr>
          </a:p>
          <a:p>
            <a:pPr marL="0" lvl="0" indent="0" algn="l" rtl="0">
              <a:spcBef>
                <a:spcPts val="8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Fourth Point</a:t>
            </a:r>
            <a:endParaRPr/>
          </a:p>
        </p:txBody>
      </p:sp>
      <p:pic>
        <p:nvPicPr>
          <p:cNvPr id="152" name="Google Shape;152;p26"/>
          <p:cNvPicPr preferRelativeResize="0"/>
          <p:nvPr/>
        </p:nvPicPr>
        <p:blipFill rotWithShape="1">
          <a:blip r:embed="rId3">
            <a:alphaModFix/>
          </a:blip>
          <a:srcRect t="21875" b="21875"/>
          <a:stretch/>
        </p:blipFill>
        <p:spPr>
          <a:xfrm>
            <a:off x="5355300" y="1069050"/>
            <a:ext cx="3005395" cy="3005399"/>
          </a:xfrm>
          <a:prstGeom prst="rect">
            <a:avLst/>
          </a:prstGeom>
          <a:noFill/>
          <a:ln>
            <a:noFill/>
          </a:ln>
        </p:spPr>
      </p:pic>
      <p:sp>
        <p:nvSpPr>
          <p:cNvPr id="153" name="Google Shape;153;p26"/>
          <p:cNvSpPr txBox="1">
            <a:spLocks noGrp="1"/>
          </p:cNvSpPr>
          <p:nvPr>
            <p:ph type="subTitle" idx="1"/>
          </p:nvPr>
        </p:nvSpPr>
        <p:spPr>
          <a:xfrm>
            <a:off x="265500" y="2855667"/>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b="1">
                <a:solidFill>
                  <a:srgbClr val="000000"/>
                </a:solidFill>
                <a:latin typeface="Georgia"/>
                <a:ea typeface="Georgia"/>
                <a:cs typeface="Georgia"/>
                <a:sym typeface="Georgia"/>
              </a:rPr>
              <a:t>Be Bold!You’re on the winning team!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98250" y="198800"/>
            <a:ext cx="8826600" cy="420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2000">
                <a:solidFill>
                  <a:srgbClr val="000000"/>
                </a:solidFill>
                <a:highlight>
                  <a:srgbClr val="FFFFFF"/>
                </a:highlight>
                <a:latin typeface="Verdana"/>
                <a:ea typeface="Verdana"/>
                <a:cs typeface="Verdana"/>
                <a:sym typeface="Verdana"/>
              </a:rPr>
              <a:t>Apostles Continue  Preaching</a:t>
            </a:r>
            <a:endParaRPr sz="2000">
              <a:solidFill>
                <a:srgbClr val="000000"/>
              </a:solidFill>
              <a:highlight>
                <a:srgbClr val="FFFFFF"/>
              </a:highlight>
              <a:latin typeface="Verdana"/>
              <a:ea typeface="Verdana"/>
              <a:cs typeface="Verdana"/>
              <a:sym typeface="Verdana"/>
            </a:endParaRPr>
          </a:p>
        </p:txBody>
      </p:sp>
      <p:sp>
        <p:nvSpPr>
          <p:cNvPr id="159" name="Google Shape;159;p27"/>
          <p:cNvSpPr txBox="1"/>
          <p:nvPr/>
        </p:nvSpPr>
        <p:spPr>
          <a:xfrm>
            <a:off x="3131250" y="316850"/>
            <a:ext cx="6198000" cy="72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60" name="Google Shape;160;p27"/>
          <p:cNvSpPr txBox="1">
            <a:spLocks noGrp="1"/>
          </p:cNvSpPr>
          <p:nvPr>
            <p:ph type="body" idx="4294967295"/>
          </p:nvPr>
        </p:nvSpPr>
        <p:spPr>
          <a:xfrm>
            <a:off x="226075" y="800975"/>
            <a:ext cx="8619000" cy="42933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b="1">
                <a:solidFill>
                  <a:srgbClr val="000000"/>
                </a:solidFill>
                <a:highlight>
                  <a:srgbClr val="FFFFFF"/>
                </a:highlight>
                <a:latin typeface="Times New Roman"/>
                <a:ea typeface="Times New Roman"/>
                <a:cs typeface="Times New Roman"/>
                <a:sym typeface="Times New Roman"/>
              </a:rPr>
              <a:t>40 </a:t>
            </a:r>
            <a:r>
              <a:rPr lang="en" sz="2400">
                <a:solidFill>
                  <a:srgbClr val="000000"/>
                </a:solidFill>
                <a:highlight>
                  <a:srgbClr val="FFFFFF"/>
                </a:highlight>
                <a:latin typeface="Times New Roman"/>
                <a:ea typeface="Times New Roman"/>
                <a:cs typeface="Times New Roman"/>
                <a:sym typeface="Times New Roman"/>
              </a:rPr>
              <a:t>And they agreed with him, and when they had called for the apostles and beaten </a:t>
            </a:r>
            <a:r>
              <a:rPr lang="en" sz="2400" i="1">
                <a:solidFill>
                  <a:srgbClr val="000000"/>
                </a:solidFill>
                <a:highlight>
                  <a:srgbClr val="FFFFFF"/>
                </a:highlight>
                <a:latin typeface="Times New Roman"/>
                <a:ea typeface="Times New Roman"/>
                <a:cs typeface="Times New Roman"/>
                <a:sym typeface="Times New Roman"/>
              </a:rPr>
              <a:t>them,</a:t>
            </a:r>
            <a:r>
              <a:rPr lang="en" sz="2400">
                <a:solidFill>
                  <a:srgbClr val="000000"/>
                </a:solidFill>
                <a:highlight>
                  <a:srgbClr val="FFFFFF"/>
                </a:highlight>
                <a:latin typeface="Times New Roman"/>
                <a:ea typeface="Times New Roman"/>
                <a:cs typeface="Times New Roman"/>
                <a:sym typeface="Times New Roman"/>
              </a:rPr>
              <a:t> they commanded that they should not speak in the name of Jesus, and let them go. </a:t>
            </a:r>
            <a:r>
              <a:rPr lang="en" sz="2400" b="1">
                <a:solidFill>
                  <a:srgbClr val="000000"/>
                </a:solidFill>
                <a:highlight>
                  <a:srgbClr val="FFFFFF"/>
                </a:highlight>
                <a:latin typeface="Times New Roman"/>
                <a:ea typeface="Times New Roman"/>
                <a:cs typeface="Times New Roman"/>
                <a:sym typeface="Times New Roman"/>
              </a:rPr>
              <a:t>41 </a:t>
            </a:r>
            <a:r>
              <a:rPr lang="en" sz="2400">
                <a:solidFill>
                  <a:srgbClr val="000000"/>
                </a:solidFill>
                <a:highlight>
                  <a:srgbClr val="FFFFFF"/>
                </a:highlight>
                <a:latin typeface="Times New Roman"/>
                <a:ea typeface="Times New Roman"/>
                <a:cs typeface="Times New Roman"/>
                <a:sym typeface="Times New Roman"/>
              </a:rPr>
              <a:t>So they departed from the presence of the council, rejoicing that they were counted worthy to suffer shame for His name. </a:t>
            </a:r>
            <a:r>
              <a:rPr lang="en" sz="2400" b="1">
                <a:solidFill>
                  <a:srgbClr val="000000"/>
                </a:solidFill>
                <a:highlight>
                  <a:srgbClr val="FFFFFF"/>
                </a:highlight>
                <a:latin typeface="Times New Roman"/>
                <a:ea typeface="Times New Roman"/>
                <a:cs typeface="Times New Roman"/>
                <a:sym typeface="Times New Roman"/>
              </a:rPr>
              <a:t>42 </a:t>
            </a:r>
            <a:r>
              <a:rPr lang="en" sz="2400">
                <a:solidFill>
                  <a:srgbClr val="000000"/>
                </a:solidFill>
                <a:highlight>
                  <a:srgbClr val="FFFFFF"/>
                </a:highlight>
                <a:latin typeface="Times New Roman"/>
                <a:ea typeface="Times New Roman"/>
                <a:cs typeface="Times New Roman"/>
                <a:sym typeface="Times New Roman"/>
              </a:rPr>
              <a:t>And daily in the temple, and in every house, they did not cease teaching and preaching Jesus </a:t>
            </a:r>
            <a:r>
              <a:rPr lang="en" sz="2400" i="1">
                <a:solidFill>
                  <a:srgbClr val="000000"/>
                </a:solidFill>
                <a:highlight>
                  <a:srgbClr val="FFFFFF"/>
                </a:highlight>
                <a:latin typeface="Times New Roman"/>
                <a:ea typeface="Times New Roman"/>
                <a:cs typeface="Times New Roman"/>
                <a:sym typeface="Times New Roman"/>
              </a:rPr>
              <a:t>as</a:t>
            </a:r>
            <a:r>
              <a:rPr lang="en" sz="2400">
                <a:solidFill>
                  <a:srgbClr val="000000"/>
                </a:solidFill>
                <a:highlight>
                  <a:srgbClr val="FFFFFF"/>
                </a:highlight>
                <a:latin typeface="Times New Roman"/>
                <a:ea typeface="Times New Roman"/>
                <a:cs typeface="Times New Roman"/>
                <a:sym typeface="Times New Roman"/>
              </a:rPr>
              <a:t> the Christ.</a:t>
            </a:r>
            <a:endParaRPr sz="2400">
              <a:solidFill>
                <a:srgbClr val="000000"/>
              </a:solidFill>
              <a:latin typeface="Times New Roman"/>
              <a:ea typeface="Times New Roman"/>
              <a:cs typeface="Times New Roman"/>
              <a:sym typeface="Times New Roman"/>
            </a:endParaRPr>
          </a:p>
          <a:p>
            <a:pPr marL="0" lvl="0" indent="0" algn="l" rtl="0">
              <a:spcBef>
                <a:spcPts val="8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60950" y="237225"/>
            <a:ext cx="8222100" cy="444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rgbClr val="000000"/>
                </a:solidFill>
                <a:highlight>
                  <a:srgbClr val="FFFFFF"/>
                </a:highlight>
                <a:latin typeface="Times New Roman"/>
                <a:ea typeface="Times New Roman"/>
                <a:cs typeface="Times New Roman"/>
                <a:sym typeface="Times New Roman"/>
              </a:rPr>
              <a:t>12 </a:t>
            </a:r>
            <a:r>
              <a:rPr lang="en" sz="2400">
                <a:solidFill>
                  <a:srgbClr val="000000"/>
                </a:solidFill>
                <a:highlight>
                  <a:srgbClr val="FFFFFF"/>
                </a:highlight>
                <a:latin typeface="Times New Roman"/>
                <a:ea typeface="Times New Roman"/>
                <a:cs typeface="Times New Roman"/>
                <a:sym typeface="Times New Roman"/>
              </a:rPr>
              <a:t>At the hands of the apostles many signs and wonders were taking place among the people; and they were all with one accord in Solomon’s portico. </a:t>
            </a:r>
            <a:r>
              <a:rPr lang="en" sz="2400" b="1">
                <a:solidFill>
                  <a:srgbClr val="000000"/>
                </a:solidFill>
                <a:highlight>
                  <a:srgbClr val="FFFFFF"/>
                </a:highlight>
                <a:latin typeface="Times New Roman"/>
                <a:ea typeface="Times New Roman"/>
                <a:cs typeface="Times New Roman"/>
                <a:sym typeface="Times New Roman"/>
              </a:rPr>
              <a:t>13 </a:t>
            </a:r>
            <a:r>
              <a:rPr lang="en" sz="2400">
                <a:solidFill>
                  <a:srgbClr val="000000"/>
                </a:solidFill>
                <a:highlight>
                  <a:srgbClr val="FFFFFF"/>
                </a:highlight>
                <a:latin typeface="Times New Roman"/>
                <a:ea typeface="Times New Roman"/>
                <a:cs typeface="Times New Roman"/>
                <a:sym typeface="Times New Roman"/>
              </a:rPr>
              <a:t>But none of the rest dared to associate with them; however, the people held them in high esteem. </a:t>
            </a:r>
            <a:endParaRPr sz="24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2400" b="1">
                <a:solidFill>
                  <a:srgbClr val="000000"/>
                </a:solidFill>
                <a:highlight>
                  <a:srgbClr val="FFFFFF"/>
                </a:highlight>
                <a:latin typeface="Times New Roman"/>
                <a:ea typeface="Times New Roman"/>
                <a:cs typeface="Times New Roman"/>
                <a:sym typeface="Times New Roman"/>
              </a:rPr>
              <a:t>14 </a:t>
            </a:r>
            <a:r>
              <a:rPr lang="en" sz="2400">
                <a:solidFill>
                  <a:srgbClr val="000000"/>
                </a:solidFill>
                <a:highlight>
                  <a:srgbClr val="FFFFFF"/>
                </a:highlight>
                <a:latin typeface="Times New Roman"/>
                <a:ea typeface="Times New Roman"/>
                <a:cs typeface="Times New Roman"/>
                <a:sym typeface="Times New Roman"/>
              </a:rPr>
              <a:t>And all the more believers in the Lord, multitudes of men and women, were constantly added to </a:t>
            </a:r>
            <a:r>
              <a:rPr lang="en" sz="2400" i="1">
                <a:solidFill>
                  <a:srgbClr val="000000"/>
                </a:solidFill>
                <a:highlight>
                  <a:srgbClr val="FFFFFF"/>
                </a:highlight>
                <a:latin typeface="Times New Roman"/>
                <a:ea typeface="Times New Roman"/>
                <a:cs typeface="Times New Roman"/>
                <a:sym typeface="Times New Roman"/>
              </a:rPr>
              <a:t>their number</a:t>
            </a:r>
            <a:r>
              <a:rPr lang="en" sz="2400">
                <a:solidFill>
                  <a:srgbClr val="000000"/>
                </a:solidFill>
                <a:highlight>
                  <a:srgbClr val="FFFFFF"/>
                </a:highlight>
                <a:latin typeface="Times New Roman"/>
                <a:ea typeface="Times New Roman"/>
                <a:cs typeface="Times New Roman"/>
                <a:sym typeface="Times New Roman"/>
              </a:rPr>
              <a:t>, </a:t>
            </a:r>
            <a:r>
              <a:rPr lang="en" sz="2400" b="1">
                <a:solidFill>
                  <a:srgbClr val="000000"/>
                </a:solidFill>
                <a:highlight>
                  <a:srgbClr val="FFFFFF"/>
                </a:highlight>
                <a:latin typeface="Times New Roman"/>
                <a:ea typeface="Times New Roman"/>
                <a:cs typeface="Times New Roman"/>
                <a:sym typeface="Times New Roman"/>
              </a:rPr>
              <a:t>15 </a:t>
            </a:r>
            <a:r>
              <a:rPr lang="en" sz="2400">
                <a:solidFill>
                  <a:srgbClr val="000000"/>
                </a:solidFill>
                <a:highlight>
                  <a:srgbClr val="FFFFFF"/>
                </a:highlight>
                <a:latin typeface="Times New Roman"/>
                <a:ea typeface="Times New Roman"/>
                <a:cs typeface="Times New Roman"/>
                <a:sym typeface="Times New Roman"/>
              </a:rPr>
              <a:t>to such an extent that they even carried the sick out into the streets and laid them on cots and pallets, so that when Peter came by at least his shadow might fall on any one of them. </a:t>
            </a:r>
            <a:r>
              <a:rPr lang="en" sz="2400" b="1">
                <a:solidFill>
                  <a:srgbClr val="000000"/>
                </a:solidFill>
                <a:highlight>
                  <a:srgbClr val="FFFFFF"/>
                </a:highlight>
                <a:latin typeface="Times New Roman"/>
                <a:ea typeface="Times New Roman"/>
                <a:cs typeface="Times New Roman"/>
                <a:sym typeface="Times New Roman"/>
              </a:rPr>
              <a:t>16 </a:t>
            </a:r>
            <a:r>
              <a:rPr lang="en" sz="2400">
                <a:solidFill>
                  <a:srgbClr val="000000"/>
                </a:solidFill>
                <a:highlight>
                  <a:srgbClr val="FFFFFF"/>
                </a:highlight>
                <a:latin typeface="Times New Roman"/>
                <a:ea typeface="Times New Roman"/>
                <a:cs typeface="Times New Roman"/>
                <a:sym typeface="Times New Roman"/>
              </a:rPr>
              <a:t>Also the people from the cities in the vicinity of Jerusalem were coming together, bringing people who were sick or afflicted with unclean spirits, and they were all being healed.</a:t>
            </a:r>
            <a:endParaRPr sz="24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b="1">
                <a:solidFill>
                  <a:srgbClr val="000000"/>
                </a:solidFill>
                <a:latin typeface="Georgia"/>
                <a:ea typeface="Georgia"/>
                <a:cs typeface="Georgia"/>
                <a:sym typeface="Georgia"/>
              </a:rPr>
              <a:t>True boldness comes from the Holy Spirit </a:t>
            </a:r>
            <a:endParaRPr b="1">
              <a:latin typeface="Georgia"/>
              <a:ea typeface="Georgia"/>
              <a:cs typeface="Georgia"/>
              <a:sym typeface="Georgia"/>
            </a:endParaRPr>
          </a:p>
        </p:txBody>
      </p:sp>
      <p:sp>
        <p:nvSpPr>
          <p:cNvPr id="79" name="Google Shape;79;p1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First Point</a:t>
            </a:r>
            <a:endParaRPr/>
          </a:p>
        </p:txBody>
      </p:sp>
      <p:pic>
        <p:nvPicPr>
          <p:cNvPr id="80" name="Google Shape;80;p15"/>
          <p:cNvPicPr preferRelativeResize="0"/>
          <p:nvPr/>
        </p:nvPicPr>
        <p:blipFill rotWithShape="1">
          <a:blip r:embed="rId3">
            <a:alphaModFix/>
          </a:blip>
          <a:srcRect l="21875" r="21875"/>
          <a:stretch/>
        </p:blipFill>
        <p:spPr>
          <a:xfrm>
            <a:off x="5355300" y="1069050"/>
            <a:ext cx="3005394" cy="30053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460950" y="237225"/>
            <a:ext cx="8222100" cy="444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rgbClr val="000000"/>
                </a:solidFill>
                <a:highlight>
                  <a:srgbClr val="FFFFFF"/>
                </a:highlight>
                <a:latin typeface="Times New Roman"/>
                <a:ea typeface="Times New Roman"/>
                <a:cs typeface="Times New Roman"/>
                <a:sym typeface="Times New Roman"/>
              </a:rPr>
              <a:t>13 </a:t>
            </a:r>
            <a:r>
              <a:rPr lang="en" sz="2400">
                <a:solidFill>
                  <a:srgbClr val="000000"/>
                </a:solidFill>
                <a:highlight>
                  <a:srgbClr val="FFFFFF"/>
                </a:highlight>
                <a:latin typeface="Times New Roman"/>
                <a:ea typeface="Times New Roman"/>
                <a:cs typeface="Times New Roman"/>
                <a:sym typeface="Times New Roman"/>
              </a:rPr>
              <a:t>But none of the rest dared to associate with them; however, the people held them in high esteem. </a:t>
            </a:r>
            <a:endParaRPr sz="24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body" idx="4294967295"/>
          </p:nvPr>
        </p:nvSpPr>
        <p:spPr>
          <a:xfrm>
            <a:off x="226075" y="790225"/>
            <a:ext cx="8619000" cy="3839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b="1">
                <a:solidFill>
                  <a:srgbClr val="000000"/>
                </a:solidFill>
                <a:highlight>
                  <a:srgbClr val="FFFFFF"/>
                </a:highlight>
                <a:latin typeface="Times New Roman"/>
                <a:ea typeface="Times New Roman"/>
                <a:cs typeface="Times New Roman"/>
                <a:sym typeface="Times New Roman"/>
              </a:rPr>
              <a:t>17 </a:t>
            </a:r>
            <a:r>
              <a:rPr lang="en" sz="2400">
                <a:solidFill>
                  <a:srgbClr val="000000"/>
                </a:solidFill>
                <a:highlight>
                  <a:srgbClr val="FFFFFF"/>
                </a:highlight>
                <a:latin typeface="Times New Roman"/>
                <a:ea typeface="Times New Roman"/>
                <a:cs typeface="Times New Roman"/>
                <a:sym typeface="Times New Roman"/>
              </a:rPr>
              <a:t>But the high priest rose up, along with all his associates (that is the sect of the Sadducees), and they were filled with jealousy. </a:t>
            </a:r>
            <a:r>
              <a:rPr lang="en" sz="2400" b="1">
                <a:solidFill>
                  <a:srgbClr val="000000"/>
                </a:solidFill>
                <a:highlight>
                  <a:srgbClr val="FFFFFF"/>
                </a:highlight>
                <a:latin typeface="Times New Roman"/>
                <a:ea typeface="Times New Roman"/>
                <a:cs typeface="Times New Roman"/>
                <a:sym typeface="Times New Roman"/>
              </a:rPr>
              <a:t>18 </a:t>
            </a:r>
            <a:r>
              <a:rPr lang="en" sz="2400">
                <a:solidFill>
                  <a:srgbClr val="000000"/>
                </a:solidFill>
                <a:highlight>
                  <a:srgbClr val="FFFFFF"/>
                </a:highlight>
                <a:latin typeface="Times New Roman"/>
                <a:ea typeface="Times New Roman"/>
                <a:cs typeface="Times New Roman"/>
                <a:sym typeface="Times New Roman"/>
              </a:rPr>
              <a:t>They laid hands on the apostles and put them in a public jail. </a:t>
            </a:r>
            <a:r>
              <a:rPr lang="en" sz="2400" b="1">
                <a:solidFill>
                  <a:srgbClr val="000000"/>
                </a:solidFill>
                <a:highlight>
                  <a:srgbClr val="FFFFFF"/>
                </a:highlight>
                <a:latin typeface="Times New Roman"/>
                <a:ea typeface="Times New Roman"/>
                <a:cs typeface="Times New Roman"/>
                <a:sym typeface="Times New Roman"/>
              </a:rPr>
              <a:t>19 </a:t>
            </a:r>
            <a:r>
              <a:rPr lang="en" sz="2400">
                <a:solidFill>
                  <a:srgbClr val="000000"/>
                </a:solidFill>
                <a:highlight>
                  <a:srgbClr val="FFFFFF"/>
                </a:highlight>
                <a:latin typeface="Times New Roman"/>
                <a:ea typeface="Times New Roman"/>
                <a:cs typeface="Times New Roman"/>
                <a:sym typeface="Times New Roman"/>
              </a:rPr>
              <a:t>But during the night an angel of the Lord opened the gates of the prison, and taking them out he said, </a:t>
            </a:r>
            <a:r>
              <a:rPr lang="en" sz="2400" b="1">
                <a:solidFill>
                  <a:srgbClr val="000000"/>
                </a:solidFill>
                <a:highlight>
                  <a:srgbClr val="FFFFFF"/>
                </a:highlight>
                <a:latin typeface="Times New Roman"/>
                <a:ea typeface="Times New Roman"/>
                <a:cs typeface="Times New Roman"/>
                <a:sym typeface="Times New Roman"/>
              </a:rPr>
              <a:t>20 </a:t>
            </a:r>
            <a:r>
              <a:rPr lang="en" sz="2400">
                <a:solidFill>
                  <a:srgbClr val="000000"/>
                </a:solidFill>
                <a:highlight>
                  <a:srgbClr val="FFFFFF"/>
                </a:highlight>
                <a:latin typeface="Times New Roman"/>
                <a:ea typeface="Times New Roman"/>
                <a:cs typeface="Times New Roman"/>
                <a:sym typeface="Times New Roman"/>
              </a:rPr>
              <a:t>“Go, stand and speak to the people in the temple the whole message of this Life.” </a:t>
            </a:r>
            <a:r>
              <a:rPr lang="en" sz="2400" b="1">
                <a:solidFill>
                  <a:srgbClr val="000000"/>
                </a:solidFill>
                <a:highlight>
                  <a:srgbClr val="FFFFFF"/>
                </a:highlight>
                <a:latin typeface="Times New Roman"/>
                <a:ea typeface="Times New Roman"/>
                <a:cs typeface="Times New Roman"/>
                <a:sym typeface="Times New Roman"/>
              </a:rPr>
              <a:t>21 </a:t>
            </a:r>
            <a:r>
              <a:rPr lang="en" sz="2400">
                <a:solidFill>
                  <a:srgbClr val="000000"/>
                </a:solidFill>
                <a:highlight>
                  <a:srgbClr val="FFFFFF"/>
                </a:highlight>
                <a:latin typeface="Times New Roman"/>
                <a:ea typeface="Times New Roman"/>
                <a:cs typeface="Times New Roman"/>
                <a:sym typeface="Times New Roman"/>
              </a:rPr>
              <a:t>Upon hearing </a:t>
            </a:r>
            <a:r>
              <a:rPr lang="en" sz="2400" i="1">
                <a:solidFill>
                  <a:srgbClr val="000000"/>
                </a:solidFill>
                <a:highlight>
                  <a:srgbClr val="FFFFFF"/>
                </a:highlight>
                <a:latin typeface="Times New Roman"/>
                <a:ea typeface="Times New Roman"/>
                <a:cs typeface="Times New Roman"/>
                <a:sym typeface="Times New Roman"/>
              </a:rPr>
              <a:t>this</a:t>
            </a:r>
            <a:r>
              <a:rPr lang="en" sz="2400">
                <a:solidFill>
                  <a:srgbClr val="000000"/>
                </a:solidFill>
                <a:highlight>
                  <a:srgbClr val="FFFFFF"/>
                </a:highlight>
                <a:latin typeface="Times New Roman"/>
                <a:ea typeface="Times New Roman"/>
                <a:cs typeface="Times New Roman"/>
                <a:sym typeface="Times New Roman"/>
              </a:rPr>
              <a:t>, they entered into the temple about daybreak and </a:t>
            </a:r>
            <a:r>
              <a:rPr lang="en" sz="2400" i="1">
                <a:solidFill>
                  <a:srgbClr val="000000"/>
                </a:solidFill>
                <a:highlight>
                  <a:srgbClr val="FFFFFF"/>
                </a:highlight>
                <a:latin typeface="Times New Roman"/>
                <a:ea typeface="Times New Roman"/>
                <a:cs typeface="Times New Roman"/>
                <a:sym typeface="Times New Roman"/>
              </a:rPr>
              <a:t>began</a:t>
            </a:r>
            <a:r>
              <a:rPr lang="en" sz="2400">
                <a:solidFill>
                  <a:srgbClr val="000000"/>
                </a:solidFill>
                <a:highlight>
                  <a:srgbClr val="FFFFFF"/>
                </a:highlight>
                <a:latin typeface="Times New Roman"/>
                <a:ea typeface="Times New Roman"/>
                <a:cs typeface="Times New Roman"/>
                <a:sym typeface="Times New Roman"/>
              </a:rPr>
              <a:t> to teach.</a:t>
            </a:r>
            <a:endParaRPr sz="2400">
              <a:solidFill>
                <a:srgbClr val="000000"/>
              </a:solidFill>
              <a:highlight>
                <a:srgbClr val="FFFFFF"/>
              </a:highlight>
              <a:latin typeface="Times New Roman"/>
              <a:ea typeface="Times New Roman"/>
              <a:cs typeface="Times New Roman"/>
              <a:sym typeface="Times New Roman"/>
            </a:endParaRPr>
          </a:p>
          <a:p>
            <a:pPr marL="0" lvl="0" indent="0" algn="l" rtl="0">
              <a:spcBef>
                <a:spcPts val="80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1600"/>
              </a:spcAft>
              <a:buNone/>
            </a:pPr>
            <a:endParaRPr/>
          </a:p>
        </p:txBody>
      </p:sp>
      <p:sp>
        <p:nvSpPr>
          <p:cNvPr id="91" name="Google Shape;91;p17"/>
          <p:cNvSpPr txBox="1">
            <a:spLocks noGrp="1"/>
          </p:cNvSpPr>
          <p:nvPr>
            <p:ph type="title"/>
          </p:nvPr>
        </p:nvSpPr>
        <p:spPr>
          <a:xfrm>
            <a:off x="98250" y="198800"/>
            <a:ext cx="8826600" cy="420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2000">
                <a:solidFill>
                  <a:srgbClr val="000000"/>
                </a:solidFill>
                <a:highlight>
                  <a:srgbClr val="FFFFFF"/>
                </a:highlight>
                <a:latin typeface="Verdana"/>
                <a:ea typeface="Verdana"/>
                <a:cs typeface="Verdana"/>
                <a:sym typeface="Verdana"/>
              </a:rPr>
              <a:t>Imprisonment and Release</a:t>
            </a:r>
            <a:endParaRPr sz="2000">
              <a:solidFill>
                <a:srgbClr val="000000"/>
              </a:solidFill>
              <a:highlight>
                <a:srgbClr val="FFFFFF"/>
              </a:highlight>
              <a:latin typeface="Verdana"/>
              <a:ea typeface="Verdana"/>
              <a:cs typeface="Verdana"/>
              <a:sym typeface="Verdana"/>
            </a:endParaRPr>
          </a:p>
        </p:txBody>
      </p:sp>
      <p:sp>
        <p:nvSpPr>
          <p:cNvPr id="92" name="Google Shape;92;p17"/>
          <p:cNvSpPr txBox="1"/>
          <p:nvPr/>
        </p:nvSpPr>
        <p:spPr>
          <a:xfrm>
            <a:off x="3131250" y="316850"/>
            <a:ext cx="6198000" cy="72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body" idx="4294967295"/>
          </p:nvPr>
        </p:nvSpPr>
        <p:spPr>
          <a:xfrm>
            <a:off x="226075" y="800975"/>
            <a:ext cx="8619000" cy="42933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solidFill>
                  <a:srgbClr val="000000"/>
                </a:solidFill>
                <a:highlight>
                  <a:srgbClr val="FFFFFF"/>
                </a:highlight>
                <a:latin typeface="Times New Roman"/>
                <a:ea typeface="Times New Roman"/>
                <a:cs typeface="Times New Roman"/>
                <a:sym typeface="Times New Roman"/>
              </a:rPr>
              <a:t>Now when the high priest and his associates came, they called the Council together, even all the Senate of the sons of Israel, and sent </a:t>
            </a:r>
            <a:r>
              <a:rPr lang="en" i="1">
                <a:solidFill>
                  <a:srgbClr val="000000"/>
                </a:solidFill>
                <a:highlight>
                  <a:srgbClr val="FFFFFF"/>
                </a:highlight>
                <a:latin typeface="Times New Roman"/>
                <a:ea typeface="Times New Roman"/>
                <a:cs typeface="Times New Roman"/>
                <a:sym typeface="Times New Roman"/>
              </a:rPr>
              <a:t>orders</a:t>
            </a:r>
            <a:r>
              <a:rPr lang="en">
                <a:solidFill>
                  <a:srgbClr val="000000"/>
                </a:solidFill>
                <a:highlight>
                  <a:srgbClr val="FFFFFF"/>
                </a:highlight>
                <a:latin typeface="Times New Roman"/>
                <a:ea typeface="Times New Roman"/>
                <a:cs typeface="Times New Roman"/>
                <a:sym typeface="Times New Roman"/>
              </a:rPr>
              <a:t> to the prison house for them to be brought. </a:t>
            </a:r>
            <a:r>
              <a:rPr lang="en" b="1">
                <a:solidFill>
                  <a:srgbClr val="000000"/>
                </a:solidFill>
                <a:highlight>
                  <a:srgbClr val="FFFFFF"/>
                </a:highlight>
                <a:latin typeface="Times New Roman"/>
                <a:ea typeface="Times New Roman"/>
                <a:cs typeface="Times New Roman"/>
                <a:sym typeface="Times New Roman"/>
              </a:rPr>
              <a:t>22 </a:t>
            </a:r>
            <a:r>
              <a:rPr lang="en">
                <a:solidFill>
                  <a:srgbClr val="000000"/>
                </a:solidFill>
                <a:highlight>
                  <a:srgbClr val="FFFFFF"/>
                </a:highlight>
                <a:latin typeface="Times New Roman"/>
                <a:ea typeface="Times New Roman"/>
                <a:cs typeface="Times New Roman"/>
                <a:sym typeface="Times New Roman"/>
              </a:rPr>
              <a:t>But the officers who came did not find them in the prison; and they returned and reported back, </a:t>
            </a:r>
            <a:r>
              <a:rPr lang="en" b="1">
                <a:solidFill>
                  <a:srgbClr val="000000"/>
                </a:solidFill>
                <a:highlight>
                  <a:srgbClr val="FFFFFF"/>
                </a:highlight>
                <a:latin typeface="Times New Roman"/>
                <a:ea typeface="Times New Roman"/>
                <a:cs typeface="Times New Roman"/>
                <a:sym typeface="Times New Roman"/>
              </a:rPr>
              <a:t>23 </a:t>
            </a:r>
            <a:r>
              <a:rPr lang="en">
                <a:solidFill>
                  <a:srgbClr val="000000"/>
                </a:solidFill>
                <a:highlight>
                  <a:srgbClr val="FFFFFF"/>
                </a:highlight>
                <a:latin typeface="Times New Roman"/>
                <a:ea typeface="Times New Roman"/>
                <a:cs typeface="Times New Roman"/>
                <a:sym typeface="Times New Roman"/>
              </a:rPr>
              <a:t>saying, “We found the prison house locked quite securely and the guards standing at the doors; but when we had opened up, we found no one inside.” </a:t>
            </a:r>
            <a:r>
              <a:rPr lang="en" b="1">
                <a:solidFill>
                  <a:srgbClr val="000000"/>
                </a:solidFill>
                <a:highlight>
                  <a:srgbClr val="FFFFFF"/>
                </a:highlight>
                <a:latin typeface="Times New Roman"/>
                <a:ea typeface="Times New Roman"/>
                <a:cs typeface="Times New Roman"/>
                <a:sym typeface="Times New Roman"/>
              </a:rPr>
              <a:t>24 </a:t>
            </a:r>
            <a:r>
              <a:rPr lang="en">
                <a:solidFill>
                  <a:srgbClr val="000000"/>
                </a:solidFill>
                <a:highlight>
                  <a:srgbClr val="FFFFFF"/>
                </a:highlight>
                <a:latin typeface="Times New Roman"/>
                <a:ea typeface="Times New Roman"/>
                <a:cs typeface="Times New Roman"/>
                <a:sym typeface="Times New Roman"/>
              </a:rPr>
              <a:t>Now when the captain of the temple </a:t>
            </a:r>
            <a:r>
              <a:rPr lang="en" i="1">
                <a:solidFill>
                  <a:srgbClr val="000000"/>
                </a:solidFill>
                <a:highlight>
                  <a:srgbClr val="FFFFFF"/>
                </a:highlight>
                <a:latin typeface="Times New Roman"/>
                <a:ea typeface="Times New Roman"/>
                <a:cs typeface="Times New Roman"/>
                <a:sym typeface="Times New Roman"/>
              </a:rPr>
              <a:t>guard</a:t>
            </a:r>
            <a:r>
              <a:rPr lang="en">
                <a:solidFill>
                  <a:srgbClr val="000000"/>
                </a:solidFill>
                <a:highlight>
                  <a:srgbClr val="FFFFFF"/>
                </a:highlight>
                <a:latin typeface="Times New Roman"/>
                <a:ea typeface="Times New Roman"/>
                <a:cs typeface="Times New Roman"/>
                <a:sym typeface="Times New Roman"/>
              </a:rPr>
              <a:t> and the chief priests heard these words, they were greatly perplexed about them as to what would come of this. </a:t>
            </a:r>
            <a:r>
              <a:rPr lang="en" b="1">
                <a:solidFill>
                  <a:srgbClr val="000000"/>
                </a:solidFill>
                <a:highlight>
                  <a:srgbClr val="FFFFFF"/>
                </a:highlight>
                <a:latin typeface="Times New Roman"/>
                <a:ea typeface="Times New Roman"/>
                <a:cs typeface="Times New Roman"/>
                <a:sym typeface="Times New Roman"/>
              </a:rPr>
              <a:t>25 </a:t>
            </a:r>
            <a:r>
              <a:rPr lang="en">
                <a:solidFill>
                  <a:srgbClr val="000000"/>
                </a:solidFill>
                <a:highlight>
                  <a:srgbClr val="FFFFFF"/>
                </a:highlight>
                <a:latin typeface="Times New Roman"/>
                <a:ea typeface="Times New Roman"/>
                <a:cs typeface="Times New Roman"/>
                <a:sym typeface="Times New Roman"/>
              </a:rPr>
              <a:t>But someone came and reported to them, “The men whom you put in prison are standing in the temple and teaching the people!” </a:t>
            </a:r>
            <a:endParaRPr>
              <a:solidFill>
                <a:srgbClr val="000000"/>
              </a:solidFill>
              <a:latin typeface="Arial"/>
              <a:ea typeface="Arial"/>
              <a:cs typeface="Arial"/>
              <a:sym typeface="Arial"/>
            </a:endParaRPr>
          </a:p>
          <a:p>
            <a:pPr marL="0" lvl="0" indent="0" algn="l" rtl="0">
              <a:spcBef>
                <a:spcPts val="800"/>
              </a:spcBef>
              <a:spcAft>
                <a:spcPts val="1600"/>
              </a:spcAft>
              <a:buNone/>
            </a:pPr>
            <a:endParaRPr/>
          </a:p>
        </p:txBody>
      </p:sp>
      <p:sp>
        <p:nvSpPr>
          <p:cNvPr id="98" name="Google Shape;98;p18"/>
          <p:cNvSpPr txBox="1">
            <a:spLocks noGrp="1"/>
          </p:cNvSpPr>
          <p:nvPr>
            <p:ph type="title"/>
          </p:nvPr>
        </p:nvSpPr>
        <p:spPr>
          <a:xfrm>
            <a:off x="98250" y="198800"/>
            <a:ext cx="8826600" cy="420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2000">
                <a:solidFill>
                  <a:srgbClr val="000000"/>
                </a:solidFill>
                <a:highlight>
                  <a:srgbClr val="FFFFFF"/>
                </a:highlight>
                <a:latin typeface="Verdana"/>
                <a:ea typeface="Verdana"/>
                <a:cs typeface="Verdana"/>
                <a:sym typeface="Verdana"/>
              </a:rPr>
              <a:t>Imprisonment and Release</a:t>
            </a:r>
            <a:endParaRPr sz="2000">
              <a:solidFill>
                <a:srgbClr val="000000"/>
              </a:solidFill>
              <a:highlight>
                <a:srgbClr val="FFFFFF"/>
              </a:highlight>
              <a:latin typeface="Verdana"/>
              <a:ea typeface="Verdana"/>
              <a:cs typeface="Verdana"/>
              <a:sym typeface="Verdana"/>
            </a:endParaRPr>
          </a:p>
        </p:txBody>
      </p:sp>
      <p:sp>
        <p:nvSpPr>
          <p:cNvPr id="99" name="Google Shape;99;p18"/>
          <p:cNvSpPr txBox="1"/>
          <p:nvPr/>
        </p:nvSpPr>
        <p:spPr>
          <a:xfrm>
            <a:off x="3131250" y="316850"/>
            <a:ext cx="6198000" cy="72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460950" y="237225"/>
            <a:ext cx="8222100" cy="444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000000"/>
                </a:solidFill>
                <a:highlight>
                  <a:srgbClr val="FFFFFF"/>
                </a:highlight>
                <a:latin typeface="Times New Roman"/>
                <a:ea typeface="Times New Roman"/>
                <a:cs typeface="Times New Roman"/>
                <a:sym typeface="Times New Roman"/>
              </a:rPr>
              <a:t>26 </a:t>
            </a:r>
            <a:r>
              <a:rPr lang="en" sz="3000">
                <a:solidFill>
                  <a:srgbClr val="000000"/>
                </a:solidFill>
                <a:highlight>
                  <a:srgbClr val="FFFFFF"/>
                </a:highlight>
                <a:latin typeface="Times New Roman"/>
                <a:ea typeface="Times New Roman"/>
                <a:cs typeface="Times New Roman"/>
                <a:sym typeface="Times New Roman"/>
              </a:rPr>
              <a:t>Then the captain went along with the officers and </a:t>
            </a:r>
            <a:r>
              <a:rPr lang="en" sz="3000" i="1">
                <a:solidFill>
                  <a:srgbClr val="000000"/>
                </a:solidFill>
                <a:highlight>
                  <a:srgbClr val="FFFFFF"/>
                </a:highlight>
                <a:latin typeface="Times New Roman"/>
                <a:ea typeface="Times New Roman"/>
                <a:cs typeface="Times New Roman"/>
                <a:sym typeface="Times New Roman"/>
              </a:rPr>
              <a:t>proceeded</a:t>
            </a:r>
            <a:r>
              <a:rPr lang="en" sz="3000">
                <a:solidFill>
                  <a:srgbClr val="000000"/>
                </a:solidFill>
                <a:highlight>
                  <a:srgbClr val="FFFFFF"/>
                </a:highlight>
                <a:latin typeface="Times New Roman"/>
                <a:ea typeface="Times New Roman"/>
                <a:cs typeface="Times New Roman"/>
                <a:sym typeface="Times New Roman"/>
              </a:rPr>
              <a:t> to bring them </a:t>
            </a:r>
            <a:r>
              <a:rPr lang="en" sz="3000" i="1">
                <a:solidFill>
                  <a:srgbClr val="000000"/>
                </a:solidFill>
                <a:highlight>
                  <a:srgbClr val="FFFFFF"/>
                </a:highlight>
                <a:latin typeface="Times New Roman"/>
                <a:ea typeface="Times New Roman"/>
                <a:cs typeface="Times New Roman"/>
                <a:sym typeface="Times New Roman"/>
              </a:rPr>
              <a:t>back</a:t>
            </a:r>
            <a:r>
              <a:rPr lang="en" sz="3000">
                <a:solidFill>
                  <a:srgbClr val="000000"/>
                </a:solidFill>
                <a:highlight>
                  <a:srgbClr val="FFFFFF"/>
                </a:highlight>
                <a:latin typeface="Times New Roman"/>
                <a:ea typeface="Times New Roman"/>
                <a:cs typeface="Times New Roman"/>
                <a:sym typeface="Times New Roman"/>
              </a:rPr>
              <a:t> without violence (for </a:t>
            </a:r>
            <a:r>
              <a:rPr lang="en" sz="3000" b="1">
                <a:solidFill>
                  <a:srgbClr val="000000"/>
                </a:solidFill>
                <a:highlight>
                  <a:srgbClr val="FFFFFF"/>
                </a:highlight>
                <a:latin typeface="Times New Roman"/>
                <a:ea typeface="Times New Roman"/>
                <a:cs typeface="Times New Roman"/>
                <a:sym typeface="Times New Roman"/>
              </a:rPr>
              <a:t>they were afraid of the people</a:t>
            </a:r>
            <a:r>
              <a:rPr lang="en" sz="3000">
                <a:solidFill>
                  <a:srgbClr val="000000"/>
                </a:solidFill>
                <a:highlight>
                  <a:srgbClr val="FFFFFF"/>
                </a:highlight>
                <a:latin typeface="Times New Roman"/>
                <a:ea typeface="Times New Roman"/>
                <a:cs typeface="Times New Roman"/>
                <a:sym typeface="Times New Roman"/>
              </a:rPr>
              <a:t>, that they might be stoned).</a:t>
            </a:r>
            <a:r>
              <a:rPr lang="en" sz="2400">
                <a:solidFill>
                  <a:srgbClr val="000000"/>
                </a:solidFill>
                <a:highlight>
                  <a:srgbClr val="FFFFFF"/>
                </a:highlight>
                <a:latin typeface="Times New Roman"/>
                <a:ea typeface="Times New Roman"/>
                <a:cs typeface="Times New Roman"/>
                <a:sym typeface="Times New Roman"/>
              </a:rPr>
              <a:t> </a:t>
            </a:r>
            <a:endParaRPr sz="24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Second Point</a:t>
            </a:r>
            <a:endParaRPr/>
          </a:p>
        </p:txBody>
      </p:sp>
      <p:pic>
        <p:nvPicPr>
          <p:cNvPr id="110" name="Google Shape;110;p20"/>
          <p:cNvPicPr preferRelativeResize="0"/>
          <p:nvPr/>
        </p:nvPicPr>
        <p:blipFill rotWithShape="1">
          <a:blip r:embed="rId3">
            <a:alphaModFix/>
          </a:blip>
          <a:srcRect t="21875" b="21875"/>
          <a:stretch/>
        </p:blipFill>
        <p:spPr>
          <a:xfrm>
            <a:off x="5355300" y="1069050"/>
            <a:ext cx="3005395" cy="3005399"/>
          </a:xfrm>
          <a:prstGeom prst="rect">
            <a:avLst/>
          </a:prstGeom>
          <a:noFill/>
          <a:ln>
            <a:noFill/>
          </a:ln>
        </p:spPr>
      </p:pic>
      <p:sp>
        <p:nvSpPr>
          <p:cNvPr id="111" name="Google Shape;111;p20"/>
          <p:cNvSpPr txBox="1">
            <a:spLocks noGrp="1"/>
          </p:cNvSpPr>
          <p:nvPr>
            <p:ph type="subTitle" idx="1"/>
          </p:nvPr>
        </p:nvSpPr>
        <p:spPr>
          <a:xfrm>
            <a:off x="265500" y="2855667"/>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b="1">
                <a:solidFill>
                  <a:srgbClr val="000000"/>
                </a:solidFill>
                <a:latin typeface="Georgia"/>
                <a:ea typeface="Georgia"/>
                <a:cs typeface="Georgia"/>
                <a:sym typeface="Georgia"/>
              </a:rPr>
              <a:t>Where there is boldness for Christ, expect opposition, and stand firm!</a:t>
            </a:r>
            <a:r>
              <a:rPr lang="en" sz="2200">
                <a:solidFill>
                  <a:srgbClr val="000000"/>
                </a:solidFill>
                <a:latin typeface="Courier New"/>
                <a:ea typeface="Courier New"/>
                <a:cs typeface="Courier New"/>
                <a:sym typeface="Courier New"/>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Third Point</a:t>
            </a:r>
            <a:endParaRPr/>
          </a:p>
        </p:txBody>
      </p:sp>
      <p:pic>
        <p:nvPicPr>
          <p:cNvPr id="117" name="Google Shape;117;p21"/>
          <p:cNvPicPr preferRelativeResize="0"/>
          <p:nvPr/>
        </p:nvPicPr>
        <p:blipFill rotWithShape="1">
          <a:blip r:embed="rId3">
            <a:alphaModFix/>
          </a:blip>
          <a:srcRect l="21875" r="21875"/>
          <a:stretch/>
        </p:blipFill>
        <p:spPr>
          <a:xfrm>
            <a:off x="5355300" y="1069050"/>
            <a:ext cx="3005394" cy="3005398"/>
          </a:xfrm>
          <a:prstGeom prst="rect">
            <a:avLst/>
          </a:prstGeom>
          <a:noFill/>
          <a:ln>
            <a:noFill/>
          </a:ln>
        </p:spPr>
      </p:pic>
      <p:sp>
        <p:nvSpPr>
          <p:cNvPr id="118" name="Google Shape;118;p21"/>
          <p:cNvSpPr txBox="1">
            <a:spLocks noGrp="1"/>
          </p:cNvSpPr>
          <p:nvPr>
            <p:ph type="subTitle" idx="1"/>
          </p:nvPr>
        </p:nvSpPr>
        <p:spPr>
          <a:xfrm>
            <a:off x="265500" y="2855667"/>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b="1">
                <a:solidFill>
                  <a:srgbClr val="000000"/>
                </a:solidFill>
                <a:latin typeface="Georgia"/>
                <a:ea typeface="Georgia"/>
                <a:cs typeface="Georgia"/>
                <a:sym typeface="Georgia"/>
              </a:rPr>
              <a:t>Boldness for Christ speaks the whole Gospel truth</a:t>
            </a:r>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909</Words>
  <Application>Microsoft Office PowerPoint</Application>
  <PresentationFormat>On-screen Show (16:9)</PresentationFormat>
  <Paragraphs>30</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Verdana</vt:lpstr>
      <vt:lpstr>Roboto</vt:lpstr>
      <vt:lpstr>Georgia</vt:lpstr>
      <vt:lpstr>Courier New</vt:lpstr>
      <vt:lpstr>Times New Roman</vt:lpstr>
      <vt:lpstr>Arial</vt:lpstr>
      <vt:lpstr>Material</vt:lpstr>
      <vt:lpstr>Acts 5:12-42</vt:lpstr>
      <vt:lpstr>12 At the hands of the apostles many signs and wonders were taking place among the people; and they were all with one accord in Solomon’s portico. 13 But none of the rest dared to associate with them; however, the people held them in high esteem.  14 And all the more believers in the Lord, multitudes of men and women, were constantly added to their number, 15 to such an extent that they even carried the sick out into the streets and laid them on cots and pallets, so that when Peter came by at least his shadow might fall on any one of them. 16 Also the people from the cities in the vicinity of Jerusalem were coming together, bringing people who were sick or afflicted with unclean spirits, and they were all being healed.</vt:lpstr>
      <vt:lpstr>First Point</vt:lpstr>
      <vt:lpstr>13 But none of the rest dared to associate with them; however, the people held them in high esteem.  </vt:lpstr>
      <vt:lpstr>Imprisonment and Release</vt:lpstr>
      <vt:lpstr>Imprisonment and Release</vt:lpstr>
      <vt:lpstr>26 Then the captain went along with the officers and proceeded to bring them back without violence (for they were afraid of the people, that they might be stoned).  </vt:lpstr>
      <vt:lpstr>Second Point</vt:lpstr>
      <vt:lpstr>Third Point</vt:lpstr>
      <vt:lpstr>Imprisonment and Release</vt:lpstr>
      <vt:lpstr>Imprisonment and Release</vt:lpstr>
      <vt:lpstr>Gamaliel’s Advice</vt:lpstr>
      <vt:lpstr>War and Peace</vt:lpstr>
      <vt:lpstr>Fourth Point</vt:lpstr>
      <vt:lpstr>Apostles Continue  Preaching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Acts 5:12-42</dc:title>
  <dc:creator>FRBC Sound Booth</dc:creator>
  <cp:lastModifiedBy>FRBC Sound Booth</cp:lastModifiedBy>
  <cp:revision>1</cp:revision>
  <dcterms:modified xsi:type="dcterms:W3CDTF">2019-10-13T15:59:31Z</dcterms:modified>
</cp:coreProperties>
</file>