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78" r:id="rId3"/>
    <p:sldId id="269" r:id="rId4"/>
    <p:sldId id="288" r:id="rId5"/>
    <p:sldId id="280" r:id="rId6"/>
    <p:sldId id="290" r:id="rId7"/>
    <p:sldId id="260" r:id="rId8"/>
    <p:sldId id="271" r:id="rId9"/>
    <p:sldId id="273" r:id="rId10"/>
    <p:sldId id="274" r:id="rId11"/>
    <p:sldId id="277" r:id="rId12"/>
    <p:sldId id="276" r:id="rId13"/>
    <p:sldId id="261" r:id="rId14"/>
    <p:sldId id="291" r:id="rId15"/>
    <p:sldId id="256" r:id="rId16"/>
    <p:sldId id="286" r:id="rId17"/>
    <p:sldId id="281" r:id="rId18"/>
    <p:sldId id="259" r:id="rId19"/>
    <p:sldId id="283" r:id="rId20"/>
    <p:sldId id="284" r:id="rId21"/>
    <p:sldId id="292" r:id="rId22"/>
    <p:sldId id="258" r:id="rId23"/>
    <p:sldId id="296" r:id="rId24"/>
    <p:sldId id="294" r:id="rId25"/>
    <p:sldId id="289" r:id="rId26"/>
    <p:sldId id="29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07E45C9-CC31-4CF8-8362-BFA6F7F27545}">
          <p14:sldIdLst>
            <p14:sldId id="278"/>
            <p14:sldId id="269"/>
            <p14:sldId id="288"/>
            <p14:sldId id="280"/>
            <p14:sldId id="290"/>
            <p14:sldId id="260"/>
            <p14:sldId id="271"/>
            <p14:sldId id="273"/>
            <p14:sldId id="274"/>
            <p14:sldId id="277"/>
            <p14:sldId id="276"/>
            <p14:sldId id="261"/>
            <p14:sldId id="291"/>
            <p14:sldId id="256"/>
            <p14:sldId id="286"/>
            <p14:sldId id="281"/>
            <p14:sldId id="259"/>
            <p14:sldId id="283"/>
            <p14:sldId id="284"/>
            <p14:sldId id="292"/>
            <p14:sldId id="258"/>
            <p14:sldId id="296"/>
            <p14:sldId id="294"/>
            <p14:sldId id="289"/>
            <p14:sldId id="295"/>
          </p14:sldIdLst>
        </p14:section>
        <p14:section name="Untitled Section" id="{0D608ED7-F6D6-4D44-A93D-DCA598A0990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5" autoAdjust="0"/>
    <p:restoredTop sz="94659" autoAdjust="0"/>
  </p:normalViewPr>
  <p:slideViewPr>
    <p:cSldViewPr snapToGrid="0">
      <p:cViewPr varScale="1">
        <p:scale>
          <a:sx n="85" d="100"/>
          <a:sy n="85" d="100"/>
        </p:scale>
        <p:origin x="96" y="90"/>
      </p:cViewPr>
      <p:guideLst/>
    </p:cSldViewPr>
  </p:slideViewPr>
  <p:notesTextViewPr>
    <p:cViewPr>
      <p:scale>
        <a:sx n="1" d="1"/>
        <a:sy n="1" d="1"/>
      </p:scale>
      <p:origin x="0" y="0"/>
    </p:cViewPr>
  </p:notesTextViewPr>
  <p:sorterViewPr>
    <p:cViewPr varScale="1">
      <p:scale>
        <a:sx n="100" d="100"/>
        <a:sy n="100" d="100"/>
      </p:scale>
      <p:origin x="0" y="-7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32450-2F54-4387-950F-6434E1E019D1}" type="datetimeFigureOut">
              <a:rPr lang="en-US" smtClean="0"/>
              <a:t>4/6/2019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CE57A-8649-42D3-9F14-1A85A6B0E822}" type="slidenum">
              <a:rPr lang="en-US" smtClean="0"/>
              <a:t>‹#›</a:t>
            </a:fld>
            <a:endParaRPr lang="en-US"/>
          </a:p>
        </p:txBody>
      </p:sp>
    </p:spTree>
    <p:extLst>
      <p:ext uri="{BB962C8B-B14F-4D97-AF65-F5344CB8AC3E}">
        <p14:creationId xmlns:p14="http://schemas.microsoft.com/office/powerpoint/2010/main" val="387459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CE57A-8649-42D3-9F14-1A85A6B0E822}" type="slidenum">
              <a:rPr lang="en-US" smtClean="0"/>
              <a:t>14</a:t>
            </a:fld>
            <a:endParaRPr lang="en-US"/>
          </a:p>
        </p:txBody>
      </p:sp>
    </p:spTree>
    <p:extLst>
      <p:ext uri="{BB962C8B-B14F-4D97-AF65-F5344CB8AC3E}">
        <p14:creationId xmlns:p14="http://schemas.microsoft.com/office/powerpoint/2010/main" val="42449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5BDFB1-2D4F-4E63-B80F-7F8DE9433DD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53025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BDFB1-2D4F-4E63-B80F-7F8DE9433DD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20305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BDFB1-2D4F-4E63-B80F-7F8DE9433DD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1150443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70349E-0263-4615-8BA3-C5A3C2E1A68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11360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0349E-0263-4615-8BA3-C5A3C2E1A68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25531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0349E-0263-4615-8BA3-C5A3C2E1A68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49696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0349E-0263-4615-8BA3-C5A3C2E1A681}"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352462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0349E-0263-4615-8BA3-C5A3C2E1A681}" type="datetimeFigureOut">
              <a:rPr lang="en-US" smtClean="0"/>
              <a:t>4/6/2019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202293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0349E-0263-4615-8BA3-C5A3C2E1A681}" type="datetimeFigureOut">
              <a:rPr lang="en-US" smtClean="0"/>
              <a:t>4/6/2019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1766983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0349E-0263-4615-8BA3-C5A3C2E1A681}" type="datetimeFigureOut">
              <a:rPr lang="en-US" smtClean="0"/>
              <a:t>4/6/2019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749954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0349E-0263-4615-8BA3-C5A3C2E1A681}"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165980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BDFB1-2D4F-4E63-B80F-7F8DE9433DD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1029098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0349E-0263-4615-8BA3-C5A3C2E1A681}"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815100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0349E-0263-4615-8BA3-C5A3C2E1A68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238686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0349E-0263-4615-8BA3-C5A3C2E1A68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1AA3B-FD65-43C5-9F9C-99D8C97CDBBC}" type="slidenum">
              <a:rPr lang="en-US" smtClean="0"/>
              <a:t>‹#›</a:t>
            </a:fld>
            <a:endParaRPr lang="en-US"/>
          </a:p>
        </p:txBody>
      </p:sp>
    </p:spTree>
    <p:extLst>
      <p:ext uri="{BB962C8B-B14F-4D97-AF65-F5344CB8AC3E}">
        <p14:creationId xmlns:p14="http://schemas.microsoft.com/office/powerpoint/2010/main" val="113733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BDFB1-2D4F-4E63-B80F-7F8DE9433DD1}"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263348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5BDFB1-2D4F-4E63-B80F-7F8DE9433DD1}"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313443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5BDFB1-2D4F-4E63-B80F-7F8DE9433DD1}" type="datetimeFigureOut">
              <a:rPr lang="en-US" smtClean="0"/>
              <a:t>4/6/2019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39391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5BDFB1-2D4F-4E63-B80F-7F8DE9433DD1}" type="datetimeFigureOut">
              <a:rPr lang="en-US" smtClean="0"/>
              <a:t>4/6/2019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127371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BDFB1-2D4F-4E63-B80F-7F8DE9433DD1}" type="datetimeFigureOut">
              <a:rPr lang="en-US" smtClean="0"/>
              <a:t>4/6/2019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208715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5BDFB1-2D4F-4E63-B80F-7F8DE9433DD1}"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325902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5BDFB1-2D4F-4E63-B80F-7F8DE9433DD1}"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F3D2F-E7F6-4FB7-8D19-8B2EB36B32A3}" type="slidenum">
              <a:rPr lang="en-US" smtClean="0"/>
              <a:t>‹#›</a:t>
            </a:fld>
            <a:endParaRPr lang="en-US"/>
          </a:p>
        </p:txBody>
      </p:sp>
    </p:spTree>
    <p:extLst>
      <p:ext uri="{BB962C8B-B14F-4D97-AF65-F5344CB8AC3E}">
        <p14:creationId xmlns:p14="http://schemas.microsoft.com/office/powerpoint/2010/main" val="83673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BDFB1-2D4F-4E63-B80F-7F8DE9433DD1}" type="datetimeFigureOut">
              <a:rPr lang="en-US" smtClean="0"/>
              <a:t>4/6/2019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F3D2F-E7F6-4FB7-8D19-8B2EB36B32A3}" type="slidenum">
              <a:rPr lang="en-US" smtClean="0"/>
              <a:t>‹#›</a:t>
            </a:fld>
            <a:endParaRPr lang="en-US"/>
          </a:p>
        </p:txBody>
      </p:sp>
    </p:spTree>
    <p:extLst>
      <p:ext uri="{BB962C8B-B14F-4D97-AF65-F5344CB8AC3E}">
        <p14:creationId xmlns:p14="http://schemas.microsoft.com/office/powerpoint/2010/main" val="38866480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0349E-0263-4615-8BA3-C5A3C2E1A681}" type="datetimeFigureOut">
              <a:rPr lang="en-US" smtClean="0"/>
              <a:t>4/6/2019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1AA3B-FD65-43C5-9F9C-99D8C97CDBBC}" type="slidenum">
              <a:rPr lang="en-US" smtClean="0"/>
              <a:t>‹#›</a:t>
            </a:fld>
            <a:endParaRPr lang="en-US"/>
          </a:p>
        </p:txBody>
      </p:sp>
    </p:spTree>
    <p:extLst>
      <p:ext uri="{BB962C8B-B14F-4D97-AF65-F5344CB8AC3E}">
        <p14:creationId xmlns:p14="http://schemas.microsoft.com/office/powerpoint/2010/main" val="2611180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6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BACD-6314-44DB-B23A-B353D660DC48}"/>
              </a:ext>
            </a:extLst>
          </p:cNvPr>
          <p:cNvSpPr>
            <a:spLocks noGrp="1"/>
          </p:cNvSpPr>
          <p:nvPr>
            <p:ph type="title"/>
          </p:nvPr>
        </p:nvSpPr>
        <p:spPr>
          <a:xfrm>
            <a:off x="489833" y="5179131"/>
            <a:ext cx="3932237" cy="691444"/>
          </a:xfrm>
        </p:spPr>
        <p:txBody>
          <a:bodyPr>
            <a:normAutofit/>
          </a:bodyPr>
          <a:lstStyle/>
          <a:p>
            <a:pPr algn="r"/>
            <a:r>
              <a:rPr lang="en-US" sz="2000" b="1" i="1" dirty="0"/>
              <a:t>Winston Churchill</a:t>
            </a:r>
          </a:p>
        </p:txBody>
      </p:sp>
      <p:sp>
        <p:nvSpPr>
          <p:cNvPr id="4" name="Text Placeholder 3">
            <a:extLst>
              <a:ext uri="{FF2B5EF4-FFF2-40B4-BE49-F238E27FC236}">
                <a16:creationId xmlns:a16="http://schemas.microsoft.com/office/drawing/2014/main" id="{B74CF96A-9357-4357-9D68-79852AE398E3}"/>
              </a:ext>
            </a:extLst>
          </p:cNvPr>
          <p:cNvSpPr>
            <a:spLocks noGrp="1"/>
          </p:cNvSpPr>
          <p:nvPr>
            <p:ph type="body" sz="half" idx="2"/>
          </p:nvPr>
        </p:nvSpPr>
        <p:spPr>
          <a:xfrm>
            <a:off x="248356" y="987425"/>
            <a:ext cx="4673600" cy="3811588"/>
          </a:xfrm>
        </p:spPr>
        <p:txBody>
          <a:bodyPr>
            <a:normAutofit/>
          </a:bodyPr>
          <a:lstStyle/>
          <a:p>
            <a:r>
              <a:rPr lang="en-US" sz="3600" dirty="0"/>
              <a:t>Men occasionally stumble over the truth, but most of them pick themselves up and hurry off as if nothing happened</a:t>
            </a:r>
          </a:p>
        </p:txBody>
      </p:sp>
      <p:pic>
        <p:nvPicPr>
          <p:cNvPr id="9" name="Picture Placeholder 8" descr="A person in a white uniform&#10;&#10;Description automatically generated">
            <a:extLst>
              <a:ext uri="{FF2B5EF4-FFF2-40B4-BE49-F238E27FC236}">
                <a16:creationId xmlns:a16="http://schemas.microsoft.com/office/drawing/2014/main" id="{0BB80B26-EEEA-4850-8D15-975BF1CA4B2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Tree>
    <p:extLst>
      <p:ext uri="{BB962C8B-B14F-4D97-AF65-F5344CB8AC3E}">
        <p14:creationId xmlns:p14="http://schemas.microsoft.com/office/powerpoint/2010/main" val="22768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250"/>
                                        <p:tgtEl>
                                          <p:spTgt spid="4">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87">
                                          <p:stCondLst>
                                            <p:cond delay="0"/>
                                          </p:stCondLst>
                                        </p:cTn>
                                        <p:tgtEl>
                                          <p:spTgt spid="9"/>
                                        </p:tgtEl>
                                      </p:cBhvr>
                                    </p:animEffect>
                                    <p:anim calcmode="lin" valueType="num">
                                      <p:cBhvr>
                                        <p:cTn id="11" dur="341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124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 dur="1245" tmFilter="0, 0; 0.125,0.2665; 0.25,0.4; 0.375,0.465; 0.5,0.5;  0.625,0.535; 0.75,0.6; 0.875,0.7335; 1,1">
                                          <p:stCondLst>
                                            <p:cond delay="1245"/>
                                          </p:stCondLst>
                                        </p:cTn>
                                        <p:tgtEl>
                                          <p:spTgt spid="9"/>
                                        </p:tgtEl>
                                        <p:attrNameLst>
                                          <p:attrName>ppt_y</p:attrName>
                                        </p:attrNameLst>
                                      </p:cBhvr>
                                      <p:tavLst>
                                        <p:tav tm="0" fmla="#ppt_y-sin(pi*$)/9">
                                          <p:val>
                                            <p:fltVal val="0"/>
                                          </p:val>
                                        </p:tav>
                                        <p:tav tm="100000">
                                          <p:val>
                                            <p:fltVal val="1"/>
                                          </p:val>
                                        </p:tav>
                                      </p:tavLst>
                                    </p:anim>
                                    <p:anim calcmode="lin" valueType="num">
                                      <p:cBhvr>
                                        <p:cTn id="14" dur="622" tmFilter="0, 0; 0.125,0.2665; 0.25,0.4; 0.375,0.465; 0.5,0.5;  0.625,0.535; 0.75,0.6; 0.875,0.7335; 1,1">
                                          <p:stCondLst>
                                            <p:cond delay="2483"/>
                                          </p:stCondLst>
                                        </p:cTn>
                                        <p:tgtEl>
                                          <p:spTgt spid="9"/>
                                        </p:tgtEl>
                                        <p:attrNameLst>
                                          <p:attrName>ppt_y</p:attrName>
                                        </p:attrNameLst>
                                      </p:cBhvr>
                                      <p:tavLst>
                                        <p:tav tm="0" fmla="#ppt_y-sin(pi*$)/27">
                                          <p:val>
                                            <p:fltVal val="0"/>
                                          </p:val>
                                        </p:tav>
                                        <p:tav tm="100000">
                                          <p:val>
                                            <p:fltVal val="1"/>
                                          </p:val>
                                        </p:tav>
                                      </p:tavLst>
                                    </p:anim>
                                    <p:anim calcmode="lin" valueType="num">
                                      <p:cBhvr>
                                        <p:cTn id="15" dur="308" tmFilter="0, 0; 0.125,0.2665; 0.25,0.4; 0.375,0.465; 0.5,0.5;  0.625,0.535; 0.75,0.6; 0.875,0.7335; 1,1">
                                          <p:stCondLst>
                                            <p:cond delay="3105"/>
                                          </p:stCondLst>
                                        </p:cTn>
                                        <p:tgtEl>
                                          <p:spTgt spid="9"/>
                                        </p:tgtEl>
                                        <p:attrNameLst>
                                          <p:attrName>ppt_y</p:attrName>
                                        </p:attrNameLst>
                                      </p:cBhvr>
                                      <p:tavLst>
                                        <p:tav tm="0" fmla="#ppt_y-sin(pi*$)/81">
                                          <p:val>
                                            <p:fltVal val="0"/>
                                          </p:val>
                                        </p:tav>
                                        <p:tav tm="100000">
                                          <p:val>
                                            <p:fltVal val="1"/>
                                          </p:val>
                                        </p:tav>
                                      </p:tavLst>
                                    </p:anim>
                                    <p:animScale>
                                      <p:cBhvr>
                                        <p:cTn id="16" dur="49">
                                          <p:stCondLst>
                                            <p:cond delay="1219"/>
                                          </p:stCondLst>
                                        </p:cTn>
                                        <p:tgtEl>
                                          <p:spTgt spid="9"/>
                                        </p:tgtEl>
                                      </p:cBhvr>
                                      <p:to x="100000" y="60000"/>
                                    </p:animScale>
                                    <p:animScale>
                                      <p:cBhvr>
                                        <p:cTn id="17" dur="311" decel="50000">
                                          <p:stCondLst>
                                            <p:cond delay="1268"/>
                                          </p:stCondLst>
                                        </p:cTn>
                                        <p:tgtEl>
                                          <p:spTgt spid="9"/>
                                        </p:tgtEl>
                                      </p:cBhvr>
                                      <p:to x="100000" y="100000"/>
                                    </p:animScale>
                                    <p:animScale>
                                      <p:cBhvr>
                                        <p:cTn id="18" dur="49">
                                          <p:stCondLst>
                                            <p:cond delay="2460"/>
                                          </p:stCondLst>
                                        </p:cTn>
                                        <p:tgtEl>
                                          <p:spTgt spid="9"/>
                                        </p:tgtEl>
                                      </p:cBhvr>
                                      <p:to x="100000" y="80000"/>
                                    </p:animScale>
                                    <p:animScale>
                                      <p:cBhvr>
                                        <p:cTn id="19" dur="311" decel="50000">
                                          <p:stCondLst>
                                            <p:cond delay="2509"/>
                                          </p:stCondLst>
                                        </p:cTn>
                                        <p:tgtEl>
                                          <p:spTgt spid="9"/>
                                        </p:tgtEl>
                                      </p:cBhvr>
                                      <p:to x="100000" y="100000"/>
                                    </p:animScale>
                                    <p:animScale>
                                      <p:cBhvr>
                                        <p:cTn id="20" dur="49">
                                          <p:stCondLst>
                                            <p:cond delay="3079"/>
                                          </p:stCondLst>
                                        </p:cTn>
                                        <p:tgtEl>
                                          <p:spTgt spid="9"/>
                                        </p:tgtEl>
                                      </p:cBhvr>
                                      <p:to x="100000" y="90000"/>
                                    </p:animScale>
                                    <p:animScale>
                                      <p:cBhvr>
                                        <p:cTn id="21" dur="311" decel="50000">
                                          <p:stCondLst>
                                            <p:cond delay="3127"/>
                                          </p:stCondLst>
                                        </p:cTn>
                                        <p:tgtEl>
                                          <p:spTgt spid="9"/>
                                        </p:tgtEl>
                                      </p:cBhvr>
                                      <p:to x="100000" y="100000"/>
                                    </p:animScale>
                                    <p:animScale>
                                      <p:cBhvr>
                                        <p:cTn id="22" dur="49">
                                          <p:stCondLst>
                                            <p:cond delay="3390"/>
                                          </p:stCondLst>
                                        </p:cTn>
                                        <p:tgtEl>
                                          <p:spTgt spid="9"/>
                                        </p:tgtEl>
                                      </p:cBhvr>
                                      <p:to x="100000" y="95000"/>
                                    </p:animScale>
                                    <p:animScale>
                                      <p:cBhvr>
                                        <p:cTn id="23" dur="311" decel="50000">
                                          <p:stCondLst>
                                            <p:cond delay="343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the camera&#10;&#10;Description automatically generated">
            <a:extLst>
              <a:ext uri="{FF2B5EF4-FFF2-40B4-BE49-F238E27FC236}">
                <a16:creationId xmlns:a16="http://schemas.microsoft.com/office/drawing/2014/main" id="{793C09A9-D9A6-47FD-9F0F-9EC4837F0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467" y="1291167"/>
            <a:ext cx="6224693" cy="3890433"/>
          </a:xfrm>
          <a:prstGeom prst="rect">
            <a:avLst/>
          </a:prstGeom>
        </p:spPr>
      </p:pic>
    </p:spTree>
    <p:extLst>
      <p:ext uri="{BB962C8B-B14F-4D97-AF65-F5344CB8AC3E}">
        <p14:creationId xmlns:p14="http://schemas.microsoft.com/office/powerpoint/2010/main" val="42625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spirational Quotes About Truth">
            <a:extLst>
              <a:ext uri="{FF2B5EF4-FFF2-40B4-BE49-F238E27FC236}">
                <a16:creationId xmlns:a16="http://schemas.microsoft.com/office/drawing/2014/main" id="{8E09B44D-8B39-44A0-9DFA-6A68F6AA8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538413"/>
            <a:ext cx="4765612" cy="297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8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250" fill="hold"/>
                                        <p:tgtEl>
                                          <p:spTgt spid="2050"/>
                                        </p:tgtEl>
                                        <p:attrNameLst>
                                          <p:attrName>ppt_w</p:attrName>
                                        </p:attrNameLst>
                                      </p:cBhvr>
                                      <p:tavLst>
                                        <p:tav tm="0">
                                          <p:val>
                                            <p:fltVal val="0"/>
                                          </p:val>
                                        </p:tav>
                                        <p:tav tm="100000">
                                          <p:val>
                                            <p:strVal val="#ppt_w"/>
                                          </p:val>
                                        </p:tav>
                                      </p:tavLst>
                                    </p:anim>
                                    <p:anim calcmode="lin" valueType="num">
                                      <p:cBhvr>
                                        <p:cTn id="8" dur="3250" fill="hold"/>
                                        <p:tgtEl>
                                          <p:spTgt spid="2050"/>
                                        </p:tgtEl>
                                        <p:attrNameLst>
                                          <p:attrName>ppt_h</p:attrName>
                                        </p:attrNameLst>
                                      </p:cBhvr>
                                      <p:tavLst>
                                        <p:tav tm="0">
                                          <p:val>
                                            <p:fltVal val="0"/>
                                          </p:val>
                                        </p:tav>
                                        <p:tav tm="100000">
                                          <p:val>
                                            <p:strVal val="#ppt_h"/>
                                          </p:val>
                                        </p:tav>
                                      </p:tavLst>
                                    </p:anim>
                                    <p:animEffect transition="in" filter="fade">
                                      <p:cBhvr>
                                        <p:cTn id="9" dur="3250"/>
                                        <p:tgtEl>
                                          <p:spTgt spid="2050"/>
                                        </p:tgtEl>
                                      </p:cBhvr>
                                    </p:animEffect>
                                    <p:anim calcmode="lin" valueType="num">
                                      <p:cBhvr>
                                        <p:cTn id="10" dur="3250" fill="hold"/>
                                        <p:tgtEl>
                                          <p:spTgt spid="2050"/>
                                        </p:tgtEl>
                                        <p:attrNameLst>
                                          <p:attrName>ppt_x</p:attrName>
                                        </p:attrNameLst>
                                      </p:cBhvr>
                                      <p:tavLst>
                                        <p:tav tm="0">
                                          <p:val>
                                            <p:fltVal val="0.5"/>
                                          </p:val>
                                        </p:tav>
                                        <p:tav tm="100000">
                                          <p:val>
                                            <p:strVal val="#ppt_x"/>
                                          </p:val>
                                        </p:tav>
                                      </p:tavLst>
                                    </p:anim>
                                    <p:anim calcmode="lin" valueType="num">
                                      <p:cBhvr>
                                        <p:cTn id="11" dur="3250" fill="hold"/>
                                        <p:tgtEl>
                                          <p:spTgt spid="20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61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686138-1E27-4B25-981D-4D662207EBE2}"/>
              </a:ext>
            </a:extLst>
          </p:cNvPr>
          <p:cNvSpPr>
            <a:spLocks noGrp="1"/>
          </p:cNvSpPr>
          <p:nvPr>
            <p:ph type="title"/>
          </p:nvPr>
        </p:nvSpPr>
        <p:spPr>
          <a:xfrm>
            <a:off x="707672" y="705822"/>
            <a:ext cx="7871883" cy="1500188"/>
          </a:xfrm>
        </p:spPr>
        <p:txBody>
          <a:bodyPr>
            <a:normAutofit fontScale="90000"/>
          </a:bodyPr>
          <a:lstStyle/>
          <a:p>
            <a:pPr algn="ctr"/>
            <a:r>
              <a:rPr lang="en-US" sz="2400" b="1" i="1" dirty="0"/>
              <a:t>Jerusalem, once so crowded, lies deserted and lonely. This city that was known all over the world is now like a widow. This queen of the nations is now enslaved.</a:t>
            </a:r>
            <a:r>
              <a:rPr lang="en-US" sz="2400" dirty="0"/>
              <a:t>			                                                                                                                         								</a:t>
            </a:r>
            <a:r>
              <a:rPr lang="en-US" sz="2000" b="1" i="1" dirty="0"/>
              <a:t>Lamentations 1:1 </a:t>
            </a:r>
            <a:r>
              <a:rPr lang="en-US" sz="2000" b="1" dirty="0"/>
              <a:t>(CEV)</a:t>
            </a:r>
          </a:p>
        </p:txBody>
      </p:sp>
      <p:sp>
        <p:nvSpPr>
          <p:cNvPr id="10" name="Text Placeholder 9">
            <a:extLst>
              <a:ext uri="{FF2B5EF4-FFF2-40B4-BE49-F238E27FC236}">
                <a16:creationId xmlns:a16="http://schemas.microsoft.com/office/drawing/2014/main" id="{D7F91602-4F26-4F7F-BE53-D87A3E0C3189}"/>
              </a:ext>
            </a:extLst>
          </p:cNvPr>
          <p:cNvSpPr>
            <a:spLocks noGrp="1"/>
          </p:cNvSpPr>
          <p:nvPr>
            <p:ph type="body" idx="1"/>
          </p:nvPr>
        </p:nvSpPr>
        <p:spPr>
          <a:xfrm>
            <a:off x="825468" y="3151804"/>
            <a:ext cx="7636289" cy="1500187"/>
          </a:xfrm>
          <a:solidFill>
            <a:schemeClr val="accent1">
              <a:lumMod val="60000"/>
              <a:lumOff val="40000"/>
            </a:schemeClr>
          </a:solidFill>
        </p:spPr>
        <p:txBody>
          <a:bodyPr>
            <a:normAutofit fontScale="70000" lnSpcReduction="20000"/>
          </a:bodyPr>
          <a:lstStyle/>
          <a:p>
            <a:r>
              <a:rPr lang="en-US" dirty="0">
                <a:solidFill>
                  <a:schemeClr val="bg1"/>
                </a:solidFill>
              </a:rPr>
              <a:t>Jeremiah weeping over Jerusalem, yet in the midst of tears. He speaks without moderating his message of judgement to a people who had so much and yet turned away</a:t>
            </a:r>
          </a:p>
          <a:p>
            <a:r>
              <a:rPr lang="en-US" dirty="0">
                <a:solidFill>
                  <a:schemeClr val="bg1"/>
                </a:solidFill>
              </a:rPr>
              <a:t>Through an Exposition of Lamentations, Jeremiah and the opening chapters of Romans, Dr. Schaeffer exposes the nature of our world and presents the message the church must speak if it is to give real answers to significant men</a:t>
            </a:r>
            <a:r>
              <a:rPr lang="en-US" dirty="0"/>
              <a:t>.</a:t>
            </a:r>
          </a:p>
          <a:p>
            <a:endParaRPr lang="en-US" dirty="0">
              <a:solidFill>
                <a:schemeClr val="bg1"/>
              </a:solidFill>
            </a:endParaRPr>
          </a:p>
        </p:txBody>
      </p:sp>
      <p:pic>
        <p:nvPicPr>
          <p:cNvPr id="7" name="Content Placeholder 6">
            <a:extLst>
              <a:ext uri="{FF2B5EF4-FFF2-40B4-BE49-F238E27FC236}">
                <a16:creationId xmlns:a16="http://schemas.microsoft.com/office/drawing/2014/main" id="{7432C227-3E4D-4F8B-923D-F5790DECA27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357960" y="702202"/>
            <a:ext cx="2709862" cy="4008437"/>
          </a:xfrm>
        </p:spPr>
      </p:pic>
    </p:spTree>
    <p:extLst>
      <p:ext uri="{BB962C8B-B14F-4D97-AF65-F5344CB8AC3E}">
        <p14:creationId xmlns:p14="http://schemas.microsoft.com/office/powerpoint/2010/main" val="196309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E029-0D23-44EF-8502-4EB47671A7D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345DF41-B039-446A-AFE6-04AAD95892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013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1E7446-5CE7-48BD-868D-99EB24B63AE2}"/>
              </a:ext>
            </a:extLst>
          </p:cNvPr>
          <p:cNvSpPr>
            <a:spLocks noGrp="1"/>
          </p:cNvSpPr>
          <p:nvPr>
            <p:ph type="title"/>
          </p:nvPr>
        </p:nvSpPr>
        <p:spPr>
          <a:solidFill>
            <a:schemeClr val="accent1"/>
          </a:solidFill>
        </p:spPr>
        <p:txBody>
          <a:bodyPr/>
          <a:lstStyle/>
          <a:p>
            <a:pPr algn="ctr"/>
            <a:r>
              <a:rPr lang="en-US" dirty="0"/>
              <a:t>Last Kings of Judah</a:t>
            </a:r>
          </a:p>
        </p:txBody>
      </p:sp>
      <p:sp>
        <p:nvSpPr>
          <p:cNvPr id="6" name="Content Placeholder 5">
            <a:extLst>
              <a:ext uri="{FF2B5EF4-FFF2-40B4-BE49-F238E27FC236}">
                <a16:creationId xmlns:a16="http://schemas.microsoft.com/office/drawing/2014/main" id="{533A9846-4FEC-4BB4-963A-A4B7437ED117}"/>
              </a:ext>
            </a:extLst>
          </p:cNvPr>
          <p:cNvSpPr>
            <a:spLocks noGrp="1"/>
          </p:cNvSpPr>
          <p:nvPr>
            <p:ph idx="1"/>
          </p:nvPr>
        </p:nvSpPr>
        <p:spPr>
          <a:xfrm>
            <a:off x="838200" y="1825625"/>
            <a:ext cx="10515600" cy="4789664"/>
          </a:xfrm>
          <a:solidFill>
            <a:schemeClr val="accent1">
              <a:lumMod val="75000"/>
            </a:schemeClr>
          </a:solidFill>
        </p:spPr>
        <p:txBody>
          <a:bodyPr>
            <a:normAutofit/>
          </a:bodyPr>
          <a:lstStyle/>
          <a:p>
            <a:r>
              <a:rPr lang="en-US" dirty="0"/>
              <a:t>Josiah: The Last Righteous  King 			31years</a:t>
            </a:r>
          </a:p>
          <a:p>
            <a:endParaRPr lang="en-US" dirty="0"/>
          </a:p>
          <a:p>
            <a:r>
              <a:rPr lang="en-US" dirty="0" err="1"/>
              <a:t>Johoahaz</a:t>
            </a:r>
            <a:r>
              <a:rPr lang="en-US" dirty="0"/>
              <a:t>:  Unrighteous					</a:t>
            </a:r>
            <a:r>
              <a:rPr lang="en-US"/>
              <a:t>3 months</a:t>
            </a:r>
            <a:r>
              <a:rPr lang="en-US" dirty="0"/>
              <a:t>		</a:t>
            </a:r>
          </a:p>
          <a:p>
            <a:endParaRPr lang="en-US" dirty="0"/>
          </a:p>
          <a:p>
            <a:r>
              <a:rPr lang="en-US" dirty="0"/>
              <a:t>Jehoiakim:	 Unrighteous				11 years</a:t>
            </a:r>
          </a:p>
          <a:p>
            <a:endParaRPr lang="en-US" dirty="0"/>
          </a:p>
          <a:p>
            <a:r>
              <a:rPr lang="en-US" dirty="0"/>
              <a:t>Jehoiachin: Unrighteous				 3 months 		</a:t>
            </a:r>
          </a:p>
          <a:p>
            <a:endParaRPr lang="en-US" dirty="0"/>
          </a:p>
          <a:p>
            <a:r>
              <a:rPr lang="en-US" dirty="0"/>
              <a:t>Zedekiah:    Unrighteous				 11 years</a:t>
            </a:r>
          </a:p>
          <a:p>
            <a:endParaRPr lang="en-US" dirty="0"/>
          </a:p>
        </p:txBody>
      </p:sp>
    </p:spTree>
    <p:extLst>
      <p:ext uri="{BB962C8B-B14F-4D97-AF65-F5344CB8AC3E}">
        <p14:creationId xmlns:p14="http://schemas.microsoft.com/office/powerpoint/2010/main" val="336747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3F968-D36B-4AD1-A933-D39D57938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066" y="1253067"/>
            <a:ext cx="4815868" cy="5604933"/>
          </a:xfrm>
          <a:prstGeom prst="rect">
            <a:avLst/>
          </a:prstGeom>
        </p:spPr>
      </p:pic>
      <p:sp>
        <p:nvSpPr>
          <p:cNvPr id="5" name="Title 4">
            <a:extLst>
              <a:ext uri="{FF2B5EF4-FFF2-40B4-BE49-F238E27FC236}">
                <a16:creationId xmlns:a16="http://schemas.microsoft.com/office/drawing/2014/main" id="{22135A66-7467-496C-879D-DF0876C62056}"/>
              </a:ext>
            </a:extLst>
          </p:cNvPr>
          <p:cNvSpPr>
            <a:spLocks noGrp="1"/>
          </p:cNvSpPr>
          <p:nvPr>
            <p:ph type="title"/>
          </p:nvPr>
        </p:nvSpPr>
        <p:spPr>
          <a:xfrm>
            <a:off x="3122789" y="398992"/>
            <a:ext cx="5946422" cy="571853"/>
          </a:xfrm>
        </p:spPr>
        <p:txBody>
          <a:bodyPr>
            <a:normAutofit fontScale="90000"/>
          </a:bodyPr>
          <a:lstStyle/>
          <a:p>
            <a:pPr algn="ctr"/>
            <a:r>
              <a:rPr lang="en-US" dirty="0"/>
              <a:t>Israel before the Invasion</a:t>
            </a:r>
          </a:p>
        </p:txBody>
      </p:sp>
    </p:spTree>
    <p:extLst>
      <p:ext uri="{BB962C8B-B14F-4D97-AF65-F5344CB8AC3E}">
        <p14:creationId xmlns:p14="http://schemas.microsoft.com/office/powerpoint/2010/main" val="386234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36BBBB-3244-4EBF-BAD6-7CE67036ABCC}"/>
              </a:ext>
            </a:extLst>
          </p:cNvPr>
          <p:cNvSpPr/>
          <p:nvPr/>
        </p:nvSpPr>
        <p:spPr>
          <a:xfrm>
            <a:off x="3048000" y="2753751"/>
            <a:ext cx="6096000" cy="1350498"/>
          </a:xfrm>
          <a:prstGeom prst="rect">
            <a:avLst/>
          </a:prstGeom>
        </p:spPr>
        <p:txBody>
          <a:bodyPr>
            <a:spAutoFit/>
          </a:bodyPr>
          <a:lstStyle/>
          <a:p>
            <a:pPr>
              <a:lnSpc>
                <a:spcPts val="1800"/>
              </a:lnSpc>
              <a:spcAft>
                <a:spcPts val="750"/>
              </a:spcAft>
            </a:pPr>
            <a:r>
              <a:rPr lang="en-US" dirty="0">
                <a:solidFill>
                  <a:srgbClr val="000000"/>
                </a:solidFill>
                <a:latin typeface="Arial" panose="020B0604020202020204" pitchFamily="34" charset="0"/>
                <a:ea typeface="Times New Roman" panose="02020603050405020304" pitchFamily="18" charset="0"/>
              </a:rPr>
              <a:t>The </a:t>
            </a:r>
            <a:r>
              <a:rPr lang="en-US" cap="small" dirty="0">
                <a:solidFill>
                  <a:srgbClr val="000000"/>
                </a:solidFill>
                <a:latin typeface="Arial" panose="020B0604020202020204" pitchFamily="34" charset="0"/>
                <a:ea typeface="Times New Roman" panose="02020603050405020304" pitchFamily="18" charset="0"/>
              </a:rPr>
              <a:t>Lord </a:t>
            </a:r>
            <a:r>
              <a:rPr lang="en-US" dirty="0">
                <a:solidFill>
                  <a:srgbClr val="000000"/>
                </a:solidFill>
                <a:latin typeface="Arial" panose="020B0604020202020204" pitchFamily="34" charset="0"/>
                <a:ea typeface="Times New Roman" panose="02020603050405020304" pitchFamily="18" charset="0"/>
              </a:rPr>
              <a:t>says: </a:t>
            </a:r>
            <a:r>
              <a:rPr lang="en-US" b="1" u="sng" dirty="0">
                <a:solidFill>
                  <a:srgbClr val="000000"/>
                </a:solidFill>
                <a:latin typeface="Arial" panose="020B0604020202020204" pitchFamily="34" charset="0"/>
                <a:ea typeface="Times New Roman" panose="02020603050405020304" pitchFamily="18" charset="0"/>
              </a:rPr>
              <a:t>Don’t</a:t>
            </a:r>
            <a:r>
              <a:rPr lang="en-US" u="sng" dirty="0">
                <a:solidFill>
                  <a:srgbClr val="000000"/>
                </a:solidFill>
                <a:latin typeface="Arial" panose="020B0604020202020204" pitchFamily="34" charset="0"/>
                <a:ea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rPr>
              <a:t>be afraid of the king of Babylon! ‘</a:t>
            </a:r>
            <a:r>
              <a:rPr lang="en-US" b="1" i="1" u="sng" dirty="0">
                <a:solidFill>
                  <a:srgbClr val="000000"/>
                </a:solidFill>
                <a:latin typeface="Arial" panose="020B0604020202020204" pitchFamily="34" charset="0"/>
                <a:ea typeface="Times New Roman" panose="02020603050405020304" pitchFamily="18" charset="0"/>
              </a:rPr>
              <a:t>I am</a:t>
            </a:r>
            <a:r>
              <a:rPr lang="en-US" b="1" i="1" dirty="0">
                <a:solidFill>
                  <a:srgbClr val="000000"/>
                </a:solidFill>
                <a:latin typeface="Arial" panose="020B0604020202020204" pitchFamily="34" charset="0"/>
                <a:ea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rPr>
              <a:t>with you, to save you and deliver you from his hand! </a:t>
            </a:r>
            <a:endParaRPr lang="en-US" sz="1200" dirty="0">
              <a:latin typeface="Calibri" panose="020F0502020204030204" pitchFamily="34" charset="0"/>
              <a:ea typeface="Calibri" panose="020F0502020204030204" pitchFamily="34" charset="0"/>
            </a:endParaRPr>
          </a:p>
          <a:p>
            <a:pPr>
              <a:lnSpc>
                <a:spcPts val="1800"/>
              </a:lnSpc>
              <a:spcAft>
                <a:spcPts val="750"/>
              </a:spcAft>
            </a:pPr>
            <a:r>
              <a:rPr lang="en-US" b="1" baseline="30000" dirty="0">
                <a:solidFill>
                  <a:srgbClr val="000000"/>
                </a:solidFill>
                <a:latin typeface="Arial" panose="020B0604020202020204" pitchFamily="34" charset="0"/>
                <a:ea typeface="Times New Roman" panose="02020603050405020304" pitchFamily="18" charset="0"/>
              </a:rPr>
              <a:t>12 </a:t>
            </a:r>
            <a:r>
              <a:rPr lang="en-US" dirty="0">
                <a:solidFill>
                  <a:srgbClr val="000000"/>
                </a:solidFill>
                <a:latin typeface="Arial" panose="020B0604020202020204" pitchFamily="34" charset="0"/>
                <a:ea typeface="Times New Roman" panose="02020603050405020304" pitchFamily="18" charset="0"/>
              </a:rPr>
              <a:t>…</a:t>
            </a:r>
            <a:r>
              <a:rPr lang="en-US" b="1" i="1" dirty="0">
                <a:solidFill>
                  <a:srgbClr val="000000"/>
                </a:solidFill>
                <a:latin typeface="Arial" panose="020B0604020202020204" pitchFamily="34" charset="0"/>
                <a:ea typeface="Times New Roman" panose="02020603050405020304" pitchFamily="18" charset="0"/>
              </a:rPr>
              <a:t>I’ll show you mercy</a:t>
            </a:r>
            <a:r>
              <a:rPr lang="en-US" dirty="0">
                <a:solidFill>
                  <a:srgbClr val="000000"/>
                </a:solidFill>
                <a:latin typeface="Arial" panose="020B0604020202020204" pitchFamily="34" charset="0"/>
                <a:ea typeface="Times New Roman" panose="02020603050405020304" pitchFamily="18" charset="0"/>
              </a:rPr>
              <a:t> by having </a:t>
            </a:r>
            <a:r>
              <a:rPr lang="en-US" b="1" u="sng" dirty="0">
                <a:solidFill>
                  <a:srgbClr val="000000"/>
                </a:solidFill>
                <a:latin typeface="Arial" panose="020B0604020202020204" pitchFamily="34" charset="0"/>
                <a:ea typeface="Times New Roman" panose="02020603050405020304" pitchFamily="18" charset="0"/>
              </a:rPr>
              <a:t>him</a:t>
            </a:r>
            <a:r>
              <a:rPr lang="en-US" dirty="0">
                <a:solidFill>
                  <a:srgbClr val="000000"/>
                </a:solidFill>
                <a:latin typeface="Arial" panose="020B0604020202020204" pitchFamily="34" charset="0"/>
                <a:ea typeface="Times New Roman" panose="02020603050405020304" pitchFamily="18" charset="0"/>
              </a:rPr>
              <a:t> have mercy on you and cause you to return to your own land.’</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1818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440E7-636D-4F4E-9C76-78944FFF774D}"/>
              </a:ext>
            </a:extLst>
          </p:cNvPr>
          <p:cNvSpPr>
            <a:spLocks noGrp="1"/>
          </p:cNvSpPr>
          <p:nvPr>
            <p:ph type="title"/>
          </p:nvPr>
        </p:nvSpPr>
        <p:spPr>
          <a:xfrm>
            <a:off x="3671711" y="319970"/>
            <a:ext cx="3112911" cy="1325563"/>
          </a:xfrm>
          <a:solidFill>
            <a:schemeClr val="accent1">
              <a:lumMod val="75000"/>
            </a:schemeClr>
          </a:solidFill>
        </p:spPr>
        <p:txBody>
          <a:bodyPr/>
          <a:lstStyle/>
          <a:p>
            <a:pPr algn="ctr"/>
            <a:r>
              <a:rPr lang="en-US" b="1" i="1" dirty="0"/>
              <a:t>Jeremiah 42</a:t>
            </a:r>
          </a:p>
        </p:txBody>
      </p:sp>
      <p:sp>
        <p:nvSpPr>
          <p:cNvPr id="5" name="Content Placeholder 4">
            <a:extLst>
              <a:ext uri="{FF2B5EF4-FFF2-40B4-BE49-F238E27FC236}">
                <a16:creationId xmlns:a16="http://schemas.microsoft.com/office/drawing/2014/main" id="{0DDD973F-3AA6-43D7-815C-56701A89AC90}"/>
              </a:ext>
            </a:extLst>
          </p:cNvPr>
          <p:cNvSpPr>
            <a:spLocks noGrp="1"/>
          </p:cNvSpPr>
          <p:nvPr>
            <p:ph idx="1"/>
          </p:nvPr>
        </p:nvSpPr>
        <p:spPr>
          <a:solidFill>
            <a:schemeClr val="accent1">
              <a:lumMod val="75000"/>
            </a:schemeClr>
          </a:solidFill>
        </p:spPr>
        <p:txBody>
          <a:bodyPr/>
          <a:lstStyle/>
          <a:p>
            <a:pPr marL="0" indent="0">
              <a:buNone/>
            </a:pPr>
            <a:endParaRPr lang="en-US" dirty="0"/>
          </a:p>
          <a:p>
            <a:pPr marL="0" lvl="0" indent="0">
              <a:buNone/>
            </a:pPr>
            <a:r>
              <a:rPr lang="en-US" sz="4000" i="1" dirty="0"/>
              <a:t>The request  1- 6 		</a:t>
            </a:r>
            <a:r>
              <a:rPr lang="en-US" b="1" dirty="0"/>
              <a:t>The people ask for prayer</a:t>
            </a:r>
          </a:p>
          <a:p>
            <a:pPr marL="0" lvl="0" indent="0">
              <a:buNone/>
            </a:pPr>
            <a:r>
              <a:rPr lang="en-US" sz="4000" i="1" dirty="0"/>
              <a:t>The answer  7-12		</a:t>
            </a:r>
            <a:r>
              <a:rPr lang="en-US" b="1" dirty="0"/>
              <a:t>I will protect you if you stay here</a:t>
            </a:r>
            <a:r>
              <a:rPr lang="en-US" sz="4000" i="1" dirty="0"/>
              <a:t>	</a:t>
            </a:r>
            <a:endParaRPr lang="en-US" b="1" dirty="0"/>
          </a:p>
          <a:p>
            <a:pPr marL="0" lvl="0" indent="0">
              <a:buNone/>
            </a:pPr>
            <a:r>
              <a:rPr lang="en-US" sz="4000" i="1" dirty="0"/>
              <a:t>The warning  13-19	</a:t>
            </a:r>
            <a:r>
              <a:rPr lang="en-US" b="1" dirty="0"/>
              <a:t>Don’t go to Egypt  </a:t>
            </a:r>
            <a:endParaRPr lang="en-US" i="1" dirty="0"/>
          </a:p>
          <a:p>
            <a:pPr marL="0" lvl="0" indent="0">
              <a:buNone/>
            </a:pPr>
            <a:r>
              <a:rPr lang="en-US" sz="4000" i="1" dirty="0"/>
              <a:t>The hypocrisy 20-22	</a:t>
            </a:r>
            <a:r>
              <a:rPr lang="en-US" b="1" dirty="0"/>
              <a:t>Disobeyed the Lord</a:t>
            </a:r>
            <a:r>
              <a:rPr lang="en-US" sz="4000" i="1" dirty="0"/>
              <a:t>	</a:t>
            </a:r>
          </a:p>
          <a:p>
            <a:pPr marL="0" indent="0">
              <a:buNone/>
            </a:pPr>
            <a:r>
              <a:rPr lang="en-US" sz="4000" i="1" dirty="0"/>
              <a:t>Conclusion: 			 </a:t>
            </a:r>
            <a:r>
              <a:rPr lang="en-US" b="1" dirty="0"/>
              <a:t>Chapter 43</a:t>
            </a:r>
            <a:r>
              <a:rPr lang="en-US" sz="4000" i="1" dirty="0"/>
              <a:t>	</a:t>
            </a:r>
            <a:endParaRPr lang="en-US" b="1" dirty="0"/>
          </a:p>
        </p:txBody>
      </p:sp>
    </p:spTree>
    <p:extLst>
      <p:ext uri="{BB962C8B-B14F-4D97-AF65-F5344CB8AC3E}">
        <p14:creationId xmlns:p14="http://schemas.microsoft.com/office/powerpoint/2010/main" val="195185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6947" y="2350453"/>
            <a:ext cx="7286659" cy="2387600"/>
          </a:xfrm>
        </p:spPr>
        <p:txBody>
          <a:bodyPr>
            <a:normAutofit fontScale="90000"/>
          </a:bodyPr>
          <a:lstStyle/>
          <a:p>
            <a:pPr lvl="0"/>
            <a:r>
              <a:rPr lang="en-US" sz="7200" b="1" u="sng" dirty="0">
                <a:latin typeface="Book Antiqua" panose="02040602050305030304" pitchFamily="18" charset="0"/>
                <a:ea typeface="Gungsuh" panose="020B0503020000020004" pitchFamily="18" charset="-127"/>
              </a:rPr>
              <a:t>JEREMIAH</a:t>
            </a:r>
            <a:br>
              <a:rPr lang="en-US" sz="7200" b="1" u="sng" dirty="0">
                <a:latin typeface="Book Antiqua" panose="02040602050305030304" pitchFamily="18" charset="0"/>
                <a:ea typeface="Gungsuh" panose="020B0503020000020004" pitchFamily="18" charset="-127"/>
              </a:rPr>
            </a:br>
            <a:r>
              <a:rPr lang="en-US" b="1" dirty="0">
                <a:latin typeface="Book Antiqua" panose="02040602050305030304" pitchFamily="18" charset="0"/>
                <a:ea typeface="Gungsuh" panose="020B0503020000020004" pitchFamily="18" charset="-127"/>
              </a:rPr>
              <a:t>Prophet of </a:t>
            </a:r>
            <a:br>
              <a:rPr lang="en-US" b="1" dirty="0">
                <a:latin typeface="Book Antiqua" panose="02040602050305030304" pitchFamily="18" charset="0"/>
                <a:ea typeface="Gungsuh" panose="020B0503020000020004" pitchFamily="18" charset="-127"/>
              </a:rPr>
            </a:br>
            <a:r>
              <a:rPr lang="en-US" b="1" dirty="0">
                <a:latin typeface="Book Antiqua" panose="02040602050305030304" pitchFamily="18" charset="0"/>
                <a:ea typeface="Gungsuh" panose="020B0503020000020004" pitchFamily="18" charset="-127"/>
              </a:rPr>
              <a:t>Crisis and Hope</a:t>
            </a:r>
            <a:br>
              <a:rPr lang="en-US" b="1" dirty="0">
                <a:solidFill>
                  <a:schemeClr val="bg1">
                    <a:lumMod val="85000"/>
                  </a:schemeClr>
                </a:solidFill>
                <a:latin typeface="Book Antiqua" panose="02040602050305030304" pitchFamily="18" charset="0"/>
                <a:ea typeface="Gungsuh" panose="020B0503020000020004" pitchFamily="18" charset="-127"/>
              </a:rPr>
            </a:br>
            <a:r>
              <a:rPr lang="en-US" b="1" dirty="0">
                <a:latin typeface="Book Antiqua" panose="02040602050305030304" pitchFamily="18" charset="0"/>
                <a:ea typeface="Gungsuh" panose="020B0503020000020004" pitchFamily="18" charset="-127"/>
              </a:rPr>
              <a:t>Part Twelve</a:t>
            </a:r>
            <a:br>
              <a:rPr lang="en-US" b="1" dirty="0">
                <a:latin typeface="Book Antiqua" panose="02040602050305030304" pitchFamily="18" charset="0"/>
                <a:ea typeface="Gungsuh" panose="020B0503020000020004" pitchFamily="18" charset="-127"/>
              </a:rPr>
            </a:br>
            <a:endParaRPr lang="en-US" dirty="0"/>
          </a:p>
        </p:txBody>
      </p:sp>
      <p:sp>
        <p:nvSpPr>
          <p:cNvPr id="5" name="Subtitle 4"/>
          <p:cNvSpPr>
            <a:spLocks noGrp="1"/>
          </p:cNvSpPr>
          <p:nvPr>
            <p:ph type="subTitle" idx="1"/>
          </p:nvPr>
        </p:nvSpPr>
        <p:spPr>
          <a:xfrm>
            <a:off x="4605020" y="4596026"/>
            <a:ext cx="7269480" cy="1655762"/>
          </a:xfrm>
        </p:spPr>
        <p:txBody>
          <a:bodyPr>
            <a:normAutofit/>
          </a:bodyPr>
          <a:lstStyle/>
          <a:p>
            <a:r>
              <a:rPr lang="en-US" sz="3600" b="1" dirty="0">
                <a:latin typeface="Book Antiqua" panose="02040602050305030304" pitchFamily="18" charset="0"/>
              </a:rPr>
              <a:t>Do Not Go To Egypt</a:t>
            </a:r>
          </a:p>
          <a:p>
            <a:r>
              <a:rPr lang="en-US" sz="3600" b="1" dirty="0">
                <a:latin typeface="Book Antiqua" panose="02040602050305030304" pitchFamily="18" charset="0"/>
              </a:rPr>
              <a:t>Chapter 42</a:t>
            </a:r>
          </a:p>
        </p:txBody>
      </p:sp>
      <p:pic>
        <p:nvPicPr>
          <p:cNvPr id="4" name="Picture 3"/>
          <p:cNvPicPr>
            <a:picLocks noChangeAspect="1"/>
          </p:cNvPicPr>
          <p:nvPr/>
        </p:nvPicPr>
        <p:blipFill>
          <a:blip r:embed="rId2"/>
          <a:stretch>
            <a:fillRect/>
          </a:stretch>
        </p:blipFill>
        <p:spPr>
          <a:xfrm>
            <a:off x="-103909" y="228600"/>
            <a:ext cx="4797968" cy="6389162"/>
          </a:xfrm>
          <a:prstGeom prst="rect">
            <a:avLst/>
          </a:prstGeom>
        </p:spPr>
      </p:pic>
    </p:spTree>
    <p:extLst>
      <p:ext uri="{BB962C8B-B14F-4D97-AF65-F5344CB8AC3E}">
        <p14:creationId xmlns:p14="http://schemas.microsoft.com/office/powerpoint/2010/main" val="315926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68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C70D8-A705-46BF-8086-18A603FF5E13}"/>
              </a:ext>
            </a:extLst>
          </p:cNvPr>
          <p:cNvPicPr>
            <a:picLocks noChangeAspect="1"/>
          </p:cNvPicPr>
          <p:nvPr/>
        </p:nvPicPr>
        <p:blipFill rotWithShape="1">
          <a:blip r:embed="rId2">
            <a:extLst>
              <a:ext uri="{28A0092B-C50C-407E-A947-70E740481C1C}">
                <a14:useLocalDpi xmlns:a14="http://schemas.microsoft.com/office/drawing/2010/main" val="0"/>
              </a:ext>
            </a:extLst>
          </a:blip>
          <a:srcRect t="-1026" b="6816"/>
          <a:stretch/>
        </p:blipFill>
        <p:spPr>
          <a:xfrm>
            <a:off x="3285067" y="338667"/>
            <a:ext cx="5508977" cy="5734756"/>
          </a:xfrm>
          <a:prstGeom prst="rect">
            <a:avLst/>
          </a:prstGeom>
        </p:spPr>
      </p:pic>
    </p:spTree>
    <p:extLst>
      <p:ext uri="{BB962C8B-B14F-4D97-AF65-F5344CB8AC3E}">
        <p14:creationId xmlns:p14="http://schemas.microsoft.com/office/powerpoint/2010/main" val="215303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440E7-636D-4F4E-9C76-78944FFF774D}"/>
              </a:ext>
            </a:extLst>
          </p:cNvPr>
          <p:cNvSpPr>
            <a:spLocks noGrp="1"/>
          </p:cNvSpPr>
          <p:nvPr>
            <p:ph type="title"/>
          </p:nvPr>
        </p:nvSpPr>
        <p:spPr>
          <a:xfrm>
            <a:off x="3671711" y="319970"/>
            <a:ext cx="3112911" cy="1325563"/>
          </a:xfrm>
          <a:solidFill>
            <a:schemeClr val="accent1">
              <a:lumMod val="75000"/>
            </a:schemeClr>
          </a:solidFill>
        </p:spPr>
        <p:txBody>
          <a:bodyPr/>
          <a:lstStyle/>
          <a:p>
            <a:pPr algn="ctr"/>
            <a:r>
              <a:rPr lang="en-US" b="1" i="1" dirty="0"/>
              <a:t>Jeremiah 42</a:t>
            </a:r>
          </a:p>
        </p:txBody>
      </p:sp>
      <p:sp>
        <p:nvSpPr>
          <p:cNvPr id="5" name="Content Placeholder 4">
            <a:extLst>
              <a:ext uri="{FF2B5EF4-FFF2-40B4-BE49-F238E27FC236}">
                <a16:creationId xmlns:a16="http://schemas.microsoft.com/office/drawing/2014/main" id="{0DDD973F-3AA6-43D7-815C-56701A89AC90}"/>
              </a:ext>
            </a:extLst>
          </p:cNvPr>
          <p:cNvSpPr>
            <a:spLocks noGrp="1"/>
          </p:cNvSpPr>
          <p:nvPr>
            <p:ph idx="1"/>
          </p:nvPr>
        </p:nvSpPr>
        <p:spPr>
          <a:solidFill>
            <a:schemeClr val="accent1">
              <a:lumMod val="75000"/>
            </a:schemeClr>
          </a:solidFill>
        </p:spPr>
        <p:txBody>
          <a:bodyPr/>
          <a:lstStyle/>
          <a:p>
            <a:pPr marL="0" indent="0">
              <a:buNone/>
            </a:pPr>
            <a:endParaRPr lang="en-US" dirty="0"/>
          </a:p>
          <a:p>
            <a:pPr marL="0" lvl="0" indent="0">
              <a:buNone/>
            </a:pPr>
            <a:r>
              <a:rPr lang="en-US" sz="4000" i="1" dirty="0"/>
              <a:t>The request  1- 6 		</a:t>
            </a:r>
            <a:r>
              <a:rPr lang="en-US" b="1" dirty="0"/>
              <a:t>The people ask for prayer</a:t>
            </a:r>
          </a:p>
          <a:p>
            <a:pPr marL="0" lvl="0" indent="0">
              <a:buNone/>
            </a:pPr>
            <a:r>
              <a:rPr lang="en-US" sz="4000" i="1" dirty="0"/>
              <a:t>The answer  7-12		</a:t>
            </a:r>
            <a:r>
              <a:rPr lang="en-US" b="1" dirty="0"/>
              <a:t>I will protect you if you stay here</a:t>
            </a:r>
            <a:r>
              <a:rPr lang="en-US" sz="4000" i="1" dirty="0"/>
              <a:t>	</a:t>
            </a:r>
            <a:endParaRPr lang="en-US" b="1" dirty="0"/>
          </a:p>
          <a:p>
            <a:pPr marL="0" lvl="0" indent="0">
              <a:buNone/>
            </a:pPr>
            <a:r>
              <a:rPr lang="en-US" sz="4000" i="1" dirty="0"/>
              <a:t>The warning  13-19	</a:t>
            </a:r>
            <a:r>
              <a:rPr lang="en-US" b="1" dirty="0"/>
              <a:t>Don’t go to Egypt  </a:t>
            </a:r>
            <a:endParaRPr lang="en-US" i="1" dirty="0"/>
          </a:p>
          <a:p>
            <a:pPr marL="0" lvl="0" indent="0">
              <a:buNone/>
            </a:pPr>
            <a:r>
              <a:rPr lang="en-US" sz="4000" i="1" dirty="0"/>
              <a:t>The hypocrisy 20-22	</a:t>
            </a:r>
            <a:r>
              <a:rPr lang="en-US" b="1" dirty="0"/>
              <a:t>Disobeyed the Lord</a:t>
            </a:r>
            <a:r>
              <a:rPr lang="en-US" sz="4000" i="1" dirty="0"/>
              <a:t>	</a:t>
            </a:r>
          </a:p>
          <a:p>
            <a:pPr marL="0" indent="0">
              <a:buNone/>
            </a:pPr>
            <a:r>
              <a:rPr lang="en-US" sz="4000" i="1" dirty="0"/>
              <a:t>Conclusion: 			 </a:t>
            </a:r>
            <a:r>
              <a:rPr lang="en-US" b="1" dirty="0"/>
              <a:t>Chapter 43</a:t>
            </a:r>
            <a:r>
              <a:rPr lang="en-US" sz="4000" i="1" dirty="0"/>
              <a:t>	</a:t>
            </a:r>
            <a:endParaRPr lang="en-US" b="1" dirty="0"/>
          </a:p>
        </p:txBody>
      </p:sp>
    </p:spTree>
    <p:extLst>
      <p:ext uri="{BB962C8B-B14F-4D97-AF65-F5344CB8AC3E}">
        <p14:creationId xmlns:p14="http://schemas.microsoft.com/office/powerpoint/2010/main" val="1376205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60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6F99-2E1D-46D8-8795-3D94A4B453FC}"/>
              </a:ext>
            </a:extLst>
          </p:cNvPr>
          <p:cNvSpPr>
            <a:spLocks noGrp="1"/>
          </p:cNvSpPr>
          <p:nvPr>
            <p:ph type="title"/>
          </p:nvPr>
        </p:nvSpPr>
        <p:spPr>
          <a:xfrm>
            <a:off x="838200" y="365126"/>
            <a:ext cx="10515600" cy="786342"/>
          </a:xfrm>
          <a:solidFill>
            <a:schemeClr val="accent1">
              <a:lumMod val="75000"/>
            </a:schemeClr>
          </a:solidFill>
          <a:ln>
            <a:noFill/>
          </a:ln>
        </p:spPr>
        <p:txBody>
          <a:bodyPr/>
          <a:lstStyle/>
          <a:p>
            <a:pPr algn="ctr"/>
            <a:r>
              <a:rPr lang="en-US" dirty="0"/>
              <a:t>Lamentations 3:22-26</a:t>
            </a:r>
          </a:p>
        </p:txBody>
      </p:sp>
      <p:sp>
        <p:nvSpPr>
          <p:cNvPr id="3" name="Content Placeholder 2">
            <a:extLst>
              <a:ext uri="{FF2B5EF4-FFF2-40B4-BE49-F238E27FC236}">
                <a16:creationId xmlns:a16="http://schemas.microsoft.com/office/drawing/2014/main" id="{03455E36-5F02-4321-AF26-6F5EB20CD81F}"/>
              </a:ext>
            </a:extLst>
          </p:cNvPr>
          <p:cNvSpPr>
            <a:spLocks noGrp="1"/>
          </p:cNvSpPr>
          <p:nvPr>
            <p:ph idx="1"/>
          </p:nvPr>
        </p:nvSpPr>
        <p:spPr>
          <a:xfrm>
            <a:off x="838200" y="1365956"/>
            <a:ext cx="10515600" cy="5126918"/>
          </a:xfrm>
          <a:solidFill>
            <a:schemeClr val="accent1">
              <a:lumMod val="75000"/>
            </a:schemeClr>
          </a:solidFill>
        </p:spPr>
        <p:txBody>
          <a:bodyPr/>
          <a:lstStyle/>
          <a:p>
            <a:pPr marL="0" indent="0">
              <a:buNone/>
            </a:pPr>
            <a:r>
              <a:rPr lang="en-US" dirty="0"/>
              <a:t>The steadfast love of the </a:t>
            </a:r>
            <a:r>
              <a:rPr lang="en-US" cap="small" dirty="0"/>
              <a:t>Lord</a:t>
            </a:r>
            <a:r>
              <a:rPr lang="en-US" dirty="0"/>
              <a:t> never ceases; his mercies never come to an end; </a:t>
            </a:r>
            <a:r>
              <a:rPr lang="en-US" b="1" baseline="30000" dirty="0"/>
              <a:t> </a:t>
            </a:r>
            <a:r>
              <a:rPr lang="en-US" dirty="0"/>
              <a:t>they are new every morning; great is </a:t>
            </a:r>
            <a:r>
              <a:rPr lang="en-US" b="1" dirty="0"/>
              <a:t>Y</a:t>
            </a:r>
            <a:r>
              <a:rPr lang="en-US" dirty="0"/>
              <a:t>our faithfulness.</a:t>
            </a:r>
            <a:br>
              <a:rPr lang="en-US" dirty="0"/>
            </a:br>
            <a:endParaRPr lang="en-US" dirty="0"/>
          </a:p>
          <a:p>
            <a:pPr marL="0" indent="0">
              <a:buNone/>
            </a:pPr>
            <a:r>
              <a:rPr lang="en-US" dirty="0"/>
              <a:t>The </a:t>
            </a:r>
            <a:r>
              <a:rPr lang="en-US" cap="small" dirty="0"/>
              <a:t>Lord</a:t>
            </a:r>
            <a:r>
              <a:rPr lang="en-US" dirty="0"/>
              <a:t> is my portion, says my soul, therefore I will hope in Him.</a:t>
            </a:r>
          </a:p>
          <a:p>
            <a:endParaRPr lang="en-US" dirty="0"/>
          </a:p>
          <a:p>
            <a:pPr marL="0" indent="0">
              <a:buNone/>
            </a:pPr>
            <a:r>
              <a:rPr lang="en-US" b="1" baseline="30000" dirty="0"/>
              <a:t> </a:t>
            </a:r>
            <a:r>
              <a:rPr lang="en-US" dirty="0"/>
              <a:t>The </a:t>
            </a:r>
            <a:r>
              <a:rPr lang="en-US" cap="small" dirty="0"/>
              <a:t>Lord</a:t>
            </a:r>
            <a:r>
              <a:rPr lang="en-US" dirty="0"/>
              <a:t> is good to those who wait for Him, to the soul who seeks Him.</a:t>
            </a:r>
          </a:p>
          <a:p>
            <a:pPr marL="0" indent="0">
              <a:buNone/>
            </a:pPr>
            <a:br>
              <a:rPr lang="en-US" dirty="0"/>
            </a:br>
            <a:r>
              <a:rPr lang="en-US" b="1" baseline="30000" dirty="0"/>
              <a:t> </a:t>
            </a:r>
            <a:r>
              <a:rPr lang="en-US" dirty="0"/>
              <a:t>It is good that one should wait quietly for the salvation of the </a:t>
            </a:r>
            <a:r>
              <a:rPr lang="en-US" cap="small" dirty="0"/>
              <a:t>Lord</a:t>
            </a:r>
            <a:r>
              <a:rPr lang="en-US" dirty="0"/>
              <a:t>.</a:t>
            </a:r>
          </a:p>
        </p:txBody>
      </p:sp>
    </p:spTree>
    <p:extLst>
      <p:ext uri="{BB962C8B-B14F-4D97-AF65-F5344CB8AC3E}">
        <p14:creationId xmlns:p14="http://schemas.microsoft.com/office/powerpoint/2010/main" val="185341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E482-6A36-41BF-8BC4-880EC42B35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F7CAD8-9F6A-4EB9-8775-AD5EA79BCF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0267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08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lassic Movie Line #15">
            <a:hlinkClick r:id="" action="ppaction://media"/>
            <a:extLst>
              <a:ext uri="{FF2B5EF4-FFF2-40B4-BE49-F238E27FC236}">
                <a16:creationId xmlns:a16="http://schemas.microsoft.com/office/drawing/2014/main" id="{A42F8712-69C9-403D-B6F6-9AD2E35AAEF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56540" y="609600"/>
            <a:ext cx="7218763" cy="5380444"/>
          </a:xfrm>
          <a:prstGeom prst="rect">
            <a:avLst/>
          </a:prstGeom>
        </p:spPr>
      </p:pic>
    </p:spTree>
    <p:extLst>
      <p:ext uri="{BB962C8B-B14F-4D97-AF65-F5344CB8AC3E}">
        <p14:creationId xmlns:p14="http://schemas.microsoft.com/office/powerpoint/2010/main" val="41001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BC3CD12-5310-4C19-BE1F-0FF51488B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2" y="562708"/>
            <a:ext cx="10803988" cy="3981157"/>
          </a:xfrm>
          <a:prstGeom prst="rect">
            <a:avLst/>
          </a:prstGeom>
        </p:spPr>
      </p:pic>
      <p:sp>
        <p:nvSpPr>
          <p:cNvPr id="5" name="Title 4">
            <a:extLst>
              <a:ext uri="{FF2B5EF4-FFF2-40B4-BE49-F238E27FC236}">
                <a16:creationId xmlns:a16="http://schemas.microsoft.com/office/drawing/2014/main" id="{35D6C941-0FBE-4695-BDF4-6626334FB004}"/>
              </a:ext>
            </a:extLst>
          </p:cNvPr>
          <p:cNvSpPr>
            <a:spLocks noGrp="1"/>
          </p:cNvSpPr>
          <p:nvPr>
            <p:ph type="title"/>
          </p:nvPr>
        </p:nvSpPr>
        <p:spPr>
          <a:xfrm>
            <a:off x="534572" y="4866786"/>
            <a:ext cx="10515600" cy="1325563"/>
          </a:xfrm>
        </p:spPr>
        <p:txBody>
          <a:bodyPr>
            <a:normAutofit/>
          </a:bodyPr>
          <a:lstStyle/>
          <a:p>
            <a:pPr algn="ctr"/>
            <a:r>
              <a:rPr lang="en-US" sz="2400" b="1" dirty="0"/>
              <a:t>December 16, 1863 – September 26, 1952), philosopher, essayist, poet, and novelist</a:t>
            </a:r>
          </a:p>
        </p:txBody>
      </p:sp>
    </p:spTree>
    <p:extLst>
      <p:ext uri="{BB962C8B-B14F-4D97-AF65-F5344CB8AC3E}">
        <p14:creationId xmlns:p14="http://schemas.microsoft.com/office/powerpoint/2010/main" val="153984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mous quotes about truth">
            <a:extLst>
              <a:ext uri="{FF2B5EF4-FFF2-40B4-BE49-F238E27FC236}">
                <a16:creationId xmlns:a16="http://schemas.microsoft.com/office/drawing/2014/main" id="{A3810BB3-7A62-4F9A-A983-535087480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061402"/>
            <a:ext cx="6060931" cy="441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7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250"/>
                                        <p:tgtEl>
                                          <p:spTgt spid="1026"/>
                                        </p:tgtEl>
                                      </p:cBhvr>
                                    </p:animEffect>
                                    <p:anim calcmode="lin" valueType="num">
                                      <p:cBhvr>
                                        <p:cTn id="8" dur="2250" fill="hold"/>
                                        <p:tgtEl>
                                          <p:spTgt spid="1026"/>
                                        </p:tgtEl>
                                        <p:attrNameLst>
                                          <p:attrName>ppt_x</p:attrName>
                                        </p:attrNameLst>
                                      </p:cBhvr>
                                      <p:tavLst>
                                        <p:tav tm="0">
                                          <p:val>
                                            <p:strVal val="#ppt_x"/>
                                          </p:val>
                                        </p:tav>
                                        <p:tav tm="100000">
                                          <p:val>
                                            <p:strVal val="#ppt_x"/>
                                          </p:val>
                                        </p:tav>
                                      </p:tavLst>
                                    </p:anim>
                                    <p:anim calcmode="lin" valueType="num">
                                      <p:cBhvr>
                                        <p:cTn id="9" dur="225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B847233-6EAC-4BA2-B9E8-DF39DC234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444" y="244204"/>
            <a:ext cx="4368800" cy="5602343"/>
          </a:xfrm>
          <a:prstGeom prst="rect">
            <a:avLst/>
          </a:prstGeom>
        </p:spPr>
      </p:pic>
    </p:spTree>
    <p:extLst>
      <p:ext uri="{BB962C8B-B14F-4D97-AF65-F5344CB8AC3E}">
        <p14:creationId xmlns:p14="http://schemas.microsoft.com/office/powerpoint/2010/main" val="33724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5EF702A-1B2F-4C1A-9884-81DBA0DF3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044" y="100064"/>
            <a:ext cx="5452533" cy="6280765"/>
          </a:xfrm>
          <a:prstGeom prst="rect">
            <a:avLst/>
          </a:prstGeom>
        </p:spPr>
      </p:pic>
    </p:spTree>
    <p:extLst>
      <p:ext uri="{BB962C8B-B14F-4D97-AF65-F5344CB8AC3E}">
        <p14:creationId xmlns:p14="http://schemas.microsoft.com/office/powerpoint/2010/main" val="89577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942">
                                          <p:stCondLst>
                                            <p:cond delay="0"/>
                                          </p:stCondLst>
                                        </p:cTn>
                                        <p:tgtEl>
                                          <p:spTgt spid="3"/>
                                        </p:tgtEl>
                                      </p:cBhvr>
                                    </p:animEffect>
                                    <p:anim calcmode="lin" valueType="num">
                                      <p:cBhvr>
                                        <p:cTn id="8" dur="296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07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079" tmFilter="0, 0; 0.125,0.2665; 0.25,0.4; 0.375,0.465; 0.5,0.5;  0.625,0.535; 0.75,0.6; 0.875,0.7335; 1,1">
                                          <p:stCondLst>
                                            <p:cond delay="1079"/>
                                          </p:stCondLst>
                                        </p:cTn>
                                        <p:tgtEl>
                                          <p:spTgt spid="3"/>
                                        </p:tgtEl>
                                        <p:attrNameLst>
                                          <p:attrName>ppt_y</p:attrName>
                                        </p:attrNameLst>
                                      </p:cBhvr>
                                      <p:tavLst>
                                        <p:tav tm="0" fmla="#ppt_y-sin(pi*$)/9">
                                          <p:val>
                                            <p:fltVal val="0"/>
                                          </p:val>
                                        </p:tav>
                                        <p:tav tm="100000">
                                          <p:val>
                                            <p:fltVal val="1"/>
                                          </p:val>
                                        </p:tav>
                                      </p:tavLst>
                                    </p:anim>
                                    <p:anim calcmode="lin" valueType="num">
                                      <p:cBhvr>
                                        <p:cTn id="11" dur="539" tmFilter="0, 0; 0.125,0.2665; 0.25,0.4; 0.375,0.465; 0.5,0.5;  0.625,0.535; 0.75,0.6; 0.875,0.7335; 1,1">
                                          <p:stCondLst>
                                            <p:cond delay="2152"/>
                                          </p:stCondLst>
                                        </p:cTn>
                                        <p:tgtEl>
                                          <p:spTgt spid="3"/>
                                        </p:tgtEl>
                                        <p:attrNameLst>
                                          <p:attrName>ppt_y</p:attrName>
                                        </p:attrNameLst>
                                      </p:cBhvr>
                                      <p:tavLst>
                                        <p:tav tm="0" fmla="#ppt_y-sin(pi*$)/27">
                                          <p:val>
                                            <p:fltVal val="0"/>
                                          </p:val>
                                        </p:tav>
                                        <p:tav tm="100000">
                                          <p:val>
                                            <p:fltVal val="1"/>
                                          </p:val>
                                        </p:tav>
                                      </p:tavLst>
                                    </p:anim>
                                    <p:anim calcmode="lin" valueType="num">
                                      <p:cBhvr>
                                        <p:cTn id="12" dur="267" tmFilter="0, 0; 0.125,0.2665; 0.25,0.4; 0.375,0.465; 0.5,0.5;  0.625,0.535; 0.75,0.6; 0.875,0.7335; 1,1">
                                          <p:stCondLst>
                                            <p:cond delay="2691"/>
                                          </p:stCondLst>
                                        </p:cTn>
                                        <p:tgtEl>
                                          <p:spTgt spid="3"/>
                                        </p:tgtEl>
                                        <p:attrNameLst>
                                          <p:attrName>ppt_y</p:attrName>
                                        </p:attrNameLst>
                                      </p:cBhvr>
                                      <p:tavLst>
                                        <p:tav tm="0" fmla="#ppt_y-sin(pi*$)/81">
                                          <p:val>
                                            <p:fltVal val="0"/>
                                          </p:val>
                                        </p:tav>
                                        <p:tav tm="100000">
                                          <p:val>
                                            <p:fltVal val="1"/>
                                          </p:val>
                                        </p:tav>
                                      </p:tavLst>
                                    </p:anim>
                                    <p:animScale>
                                      <p:cBhvr>
                                        <p:cTn id="13" dur="42">
                                          <p:stCondLst>
                                            <p:cond delay="1056"/>
                                          </p:stCondLst>
                                        </p:cTn>
                                        <p:tgtEl>
                                          <p:spTgt spid="3"/>
                                        </p:tgtEl>
                                      </p:cBhvr>
                                      <p:to x="100000" y="60000"/>
                                    </p:animScale>
                                    <p:animScale>
                                      <p:cBhvr>
                                        <p:cTn id="14" dur="270" decel="50000">
                                          <p:stCondLst>
                                            <p:cond delay="1099"/>
                                          </p:stCondLst>
                                        </p:cTn>
                                        <p:tgtEl>
                                          <p:spTgt spid="3"/>
                                        </p:tgtEl>
                                      </p:cBhvr>
                                      <p:to x="100000" y="100000"/>
                                    </p:animScale>
                                    <p:animScale>
                                      <p:cBhvr>
                                        <p:cTn id="15" dur="42">
                                          <p:stCondLst>
                                            <p:cond delay="2132"/>
                                          </p:stCondLst>
                                        </p:cTn>
                                        <p:tgtEl>
                                          <p:spTgt spid="3"/>
                                        </p:tgtEl>
                                      </p:cBhvr>
                                      <p:to x="100000" y="80000"/>
                                    </p:animScale>
                                    <p:animScale>
                                      <p:cBhvr>
                                        <p:cTn id="16" dur="270" decel="50000">
                                          <p:stCondLst>
                                            <p:cond delay="2174"/>
                                          </p:stCondLst>
                                        </p:cTn>
                                        <p:tgtEl>
                                          <p:spTgt spid="3"/>
                                        </p:tgtEl>
                                      </p:cBhvr>
                                      <p:to x="100000" y="100000"/>
                                    </p:animScale>
                                    <p:animScale>
                                      <p:cBhvr>
                                        <p:cTn id="17" dur="42">
                                          <p:stCondLst>
                                            <p:cond delay="2668"/>
                                          </p:stCondLst>
                                        </p:cTn>
                                        <p:tgtEl>
                                          <p:spTgt spid="3"/>
                                        </p:tgtEl>
                                      </p:cBhvr>
                                      <p:to x="100000" y="90000"/>
                                    </p:animScale>
                                    <p:animScale>
                                      <p:cBhvr>
                                        <p:cTn id="18" dur="270" decel="50000">
                                          <p:stCondLst>
                                            <p:cond delay="2710"/>
                                          </p:stCondLst>
                                        </p:cTn>
                                        <p:tgtEl>
                                          <p:spTgt spid="3"/>
                                        </p:tgtEl>
                                      </p:cBhvr>
                                      <p:to x="100000" y="100000"/>
                                    </p:animScale>
                                    <p:animScale>
                                      <p:cBhvr>
                                        <p:cTn id="19" dur="42">
                                          <p:stCondLst>
                                            <p:cond delay="2938"/>
                                          </p:stCondLst>
                                        </p:cTn>
                                        <p:tgtEl>
                                          <p:spTgt spid="3"/>
                                        </p:tgtEl>
                                      </p:cBhvr>
                                      <p:to x="100000" y="95000"/>
                                    </p:animScale>
                                    <p:animScale>
                                      <p:cBhvr>
                                        <p:cTn id="20" dur="270" decel="50000">
                                          <p:stCondLst>
                                            <p:cond delay="2980"/>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9572</TotalTime>
  <Words>204</Words>
  <Application>Microsoft Office PowerPoint</Application>
  <PresentationFormat>Widescreen</PresentationFormat>
  <Paragraphs>43</Paragraphs>
  <Slides>25</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Book Antiqua</vt:lpstr>
      <vt:lpstr>Calibri</vt:lpstr>
      <vt:lpstr>Calibri Light</vt:lpstr>
      <vt:lpstr>Office Theme</vt:lpstr>
      <vt:lpstr>1_Office Theme</vt:lpstr>
      <vt:lpstr>PowerPoint Presentation</vt:lpstr>
      <vt:lpstr>JEREMIAH Prophet of  Crisis and Hope Part Twelve </vt:lpstr>
      <vt:lpstr>PowerPoint Presentation</vt:lpstr>
      <vt:lpstr>PowerPoint Presentation</vt:lpstr>
      <vt:lpstr>PowerPoint Presentation</vt:lpstr>
      <vt:lpstr>December 16, 1863 – September 26, 1952), philosopher, essayist, poet, and novelist</vt:lpstr>
      <vt:lpstr>PowerPoint Presentation</vt:lpstr>
      <vt:lpstr>PowerPoint Presentation</vt:lpstr>
      <vt:lpstr>PowerPoint Presentation</vt:lpstr>
      <vt:lpstr>Winston Churchill</vt:lpstr>
      <vt:lpstr>PowerPoint Presentation</vt:lpstr>
      <vt:lpstr>PowerPoint Presentation</vt:lpstr>
      <vt:lpstr>PowerPoint Presentation</vt:lpstr>
      <vt:lpstr>Jerusalem, once so crowded, lies deserted and lonely. This city that was known all over the world is now like a widow. This queen of the nations is now enslaved.                                                                                                                                    Lamentations 1:1 (CEV)</vt:lpstr>
      <vt:lpstr>PowerPoint Presentation</vt:lpstr>
      <vt:lpstr>Last Kings of Judah</vt:lpstr>
      <vt:lpstr>Israel before the Invasion</vt:lpstr>
      <vt:lpstr>PowerPoint Presentation</vt:lpstr>
      <vt:lpstr>Jeremiah 42</vt:lpstr>
      <vt:lpstr>PowerPoint Presentation</vt:lpstr>
      <vt:lpstr>PowerPoint Presentation</vt:lpstr>
      <vt:lpstr>Jeremiah 42</vt:lpstr>
      <vt:lpstr>PowerPoint Presentation</vt:lpstr>
      <vt:lpstr>Lamentations 3:22-26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 Zeigenfuse</cp:lastModifiedBy>
  <cp:revision>68</cp:revision>
  <dcterms:created xsi:type="dcterms:W3CDTF">2019-03-24T12:20:56Z</dcterms:created>
  <dcterms:modified xsi:type="dcterms:W3CDTF">2019-04-07T01:47:06Z</dcterms:modified>
</cp:coreProperties>
</file>