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2"/>
  </p:notesMasterIdLst>
  <p:sldIdLst>
    <p:sldId id="353" r:id="rId2"/>
    <p:sldId id="422" r:id="rId3"/>
    <p:sldId id="423" r:id="rId4"/>
    <p:sldId id="424" r:id="rId5"/>
    <p:sldId id="425" r:id="rId6"/>
    <p:sldId id="427" r:id="rId7"/>
    <p:sldId id="428" r:id="rId8"/>
    <p:sldId id="431" r:id="rId9"/>
    <p:sldId id="429" r:id="rId10"/>
    <p:sldId id="432" r:id="rId11"/>
    <p:sldId id="430" r:id="rId12"/>
    <p:sldId id="437" r:id="rId13"/>
    <p:sldId id="438" r:id="rId14"/>
    <p:sldId id="439" r:id="rId15"/>
    <p:sldId id="440" r:id="rId16"/>
    <p:sldId id="441" r:id="rId17"/>
    <p:sldId id="442" r:id="rId18"/>
    <p:sldId id="443" r:id="rId19"/>
    <p:sldId id="436" r:id="rId20"/>
    <p:sldId id="444" r:id="rId21"/>
    <p:sldId id="445" r:id="rId22"/>
    <p:sldId id="446" r:id="rId23"/>
    <p:sldId id="447" r:id="rId24"/>
    <p:sldId id="448" r:id="rId25"/>
    <p:sldId id="449" r:id="rId26"/>
    <p:sldId id="450" r:id="rId27"/>
    <p:sldId id="451" r:id="rId28"/>
    <p:sldId id="434" r:id="rId29"/>
    <p:sldId id="452" r:id="rId30"/>
    <p:sldId id="453" r:id="rId31"/>
    <p:sldId id="454" r:id="rId32"/>
    <p:sldId id="455" r:id="rId33"/>
    <p:sldId id="456" r:id="rId34"/>
    <p:sldId id="457" r:id="rId35"/>
    <p:sldId id="458" r:id="rId36"/>
    <p:sldId id="459" r:id="rId37"/>
    <p:sldId id="460" r:id="rId38"/>
    <p:sldId id="461" r:id="rId39"/>
    <p:sldId id="462" r:id="rId40"/>
    <p:sldId id="435" r:id="rId41"/>
  </p:sldIdLst>
  <p:sldSz cx="12192000" cy="6858000"/>
  <p:notesSz cx="6858000" cy="9144000"/>
  <p:embeddedFontLst>
    <p:embeddedFont>
      <p:font typeface="Bodoni MT" panose="02070603080606020203" pitchFamily="18" charset="0"/>
      <p:regular r:id="rId43"/>
      <p:bold r:id="rId44"/>
      <p:italic r:id="rId45"/>
      <p:boldItalic r:id="rId46"/>
    </p:embeddedFont>
    <p:embeddedFont>
      <p:font typeface="Bookman Old Style" panose="02050604050505020204" pitchFamily="18" charset="0"/>
      <p:regular r:id="rId47"/>
      <p:bold r:id="rId48"/>
      <p:italic r:id="rId49"/>
      <p:boldItalic r:id="rId50"/>
    </p:embeddedFont>
    <p:embeddedFont>
      <p:font typeface="Calibri" panose="020F0502020204030204" pitchFamily="34" charset="0"/>
      <p:regular r:id="rId51"/>
      <p:bold r:id="rId52"/>
      <p:italic r:id="rId53"/>
      <p:boldItalic r:id="rId54"/>
    </p:embeddedFont>
    <p:embeddedFont>
      <p:font typeface="Engravers MT" panose="02090707080505020304" pitchFamily="18" charset="0"/>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423A"/>
    <a:srgbClr val="CCC0A7"/>
    <a:srgbClr val="7472F1"/>
    <a:srgbClr val="17111C"/>
    <a:srgbClr val="EEA0BC"/>
    <a:srgbClr val="4E63E0"/>
    <a:srgbClr val="90552E"/>
    <a:srgbClr val="456426"/>
    <a:srgbClr val="545146"/>
    <a:srgbClr val="4D5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20" autoAdjust="0"/>
    <p:restoredTop sz="94660"/>
  </p:normalViewPr>
  <p:slideViewPr>
    <p:cSldViewPr snapToGrid="0">
      <p:cViewPr varScale="1">
        <p:scale>
          <a:sx n="79" d="100"/>
          <a:sy n="79" d="100"/>
        </p:scale>
        <p:origin x="60" y="61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605D7D-6189-4C58-829C-2B337D74D108}" type="datetimeFigureOut">
              <a:rPr lang="en-US" smtClean="0"/>
              <a:t>3/23/2019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A3BBDB-D148-4B98-B3E6-43543C8D81C1}" type="slidenum">
              <a:rPr lang="en-US" smtClean="0"/>
              <a:t>‹#›</a:t>
            </a:fld>
            <a:endParaRPr lang="en-US"/>
          </a:p>
        </p:txBody>
      </p:sp>
    </p:spTree>
    <p:extLst>
      <p:ext uri="{BB962C8B-B14F-4D97-AF65-F5344CB8AC3E}">
        <p14:creationId xmlns:p14="http://schemas.microsoft.com/office/powerpoint/2010/main" val="2797741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54538E-0517-41D5-A46B-C4B69AB6C457}" type="datetimeFigureOut">
              <a:rPr lang="en-US" smtClean="0">
                <a:solidFill>
                  <a:prstClr val="black">
                    <a:tint val="75000"/>
                  </a:prstClr>
                </a:solidFill>
              </a:rPr>
              <a:pPr/>
              <a:t>3/23/2019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0CC094-C458-4166-8B6B-2FE0A468FD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44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4538E-0517-41D5-A46B-C4B69AB6C457}" type="datetimeFigureOut">
              <a:rPr lang="en-US" smtClean="0">
                <a:solidFill>
                  <a:prstClr val="black">
                    <a:tint val="75000"/>
                  </a:prstClr>
                </a:solidFill>
              </a:rPr>
              <a:pPr/>
              <a:t>3/23/2019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0CC094-C458-4166-8B6B-2FE0A468FD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6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4538E-0517-41D5-A46B-C4B69AB6C457}" type="datetimeFigureOut">
              <a:rPr lang="en-US" smtClean="0">
                <a:solidFill>
                  <a:prstClr val="black">
                    <a:tint val="75000"/>
                  </a:prstClr>
                </a:solidFill>
              </a:rPr>
              <a:pPr/>
              <a:t>3/23/2019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0CC094-C458-4166-8B6B-2FE0A468FD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912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4538E-0517-41D5-A46B-C4B69AB6C457}" type="datetimeFigureOut">
              <a:rPr lang="en-US" smtClean="0">
                <a:solidFill>
                  <a:prstClr val="black">
                    <a:tint val="75000"/>
                  </a:prstClr>
                </a:solidFill>
              </a:rPr>
              <a:pPr/>
              <a:t>3/23/2019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0CC094-C458-4166-8B6B-2FE0A468FD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11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54538E-0517-41D5-A46B-C4B69AB6C457}" type="datetimeFigureOut">
              <a:rPr lang="en-US" smtClean="0">
                <a:solidFill>
                  <a:prstClr val="black">
                    <a:tint val="75000"/>
                  </a:prstClr>
                </a:solidFill>
              </a:rPr>
              <a:pPr/>
              <a:t>3/23/2019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0CC094-C458-4166-8B6B-2FE0A468FD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437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54538E-0517-41D5-A46B-C4B69AB6C457}" type="datetimeFigureOut">
              <a:rPr lang="en-US" smtClean="0">
                <a:solidFill>
                  <a:prstClr val="black">
                    <a:tint val="75000"/>
                  </a:prstClr>
                </a:solidFill>
              </a:rPr>
              <a:pPr/>
              <a:t>3/23/2019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0CC094-C458-4166-8B6B-2FE0A468FD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025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54538E-0517-41D5-A46B-C4B69AB6C457}" type="datetimeFigureOut">
              <a:rPr lang="en-US" smtClean="0">
                <a:solidFill>
                  <a:prstClr val="black">
                    <a:tint val="75000"/>
                  </a:prstClr>
                </a:solidFill>
              </a:rPr>
              <a:pPr/>
              <a:t>3/23/2019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50CC094-C458-4166-8B6B-2FE0A468FD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791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54538E-0517-41D5-A46B-C4B69AB6C457}" type="datetimeFigureOut">
              <a:rPr lang="en-US" smtClean="0">
                <a:solidFill>
                  <a:prstClr val="black">
                    <a:tint val="75000"/>
                  </a:prstClr>
                </a:solidFill>
              </a:rPr>
              <a:pPr/>
              <a:t>3/23/2019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50CC094-C458-4166-8B6B-2FE0A468FD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156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4538E-0517-41D5-A46B-C4B69AB6C457}" type="datetimeFigureOut">
              <a:rPr lang="en-US" smtClean="0">
                <a:solidFill>
                  <a:prstClr val="black">
                    <a:tint val="75000"/>
                  </a:prstClr>
                </a:solidFill>
              </a:rPr>
              <a:pPr/>
              <a:t>3/23/2019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0CC094-C458-4166-8B6B-2FE0A468FD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18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54538E-0517-41D5-A46B-C4B69AB6C457}" type="datetimeFigureOut">
              <a:rPr lang="en-US" smtClean="0">
                <a:solidFill>
                  <a:prstClr val="black">
                    <a:tint val="75000"/>
                  </a:prstClr>
                </a:solidFill>
              </a:rPr>
              <a:pPr/>
              <a:t>3/23/2019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0CC094-C458-4166-8B6B-2FE0A468FD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455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54538E-0517-41D5-A46B-C4B69AB6C457}" type="datetimeFigureOut">
              <a:rPr lang="en-US" smtClean="0">
                <a:solidFill>
                  <a:prstClr val="black">
                    <a:tint val="75000"/>
                  </a:prstClr>
                </a:solidFill>
              </a:rPr>
              <a:pPr/>
              <a:t>3/23/2019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0CC094-C458-4166-8B6B-2FE0A468FD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10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4538E-0517-41D5-A46B-C4B69AB6C457}" type="datetimeFigureOut">
              <a:rPr lang="en-US" smtClean="0">
                <a:solidFill>
                  <a:prstClr val="black">
                    <a:tint val="75000"/>
                  </a:prstClr>
                </a:solidFill>
              </a:rPr>
              <a:pPr/>
              <a:t>3/23/2019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0CC094-C458-4166-8B6B-2FE0A468FD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056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biblegateway.com/passage/?search=Jeremiah+52%3A1-16&amp;version=NKJV#fen-NKJV-20288b"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sp>
        <p:nvSpPr>
          <p:cNvPr id="3" name="Rectangle 2"/>
          <p:cNvSpPr/>
          <p:nvPr/>
        </p:nvSpPr>
        <p:spPr>
          <a:xfrm>
            <a:off x="4890654" y="853105"/>
            <a:ext cx="7301345" cy="5724644"/>
          </a:xfrm>
          <a:prstGeom prst="rect">
            <a:avLst/>
          </a:prstGeom>
        </p:spPr>
        <p:txBody>
          <a:bodyPr wrap="square">
            <a:spAutoFit/>
          </a:bodyPr>
          <a:lstStyle/>
          <a:p>
            <a:pPr lvl="0" algn="ctr"/>
            <a:r>
              <a:rPr lang="en-US" sz="5400" b="1" u="sng" dirty="0">
                <a:solidFill>
                  <a:schemeClr val="bg1">
                    <a:lumMod val="85000"/>
                  </a:schemeClr>
                </a:solidFill>
                <a:latin typeface="Engravers MT" panose="02090707080505020304" pitchFamily="18" charset="0"/>
              </a:rPr>
              <a:t>JEREMIAH</a:t>
            </a:r>
          </a:p>
          <a:p>
            <a:pPr lvl="0" algn="ctr"/>
            <a:r>
              <a:rPr lang="en-US" sz="4400" b="1" dirty="0">
                <a:solidFill>
                  <a:schemeClr val="bg1">
                    <a:lumMod val="85000"/>
                  </a:schemeClr>
                </a:solidFill>
                <a:latin typeface="Engravers MT" panose="02090707080505020304" pitchFamily="18" charset="0"/>
              </a:rPr>
              <a:t>Prophet of </a:t>
            </a:r>
          </a:p>
          <a:p>
            <a:pPr lvl="0" algn="ctr"/>
            <a:r>
              <a:rPr lang="en-US" sz="4400" b="1" dirty="0">
                <a:solidFill>
                  <a:schemeClr val="bg1">
                    <a:lumMod val="85000"/>
                  </a:schemeClr>
                </a:solidFill>
                <a:latin typeface="Engravers MT" panose="02090707080505020304" pitchFamily="18" charset="0"/>
              </a:rPr>
              <a:t>Crisis and Hope</a:t>
            </a:r>
          </a:p>
          <a:p>
            <a:pPr lvl="0" algn="ctr"/>
            <a:endParaRPr lang="en-US" sz="4400" b="1" dirty="0">
              <a:solidFill>
                <a:schemeClr val="bg1">
                  <a:lumMod val="85000"/>
                </a:schemeClr>
              </a:solidFill>
              <a:latin typeface="Engravers MT" panose="02090707080505020304" pitchFamily="18" charset="0"/>
            </a:endParaRPr>
          </a:p>
          <a:p>
            <a:pPr lvl="0" algn="ctr"/>
            <a:r>
              <a:rPr lang="en-US" sz="3600" b="1" dirty="0">
                <a:solidFill>
                  <a:schemeClr val="bg1">
                    <a:lumMod val="85000"/>
                  </a:schemeClr>
                </a:solidFill>
                <a:latin typeface="Bodoni MT" panose="02070603080606020203" pitchFamily="18" charset="0"/>
              </a:rPr>
              <a:t>Part Eleven:</a:t>
            </a:r>
          </a:p>
          <a:p>
            <a:pPr lvl="0" algn="ctr"/>
            <a:r>
              <a:rPr lang="en-US" sz="4800" b="1" dirty="0">
                <a:solidFill>
                  <a:schemeClr val="bg1">
                    <a:lumMod val="85000"/>
                  </a:schemeClr>
                </a:solidFill>
                <a:latin typeface="Bodoni MT" panose="02070603080606020203" pitchFamily="18" charset="0"/>
              </a:rPr>
              <a:t>The Horrible Consequences of Sin but the Great Attributes of God</a:t>
            </a:r>
            <a:endParaRPr lang="en-US" sz="4000" b="1" dirty="0">
              <a:solidFill>
                <a:schemeClr val="bg1">
                  <a:lumMod val="85000"/>
                </a:schemeClr>
              </a:solidFill>
              <a:latin typeface="Bodoni MT" panose="02070603080606020203" pitchFamily="18" charset="0"/>
            </a:endParaRPr>
          </a:p>
        </p:txBody>
      </p:sp>
      <p:pic>
        <p:nvPicPr>
          <p:cNvPr id="11266" name="Picture 2" descr="https://upload.wikimedia.org/wikipedia/commons/7/78/SA_160-Jeremia_op_de_puinhopen_van_Jeruzal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34" y="57150"/>
            <a:ext cx="4795179" cy="63874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08834" y="6444639"/>
            <a:ext cx="6625341" cy="276999"/>
          </a:xfrm>
          <a:prstGeom prst="rect">
            <a:avLst/>
          </a:prstGeom>
        </p:spPr>
        <p:txBody>
          <a:bodyPr wrap="square">
            <a:spAutoFit/>
          </a:bodyPr>
          <a:lstStyle/>
          <a:p>
            <a:r>
              <a:rPr lang="en-US" sz="1200" b="0" i="0" dirty="0">
                <a:solidFill>
                  <a:schemeClr val="bg1"/>
                </a:solidFill>
                <a:effectLst/>
                <a:latin typeface="Arial" panose="020B0604020202020204" pitchFamily="34" charset="0"/>
              </a:rPr>
              <a:t>Jeremiah on the Ruins of Jerusalem, Emil Jean Horace </a:t>
            </a:r>
            <a:r>
              <a:rPr lang="en-US" sz="1200" b="0" i="0" dirty="0" err="1">
                <a:solidFill>
                  <a:schemeClr val="bg1"/>
                </a:solidFill>
                <a:effectLst/>
                <a:latin typeface="Arial" panose="020B0604020202020204" pitchFamily="34" charset="0"/>
              </a:rPr>
              <a:t>Vernet</a:t>
            </a:r>
            <a:r>
              <a:rPr lang="en-US" sz="1200" b="0" i="0" dirty="0">
                <a:solidFill>
                  <a:schemeClr val="bg1"/>
                </a:solidFill>
                <a:effectLst/>
                <a:latin typeface="Arial" panose="020B0604020202020204" pitchFamily="34" charset="0"/>
              </a:rPr>
              <a:t> (1844)</a:t>
            </a:r>
          </a:p>
        </p:txBody>
      </p:sp>
    </p:spTree>
    <p:extLst>
      <p:ext uri="{BB962C8B-B14F-4D97-AF65-F5344CB8AC3E}">
        <p14:creationId xmlns:p14="http://schemas.microsoft.com/office/powerpoint/2010/main" val="2420944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sp>
        <p:nvSpPr>
          <p:cNvPr id="5" name="Rectangle 4"/>
          <p:cNvSpPr/>
          <p:nvPr/>
        </p:nvSpPr>
        <p:spPr>
          <a:xfrm>
            <a:off x="371475" y="258902"/>
            <a:ext cx="11458575" cy="461665"/>
          </a:xfrm>
          <a:prstGeom prst="rect">
            <a:avLst/>
          </a:prstGeom>
        </p:spPr>
        <p:txBody>
          <a:bodyPr wrap="square">
            <a:spAutoFit/>
          </a:bodyPr>
          <a:lstStyle/>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endParaRPr lang="en-US" sz="2800"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6358"/>
            <a:ext cx="5215944" cy="348164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45" y="3348507"/>
            <a:ext cx="6248355" cy="3509493"/>
          </a:xfrm>
          <a:prstGeom prst="rect">
            <a:avLst/>
          </a:prstGeom>
        </p:spPr>
      </p:pic>
      <p:sp>
        <p:nvSpPr>
          <p:cNvPr id="8" name="TextBox 7"/>
          <p:cNvSpPr txBox="1"/>
          <p:nvPr/>
        </p:nvSpPr>
        <p:spPr>
          <a:xfrm>
            <a:off x="2266682" y="399245"/>
            <a:ext cx="6954591" cy="646331"/>
          </a:xfrm>
          <a:prstGeom prst="rect">
            <a:avLst/>
          </a:prstGeom>
          <a:noFill/>
        </p:spPr>
        <p:txBody>
          <a:bodyPr wrap="square" rtlCol="0">
            <a:spAutoFit/>
          </a:bodyPr>
          <a:lstStyle/>
          <a:p>
            <a:pPr algn="ctr"/>
            <a:r>
              <a:rPr lang="en-US" sz="3600" i="1" dirty="0">
                <a:solidFill>
                  <a:schemeClr val="bg1"/>
                </a:solidFill>
                <a:latin typeface="Bookman Old Style" panose="02050604050505020204" pitchFamily="18" charset="0"/>
              </a:rPr>
              <a:t>LAMENTATIONS</a:t>
            </a:r>
          </a:p>
        </p:txBody>
      </p:sp>
      <p:sp>
        <p:nvSpPr>
          <p:cNvPr id="9" name="TextBox 8"/>
          <p:cNvSpPr txBox="1"/>
          <p:nvPr/>
        </p:nvSpPr>
        <p:spPr>
          <a:xfrm>
            <a:off x="502276" y="1519707"/>
            <a:ext cx="11230378" cy="461665"/>
          </a:xfrm>
          <a:prstGeom prst="rect">
            <a:avLst/>
          </a:prstGeom>
          <a:noFill/>
        </p:spPr>
        <p:txBody>
          <a:bodyPr wrap="square" rtlCol="0">
            <a:spAutoFit/>
          </a:bodyPr>
          <a:lstStyle/>
          <a:p>
            <a:pPr algn="ctr"/>
            <a:r>
              <a:rPr lang="en-US" sz="2400" i="1" dirty="0">
                <a:solidFill>
                  <a:schemeClr val="bg1"/>
                </a:solidFill>
                <a:latin typeface="Bookman Old Style" panose="02050604050505020204" pitchFamily="18" charset="0"/>
              </a:rPr>
              <a:t>Lament = a passionate expression of grief or sorrow; to mourn</a:t>
            </a:r>
          </a:p>
        </p:txBody>
      </p:sp>
    </p:spTree>
    <p:extLst>
      <p:ext uri="{BB962C8B-B14F-4D97-AF65-F5344CB8AC3E}">
        <p14:creationId xmlns:p14="http://schemas.microsoft.com/office/powerpoint/2010/main" val="2550812448"/>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sp>
        <p:nvSpPr>
          <p:cNvPr id="5" name="Rectangle 4"/>
          <p:cNvSpPr/>
          <p:nvPr/>
        </p:nvSpPr>
        <p:spPr>
          <a:xfrm>
            <a:off x="371475" y="889966"/>
            <a:ext cx="11458575" cy="461665"/>
          </a:xfrm>
          <a:prstGeom prst="rect">
            <a:avLst/>
          </a:prstGeom>
        </p:spPr>
        <p:txBody>
          <a:bodyPr wrap="square">
            <a:spAutoFit/>
          </a:bodyPr>
          <a:lstStyle/>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endParaRPr lang="en-US" sz="2800"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953037" y="540913"/>
            <a:ext cx="9903853" cy="584775"/>
          </a:xfrm>
          <a:prstGeom prst="rect">
            <a:avLst/>
          </a:prstGeom>
          <a:noFill/>
        </p:spPr>
        <p:txBody>
          <a:bodyPr wrap="square" rtlCol="0">
            <a:spAutoFit/>
          </a:bodyPr>
          <a:lstStyle/>
          <a:p>
            <a:pPr algn="ctr"/>
            <a:r>
              <a:rPr lang="en-US" sz="3200" i="1" dirty="0">
                <a:solidFill>
                  <a:schemeClr val="bg1"/>
                </a:solidFill>
                <a:latin typeface="Bookman Old Style" panose="02050604050505020204" pitchFamily="18" charset="0"/>
              </a:rPr>
              <a:t>Forge Road Bible Chapel</a:t>
            </a:r>
          </a:p>
        </p:txBody>
      </p:sp>
      <p:sp>
        <p:nvSpPr>
          <p:cNvPr id="3" name="TextBox 2"/>
          <p:cNvSpPr txBox="1"/>
          <p:nvPr/>
        </p:nvSpPr>
        <p:spPr>
          <a:xfrm>
            <a:off x="953037" y="1474741"/>
            <a:ext cx="10225826" cy="4401205"/>
          </a:xfrm>
          <a:prstGeom prst="rect">
            <a:avLst/>
          </a:prstGeom>
          <a:noFill/>
        </p:spPr>
        <p:txBody>
          <a:bodyPr wrap="square" rtlCol="0">
            <a:spAutoFit/>
          </a:bodyPr>
          <a:lstStyle/>
          <a:p>
            <a:r>
              <a:rPr lang="en-US" sz="2800" i="1" dirty="0">
                <a:solidFill>
                  <a:schemeClr val="bg1"/>
                </a:solidFill>
                <a:latin typeface="Bookman Old Style" panose="02050604050505020204" pitchFamily="18" charset="0"/>
              </a:rPr>
              <a:t>F</a:t>
            </a:r>
          </a:p>
          <a:p>
            <a:endParaRPr lang="en-US" sz="2800" i="1" dirty="0">
              <a:solidFill>
                <a:schemeClr val="bg1"/>
              </a:solidFill>
              <a:latin typeface="Bookman Old Style" panose="02050604050505020204" pitchFamily="18" charset="0"/>
            </a:endParaRPr>
          </a:p>
          <a:p>
            <a:endParaRPr lang="en-US" sz="2800" i="1" dirty="0">
              <a:solidFill>
                <a:schemeClr val="bg1"/>
              </a:solidFill>
              <a:latin typeface="Bookman Old Style" panose="02050604050505020204" pitchFamily="18" charset="0"/>
            </a:endParaRPr>
          </a:p>
          <a:p>
            <a:r>
              <a:rPr lang="en-US" sz="2800" i="1" dirty="0">
                <a:solidFill>
                  <a:schemeClr val="bg1"/>
                </a:solidFill>
                <a:latin typeface="Bookman Old Style" panose="02050604050505020204" pitchFamily="18" charset="0"/>
              </a:rPr>
              <a:t>R</a:t>
            </a:r>
          </a:p>
          <a:p>
            <a:endParaRPr lang="en-US" sz="2800" i="1" dirty="0">
              <a:solidFill>
                <a:schemeClr val="bg1"/>
              </a:solidFill>
              <a:latin typeface="Bookman Old Style" panose="02050604050505020204" pitchFamily="18" charset="0"/>
            </a:endParaRPr>
          </a:p>
          <a:p>
            <a:endParaRPr lang="en-US" sz="2800" i="1" dirty="0">
              <a:solidFill>
                <a:schemeClr val="bg1"/>
              </a:solidFill>
              <a:latin typeface="Bookman Old Style" panose="02050604050505020204" pitchFamily="18" charset="0"/>
            </a:endParaRPr>
          </a:p>
          <a:p>
            <a:r>
              <a:rPr lang="en-US" sz="2800" i="1" dirty="0">
                <a:solidFill>
                  <a:schemeClr val="bg1"/>
                </a:solidFill>
                <a:latin typeface="Bookman Old Style" panose="02050604050505020204" pitchFamily="18" charset="0"/>
              </a:rPr>
              <a:t>B</a:t>
            </a:r>
          </a:p>
          <a:p>
            <a:endParaRPr lang="en-US" sz="2800" i="1" dirty="0">
              <a:solidFill>
                <a:schemeClr val="bg1"/>
              </a:solidFill>
              <a:latin typeface="Bookman Old Style" panose="02050604050505020204" pitchFamily="18" charset="0"/>
            </a:endParaRPr>
          </a:p>
          <a:p>
            <a:endParaRPr lang="en-US" sz="2800" i="1" dirty="0">
              <a:solidFill>
                <a:schemeClr val="bg1"/>
              </a:solidFill>
              <a:latin typeface="Bookman Old Style" panose="02050604050505020204" pitchFamily="18" charset="0"/>
            </a:endParaRPr>
          </a:p>
          <a:p>
            <a:r>
              <a:rPr lang="en-US" sz="2800" i="1" dirty="0">
                <a:solidFill>
                  <a:schemeClr val="bg1"/>
                </a:solidFill>
                <a:latin typeface="Bookman Old Style" panose="02050604050505020204" pitchFamily="18" charset="0"/>
              </a:rPr>
              <a:t>C</a:t>
            </a:r>
          </a:p>
        </p:txBody>
      </p:sp>
    </p:spTree>
    <p:extLst>
      <p:ext uri="{BB962C8B-B14F-4D97-AF65-F5344CB8AC3E}">
        <p14:creationId xmlns:p14="http://schemas.microsoft.com/office/powerpoint/2010/main" val="2493758309"/>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sp>
        <p:nvSpPr>
          <p:cNvPr id="5" name="Rectangle 4"/>
          <p:cNvSpPr/>
          <p:nvPr/>
        </p:nvSpPr>
        <p:spPr>
          <a:xfrm>
            <a:off x="371475" y="889966"/>
            <a:ext cx="11458575" cy="461665"/>
          </a:xfrm>
          <a:prstGeom prst="rect">
            <a:avLst/>
          </a:prstGeom>
        </p:spPr>
        <p:txBody>
          <a:bodyPr wrap="square">
            <a:spAutoFit/>
          </a:bodyPr>
          <a:lstStyle/>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endParaRPr lang="en-US" sz="2800"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953037" y="540913"/>
            <a:ext cx="9903853" cy="584775"/>
          </a:xfrm>
          <a:prstGeom prst="rect">
            <a:avLst/>
          </a:prstGeom>
          <a:noFill/>
        </p:spPr>
        <p:txBody>
          <a:bodyPr wrap="square" rtlCol="0">
            <a:spAutoFit/>
          </a:bodyPr>
          <a:lstStyle/>
          <a:p>
            <a:pPr algn="ctr"/>
            <a:r>
              <a:rPr lang="en-US" sz="3200" i="1" dirty="0">
                <a:solidFill>
                  <a:prstClr val="white"/>
                </a:solidFill>
                <a:latin typeface="Bookman Old Style" panose="02050604050505020204" pitchFamily="18" charset="0"/>
              </a:rPr>
              <a:t>Forge Road Bible Chapel</a:t>
            </a:r>
          </a:p>
        </p:txBody>
      </p:sp>
      <p:sp>
        <p:nvSpPr>
          <p:cNvPr id="3" name="TextBox 2"/>
          <p:cNvSpPr txBox="1"/>
          <p:nvPr/>
        </p:nvSpPr>
        <p:spPr>
          <a:xfrm>
            <a:off x="371475" y="1474741"/>
            <a:ext cx="10807388" cy="4401205"/>
          </a:xfrm>
          <a:prstGeom prst="rect">
            <a:avLst/>
          </a:prstGeom>
          <a:noFill/>
        </p:spPr>
        <p:txBody>
          <a:bodyPr wrap="square" rtlCol="0">
            <a:spAutoFit/>
          </a:bodyPr>
          <a:lstStyle/>
          <a:p>
            <a:r>
              <a:rPr lang="en-US" sz="2800" i="1" dirty="0">
                <a:solidFill>
                  <a:prstClr val="white"/>
                </a:solidFill>
                <a:latin typeface="Bookman Old Style" panose="02050604050505020204" pitchFamily="18" charset="0"/>
              </a:rPr>
              <a:t>Families gathering to worship the Lord.</a:t>
            </a:r>
          </a:p>
          <a:p>
            <a:endParaRPr lang="en-US" sz="2800" i="1" dirty="0">
              <a:solidFill>
                <a:prstClr val="white"/>
              </a:solidFill>
              <a:latin typeface="Bookman Old Style" panose="02050604050505020204" pitchFamily="18" charset="0"/>
            </a:endParaRPr>
          </a:p>
          <a:p>
            <a:endParaRPr lang="en-US" sz="2800" i="1" dirty="0">
              <a:solidFill>
                <a:prstClr val="white"/>
              </a:solidFill>
              <a:latin typeface="Bookman Old Style" panose="02050604050505020204" pitchFamily="18" charset="0"/>
            </a:endParaRPr>
          </a:p>
          <a:p>
            <a:r>
              <a:rPr lang="en-US" sz="2800" i="1" dirty="0">
                <a:solidFill>
                  <a:prstClr val="white"/>
                </a:solidFill>
                <a:latin typeface="Bookman Old Style" panose="02050604050505020204" pitchFamily="18" charset="0"/>
              </a:rPr>
              <a:t>R</a:t>
            </a:r>
          </a:p>
          <a:p>
            <a:endParaRPr lang="en-US" sz="2800" i="1" dirty="0">
              <a:solidFill>
                <a:prstClr val="white"/>
              </a:solidFill>
              <a:latin typeface="Bookman Old Style" panose="02050604050505020204" pitchFamily="18" charset="0"/>
            </a:endParaRPr>
          </a:p>
          <a:p>
            <a:endParaRPr lang="en-US" sz="2800" i="1" dirty="0">
              <a:solidFill>
                <a:prstClr val="white"/>
              </a:solidFill>
              <a:latin typeface="Bookman Old Style" panose="02050604050505020204" pitchFamily="18" charset="0"/>
            </a:endParaRPr>
          </a:p>
          <a:p>
            <a:r>
              <a:rPr lang="en-US" sz="2800" i="1" dirty="0">
                <a:solidFill>
                  <a:prstClr val="white"/>
                </a:solidFill>
                <a:latin typeface="Bookman Old Style" panose="02050604050505020204" pitchFamily="18" charset="0"/>
              </a:rPr>
              <a:t>B</a:t>
            </a:r>
          </a:p>
          <a:p>
            <a:endParaRPr lang="en-US" sz="2800" i="1" dirty="0">
              <a:solidFill>
                <a:prstClr val="white"/>
              </a:solidFill>
              <a:latin typeface="Bookman Old Style" panose="02050604050505020204" pitchFamily="18" charset="0"/>
            </a:endParaRPr>
          </a:p>
          <a:p>
            <a:endParaRPr lang="en-US" sz="2800" i="1" dirty="0">
              <a:solidFill>
                <a:prstClr val="white"/>
              </a:solidFill>
              <a:latin typeface="Bookman Old Style" panose="02050604050505020204" pitchFamily="18" charset="0"/>
            </a:endParaRPr>
          </a:p>
          <a:p>
            <a:r>
              <a:rPr lang="en-US" sz="2800" i="1" dirty="0">
                <a:solidFill>
                  <a:prstClr val="white"/>
                </a:solidFill>
                <a:latin typeface="Bookman Old Style" panose="02050604050505020204" pitchFamily="18" charset="0"/>
              </a:rPr>
              <a:t>C</a:t>
            </a:r>
          </a:p>
        </p:txBody>
      </p:sp>
    </p:spTree>
    <p:extLst>
      <p:ext uri="{BB962C8B-B14F-4D97-AF65-F5344CB8AC3E}">
        <p14:creationId xmlns:p14="http://schemas.microsoft.com/office/powerpoint/2010/main" val="1228800788"/>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sp>
        <p:nvSpPr>
          <p:cNvPr id="5" name="Rectangle 4"/>
          <p:cNvSpPr/>
          <p:nvPr/>
        </p:nvSpPr>
        <p:spPr>
          <a:xfrm>
            <a:off x="371475" y="889966"/>
            <a:ext cx="11458575" cy="461665"/>
          </a:xfrm>
          <a:prstGeom prst="rect">
            <a:avLst/>
          </a:prstGeom>
        </p:spPr>
        <p:txBody>
          <a:bodyPr wrap="square">
            <a:spAutoFit/>
          </a:bodyPr>
          <a:lstStyle/>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endParaRPr lang="en-US" sz="2800"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953037" y="540913"/>
            <a:ext cx="9903853" cy="584775"/>
          </a:xfrm>
          <a:prstGeom prst="rect">
            <a:avLst/>
          </a:prstGeom>
          <a:noFill/>
        </p:spPr>
        <p:txBody>
          <a:bodyPr wrap="square" rtlCol="0">
            <a:spAutoFit/>
          </a:bodyPr>
          <a:lstStyle/>
          <a:p>
            <a:pPr algn="ctr"/>
            <a:r>
              <a:rPr lang="en-US" sz="3200" i="1" dirty="0">
                <a:solidFill>
                  <a:prstClr val="white"/>
                </a:solidFill>
                <a:latin typeface="Bookman Old Style" panose="02050604050505020204" pitchFamily="18" charset="0"/>
              </a:rPr>
              <a:t>Forge Road Bible Chapel</a:t>
            </a:r>
          </a:p>
        </p:txBody>
      </p:sp>
      <p:sp>
        <p:nvSpPr>
          <p:cNvPr id="3" name="TextBox 2"/>
          <p:cNvSpPr txBox="1"/>
          <p:nvPr/>
        </p:nvSpPr>
        <p:spPr>
          <a:xfrm>
            <a:off x="257576" y="1474741"/>
            <a:ext cx="11572473" cy="4401205"/>
          </a:xfrm>
          <a:prstGeom prst="rect">
            <a:avLst/>
          </a:prstGeom>
          <a:noFill/>
        </p:spPr>
        <p:txBody>
          <a:bodyPr wrap="square" rtlCol="0">
            <a:spAutoFit/>
          </a:bodyPr>
          <a:lstStyle/>
          <a:p>
            <a:r>
              <a:rPr lang="en-US" sz="2800" i="1" dirty="0">
                <a:solidFill>
                  <a:prstClr val="white"/>
                </a:solidFill>
                <a:latin typeface="Bookman Old Style" panose="02050604050505020204" pitchFamily="18" charset="0"/>
              </a:rPr>
              <a:t>Families gathering to worship the Lord.</a:t>
            </a:r>
          </a:p>
          <a:p>
            <a:endParaRPr lang="en-US" sz="2800" i="1" dirty="0">
              <a:solidFill>
                <a:prstClr val="white"/>
              </a:solidFill>
              <a:latin typeface="Bookman Old Style" panose="02050604050505020204" pitchFamily="18" charset="0"/>
            </a:endParaRPr>
          </a:p>
          <a:p>
            <a:endParaRPr lang="en-US" sz="2800" i="1" dirty="0">
              <a:solidFill>
                <a:prstClr val="white"/>
              </a:solidFill>
              <a:latin typeface="Bookman Old Style" panose="02050604050505020204" pitchFamily="18" charset="0"/>
            </a:endParaRPr>
          </a:p>
          <a:p>
            <a:r>
              <a:rPr lang="en-US" sz="2800" i="1" dirty="0">
                <a:solidFill>
                  <a:prstClr val="white"/>
                </a:solidFill>
                <a:latin typeface="Bookman Old Style" panose="02050604050505020204" pitchFamily="18" charset="0"/>
              </a:rPr>
              <a:t>Remembering the person and work of our Lord Jesus Christ.</a:t>
            </a:r>
          </a:p>
          <a:p>
            <a:endParaRPr lang="en-US" sz="2800" i="1" dirty="0">
              <a:solidFill>
                <a:prstClr val="white"/>
              </a:solidFill>
              <a:latin typeface="Bookman Old Style" panose="02050604050505020204" pitchFamily="18" charset="0"/>
            </a:endParaRPr>
          </a:p>
          <a:p>
            <a:endParaRPr lang="en-US" sz="2800" i="1" dirty="0">
              <a:solidFill>
                <a:prstClr val="white"/>
              </a:solidFill>
              <a:latin typeface="Bookman Old Style" panose="02050604050505020204" pitchFamily="18" charset="0"/>
            </a:endParaRPr>
          </a:p>
          <a:p>
            <a:r>
              <a:rPr lang="en-US" sz="2800" i="1" dirty="0">
                <a:solidFill>
                  <a:prstClr val="white"/>
                </a:solidFill>
                <a:latin typeface="Bookman Old Style" panose="02050604050505020204" pitchFamily="18" charset="0"/>
              </a:rPr>
              <a:t>B</a:t>
            </a:r>
          </a:p>
          <a:p>
            <a:endParaRPr lang="en-US" sz="2800" i="1" dirty="0">
              <a:solidFill>
                <a:prstClr val="white"/>
              </a:solidFill>
              <a:latin typeface="Bookman Old Style" panose="02050604050505020204" pitchFamily="18" charset="0"/>
            </a:endParaRPr>
          </a:p>
          <a:p>
            <a:endParaRPr lang="en-US" sz="2800" i="1" dirty="0">
              <a:solidFill>
                <a:prstClr val="white"/>
              </a:solidFill>
              <a:latin typeface="Bookman Old Style" panose="02050604050505020204" pitchFamily="18" charset="0"/>
            </a:endParaRPr>
          </a:p>
          <a:p>
            <a:r>
              <a:rPr lang="en-US" sz="2800" i="1" dirty="0">
                <a:solidFill>
                  <a:prstClr val="white"/>
                </a:solidFill>
                <a:latin typeface="Bookman Old Style" panose="02050604050505020204" pitchFamily="18" charset="0"/>
              </a:rPr>
              <a:t>C</a:t>
            </a:r>
          </a:p>
        </p:txBody>
      </p:sp>
    </p:spTree>
    <p:extLst>
      <p:ext uri="{BB962C8B-B14F-4D97-AF65-F5344CB8AC3E}">
        <p14:creationId xmlns:p14="http://schemas.microsoft.com/office/powerpoint/2010/main" val="248478419"/>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sp>
        <p:nvSpPr>
          <p:cNvPr id="5" name="Rectangle 4"/>
          <p:cNvSpPr/>
          <p:nvPr/>
        </p:nvSpPr>
        <p:spPr>
          <a:xfrm>
            <a:off x="371475" y="889966"/>
            <a:ext cx="11458575" cy="461665"/>
          </a:xfrm>
          <a:prstGeom prst="rect">
            <a:avLst/>
          </a:prstGeom>
        </p:spPr>
        <p:txBody>
          <a:bodyPr wrap="square">
            <a:spAutoFit/>
          </a:bodyPr>
          <a:lstStyle/>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endParaRPr lang="en-US" sz="2800"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953037" y="540913"/>
            <a:ext cx="9903853" cy="584775"/>
          </a:xfrm>
          <a:prstGeom prst="rect">
            <a:avLst/>
          </a:prstGeom>
          <a:noFill/>
        </p:spPr>
        <p:txBody>
          <a:bodyPr wrap="square" rtlCol="0">
            <a:spAutoFit/>
          </a:bodyPr>
          <a:lstStyle/>
          <a:p>
            <a:pPr algn="ctr"/>
            <a:r>
              <a:rPr lang="en-US" sz="3200" i="1" dirty="0">
                <a:solidFill>
                  <a:prstClr val="white"/>
                </a:solidFill>
                <a:latin typeface="Bookman Old Style" panose="02050604050505020204" pitchFamily="18" charset="0"/>
              </a:rPr>
              <a:t>Forge Road Bible Chapel</a:t>
            </a:r>
          </a:p>
        </p:txBody>
      </p:sp>
      <p:sp>
        <p:nvSpPr>
          <p:cNvPr id="3" name="TextBox 2"/>
          <p:cNvSpPr txBox="1"/>
          <p:nvPr/>
        </p:nvSpPr>
        <p:spPr>
          <a:xfrm>
            <a:off x="257576" y="1474741"/>
            <a:ext cx="11572473" cy="4401205"/>
          </a:xfrm>
          <a:prstGeom prst="rect">
            <a:avLst/>
          </a:prstGeom>
          <a:noFill/>
        </p:spPr>
        <p:txBody>
          <a:bodyPr wrap="square" rtlCol="0">
            <a:spAutoFit/>
          </a:bodyPr>
          <a:lstStyle/>
          <a:p>
            <a:r>
              <a:rPr lang="en-US" sz="2800" i="1" dirty="0">
                <a:solidFill>
                  <a:prstClr val="white"/>
                </a:solidFill>
                <a:latin typeface="Bookman Old Style" panose="02050604050505020204" pitchFamily="18" charset="0"/>
              </a:rPr>
              <a:t>Families gathering to worship the Lord.</a:t>
            </a:r>
          </a:p>
          <a:p>
            <a:endParaRPr lang="en-US" sz="2800" i="1" dirty="0">
              <a:solidFill>
                <a:prstClr val="white"/>
              </a:solidFill>
              <a:latin typeface="Bookman Old Style" panose="02050604050505020204" pitchFamily="18" charset="0"/>
            </a:endParaRPr>
          </a:p>
          <a:p>
            <a:endParaRPr lang="en-US" sz="2800" i="1" dirty="0">
              <a:solidFill>
                <a:prstClr val="white"/>
              </a:solidFill>
              <a:latin typeface="Bookman Old Style" panose="02050604050505020204" pitchFamily="18" charset="0"/>
            </a:endParaRPr>
          </a:p>
          <a:p>
            <a:r>
              <a:rPr lang="en-US" sz="2800" i="1" dirty="0">
                <a:solidFill>
                  <a:prstClr val="white"/>
                </a:solidFill>
                <a:latin typeface="Bookman Old Style" panose="02050604050505020204" pitchFamily="18" charset="0"/>
              </a:rPr>
              <a:t>Remembering the person and work of our Lord Jesus Christ.</a:t>
            </a:r>
          </a:p>
          <a:p>
            <a:endParaRPr lang="en-US" sz="2800" i="1" dirty="0">
              <a:solidFill>
                <a:prstClr val="white"/>
              </a:solidFill>
              <a:latin typeface="Bookman Old Style" panose="02050604050505020204" pitchFamily="18" charset="0"/>
            </a:endParaRPr>
          </a:p>
          <a:p>
            <a:endParaRPr lang="en-US" sz="2800" i="1" dirty="0">
              <a:solidFill>
                <a:prstClr val="white"/>
              </a:solidFill>
              <a:latin typeface="Bookman Old Style" panose="02050604050505020204" pitchFamily="18" charset="0"/>
            </a:endParaRPr>
          </a:p>
          <a:p>
            <a:r>
              <a:rPr lang="en-US" sz="2800" i="1" dirty="0">
                <a:solidFill>
                  <a:prstClr val="white"/>
                </a:solidFill>
                <a:latin typeface="Bookman Old Style" panose="02050604050505020204" pitchFamily="18" charset="0"/>
              </a:rPr>
              <a:t>Believing in the authority of the scripture.</a:t>
            </a:r>
          </a:p>
          <a:p>
            <a:endParaRPr lang="en-US" sz="2800" i="1" dirty="0">
              <a:solidFill>
                <a:prstClr val="white"/>
              </a:solidFill>
              <a:latin typeface="Bookman Old Style" panose="02050604050505020204" pitchFamily="18" charset="0"/>
            </a:endParaRPr>
          </a:p>
          <a:p>
            <a:endParaRPr lang="en-US" sz="2800" i="1" dirty="0">
              <a:solidFill>
                <a:prstClr val="white"/>
              </a:solidFill>
              <a:latin typeface="Bookman Old Style" panose="02050604050505020204" pitchFamily="18" charset="0"/>
            </a:endParaRPr>
          </a:p>
          <a:p>
            <a:r>
              <a:rPr lang="en-US" sz="2800" i="1" dirty="0">
                <a:solidFill>
                  <a:prstClr val="white"/>
                </a:solidFill>
                <a:latin typeface="Bookman Old Style" panose="02050604050505020204" pitchFamily="18" charset="0"/>
              </a:rPr>
              <a:t>C</a:t>
            </a:r>
          </a:p>
        </p:txBody>
      </p:sp>
    </p:spTree>
    <p:extLst>
      <p:ext uri="{BB962C8B-B14F-4D97-AF65-F5344CB8AC3E}">
        <p14:creationId xmlns:p14="http://schemas.microsoft.com/office/powerpoint/2010/main" val="3183025678"/>
      </p:ext>
    </p:extLst>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sp>
        <p:nvSpPr>
          <p:cNvPr id="5" name="Rectangle 4"/>
          <p:cNvSpPr/>
          <p:nvPr/>
        </p:nvSpPr>
        <p:spPr>
          <a:xfrm>
            <a:off x="371475" y="889966"/>
            <a:ext cx="11458575" cy="461665"/>
          </a:xfrm>
          <a:prstGeom prst="rect">
            <a:avLst/>
          </a:prstGeom>
        </p:spPr>
        <p:txBody>
          <a:bodyPr wrap="square">
            <a:spAutoFit/>
          </a:bodyPr>
          <a:lstStyle/>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endParaRPr lang="en-US" sz="2800"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953037" y="540913"/>
            <a:ext cx="9903853" cy="584775"/>
          </a:xfrm>
          <a:prstGeom prst="rect">
            <a:avLst/>
          </a:prstGeom>
          <a:noFill/>
        </p:spPr>
        <p:txBody>
          <a:bodyPr wrap="square" rtlCol="0">
            <a:spAutoFit/>
          </a:bodyPr>
          <a:lstStyle/>
          <a:p>
            <a:pPr algn="ctr"/>
            <a:r>
              <a:rPr lang="en-US" sz="3200" i="1" dirty="0">
                <a:solidFill>
                  <a:prstClr val="white"/>
                </a:solidFill>
                <a:latin typeface="Bookman Old Style" panose="02050604050505020204" pitchFamily="18" charset="0"/>
              </a:rPr>
              <a:t>Forge Road Bible Chapel</a:t>
            </a:r>
          </a:p>
        </p:txBody>
      </p:sp>
      <p:sp>
        <p:nvSpPr>
          <p:cNvPr id="3" name="TextBox 2"/>
          <p:cNvSpPr txBox="1"/>
          <p:nvPr/>
        </p:nvSpPr>
        <p:spPr>
          <a:xfrm>
            <a:off x="257576" y="1474741"/>
            <a:ext cx="11572473" cy="4401205"/>
          </a:xfrm>
          <a:prstGeom prst="rect">
            <a:avLst/>
          </a:prstGeom>
          <a:noFill/>
        </p:spPr>
        <p:txBody>
          <a:bodyPr wrap="square" rtlCol="0">
            <a:spAutoFit/>
          </a:bodyPr>
          <a:lstStyle/>
          <a:p>
            <a:r>
              <a:rPr lang="en-US" sz="2800" i="1" dirty="0">
                <a:solidFill>
                  <a:prstClr val="white"/>
                </a:solidFill>
                <a:latin typeface="Bookman Old Style" panose="02050604050505020204" pitchFamily="18" charset="0"/>
              </a:rPr>
              <a:t>Families gathering to worship the Lord.</a:t>
            </a:r>
          </a:p>
          <a:p>
            <a:endParaRPr lang="en-US" sz="2800" i="1" dirty="0">
              <a:solidFill>
                <a:prstClr val="white"/>
              </a:solidFill>
              <a:latin typeface="Bookman Old Style" panose="02050604050505020204" pitchFamily="18" charset="0"/>
            </a:endParaRPr>
          </a:p>
          <a:p>
            <a:endParaRPr lang="en-US" sz="2800" i="1" dirty="0">
              <a:solidFill>
                <a:prstClr val="white"/>
              </a:solidFill>
              <a:latin typeface="Bookman Old Style" panose="02050604050505020204" pitchFamily="18" charset="0"/>
            </a:endParaRPr>
          </a:p>
          <a:p>
            <a:r>
              <a:rPr lang="en-US" sz="2800" i="1" dirty="0">
                <a:solidFill>
                  <a:prstClr val="white"/>
                </a:solidFill>
                <a:latin typeface="Bookman Old Style" panose="02050604050505020204" pitchFamily="18" charset="0"/>
              </a:rPr>
              <a:t>Remembering the person and work of our Lord Jesus Christ.</a:t>
            </a:r>
          </a:p>
          <a:p>
            <a:endParaRPr lang="en-US" sz="2800" i="1" dirty="0">
              <a:solidFill>
                <a:prstClr val="white"/>
              </a:solidFill>
              <a:latin typeface="Bookman Old Style" panose="02050604050505020204" pitchFamily="18" charset="0"/>
            </a:endParaRPr>
          </a:p>
          <a:p>
            <a:endParaRPr lang="en-US" sz="2800" i="1" dirty="0">
              <a:solidFill>
                <a:prstClr val="white"/>
              </a:solidFill>
              <a:latin typeface="Bookman Old Style" panose="02050604050505020204" pitchFamily="18" charset="0"/>
            </a:endParaRPr>
          </a:p>
          <a:p>
            <a:r>
              <a:rPr lang="en-US" sz="2800" i="1" dirty="0">
                <a:solidFill>
                  <a:prstClr val="white"/>
                </a:solidFill>
                <a:latin typeface="Bookman Old Style" panose="02050604050505020204" pitchFamily="18" charset="0"/>
              </a:rPr>
              <a:t>Believing in the authority of the scripture.</a:t>
            </a:r>
          </a:p>
          <a:p>
            <a:endParaRPr lang="en-US" sz="2800" i="1" dirty="0">
              <a:solidFill>
                <a:prstClr val="white"/>
              </a:solidFill>
              <a:latin typeface="Bookman Old Style" panose="02050604050505020204" pitchFamily="18" charset="0"/>
            </a:endParaRPr>
          </a:p>
          <a:p>
            <a:endParaRPr lang="en-US" sz="2800" i="1" dirty="0">
              <a:solidFill>
                <a:prstClr val="white"/>
              </a:solidFill>
              <a:latin typeface="Bookman Old Style" panose="02050604050505020204" pitchFamily="18" charset="0"/>
            </a:endParaRPr>
          </a:p>
          <a:p>
            <a:r>
              <a:rPr lang="en-US" sz="2800" i="1" dirty="0" err="1">
                <a:solidFill>
                  <a:prstClr val="white"/>
                </a:solidFill>
                <a:latin typeface="Bookman Old Style" panose="02050604050505020204" pitchFamily="18" charset="0"/>
              </a:rPr>
              <a:t>Chilli</a:t>
            </a:r>
            <a:r>
              <a:rPr lang="en-US" sz="2800" i="1" dirty="0">
                <a:solidFill>
                  <a:prstClr val="white"/>
                </a:solidFill>
                <a:latin typeface="Bookman Old Style" panose="02050604050505020204" pitchFamily="18" charset="0"/>
              </a:rPr>
              <a:t> cook-off in the fall.</a:t>
            </a:r>
          </a:p>
        </p:txBody>
      </p:sp>
    </p:spTree>
    <p:extLst>
      <p:ext uri="{BB962C8B-B14F-4D97-AF65-F5344CB8AC3E}">
        <p14:creationId xmlns:p14="http://schemas.microsoft.com/office/powerpoint/2010/main" val="1052743985"/>
      </p:ext>
    </p:extLst>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sp>
        <p:nvSpPr>
          <p:cNvPr id="5" name="Rectangle 4"/>
          <p:cNvSpPr/>
          <p:nvPr/>
        </p:nvSpPr>
        <p:spPr>
          <a:xfrm>
            <a:off x="371475" y="258902"/>
            <a:ext cx="11458575" cy="461665"/>
          </a:xfrm>
          <a:prstGeom prst="rect">
            <a:avLst/>
          </a:prstGeom>
        </p:spPr>
        <p:txBody>
          <a:bodyPr wrap="square">
            <a:spAutoFit/>
          </a:bodyPr>
          <a:lstStyle/>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endParaRPr lang="en-US" sz="2800"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6358"/>
            <a:ext cx="5215944" cy="348164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45" y="3348507"/>
            <a:ext cx="6248355" cy="3509493"/>
          </a:xfrm>
          <a:prstGeom prst="rect">
            <a:avLst/>
          </a:prstGeom>
        </p:spPr>
      </p:pic>
      <p:sp>
        <p:nvSpPr>
          <p:cNvPr id="8" name="TextBox 7"/>
          <p:cNvSpPr txBox="1"/>
          <p:nvPr/>
        </p:nvSpPr>
        <p:spPr>
          <a:xfrm>
            <a:off x="2266682" y="399245"/>
            <a:ext cx="6954591" cy="646331"/>
          </a:xfrm>
          <a:prstGeom prst="rect">
            <a:avLst/>
          </a:prstGeom>
          <a:noFill/>
        </p:spPr>
        <p:txBody>
          <a:bodyPr wrap="square" rtlCol="0">
            <a:spAutoFit/>
          </a:bodyPr>
          <a:lstStyle/>
          <a:p>
            <a:pPr algn="ctr"/>
            <a:r>
              <a:rPr lang="en-US" sz="3600" i="1" dirty="0">
                <a:solidFill>
                  <a:prstClr val="white"/>
                </a:solidFill>
                <a:latin typeface="Bookman Old Style" panose="02050604050505020204" pitchFamily="18" charset="0"/>
              </a:rPr>
              <a:t>LAMENTATIONS</a:t>
            </a:r>
          </a:p>
        </p:txBody>
      </p:sp>
      <p:sp>
        <p:nvSpPr>
          <p:cNvPr id="9" name="TextBox 8"/>
          <p:cNvSpPr txBox="1"/>
          <p:nvPr/>
        </p:nvSpPr>
        <p:spPr>
          <a:xfrm>
            <a:off x="485573" y="1070731"/>
            <a:ext cx="11230378" cy="2308324"/>
          </a:xfrm>
          <a:prstGeom prst="rect">
            <a:avLst/>
          </a:prstGeom>
          <a:noFill/>
        </p:spPr>
        <p:txBody>
          <a:bodyPr wrap="square" rtlCol="0">
            <a:spAutoFit/>
          </a:bodyPr>
          <a:lstStyle/>
          <a:p>
            <a:r>
              <a:rPr lang="en-US" sz="2400" i="1" dirty="0">
                <a:solidFill>
                  <a:prstClr val="white"/>
                </a:solidFill>
                <a:latin typeface="Bookman Old Style" panose="02050604050505020204" pitchFamily="18" charset="0"/>
              </a:rPr>
              <a:t>5 chapters</a:t>
            </a:r>
          </a:p>
          <a:p>
            <a:r>
              <a:rPr lang="en-US" sz="2400" i="1" dirty="0">
                <a:solidFill>
                  <a:prstClr val="white"/>
                </a:solidFill>
                <a:latin typeface="Bookman Old Style" panose="02050604050505020204" pitchFamily="18" charset="0"/>
              </a:rPr>
              <a:t>Written in an emotional poetic style</a:t>
            </a:r>
          </a:p>
          <a:p>
            <a:r>
              <a:rPr lang="en-US" sz="2400" i="1" dirty="0">
                <a:solidFill>
                  <a:prstClr val="white"/>
                </a:solidFill>
                <a:latin typeface="Bookman Old Style" panose="02050604050505020204" pitchFamily="18" charset="0"/>
              </a:rPr>
              <a:t>Chapters 1, 2, 4, 5 – have 22 verses</a:t>
            </a:r>
          </a:p>
          <a:p>
            <a:r>
              <a:rPr lang="en-US" sz="2400" i="1" dirty="0">
                <a:solidFill>
                  <a:prstClr val="white"/>
                </a:solidFill>
                <a:latin typeface="Bookman Old Style" panose="02050604050505020204" pitchFamily="18" charset="0"/>
              </a:rPr>
              <a:t>Hebrew Alphabet has 22 characters</a:t>
            </a:r>
          </a:p>
          <a:p>
            <a:r>
              <a:rPr lang="en-US" sz="2400" i="1" dirty="0">
                <a:solidFill>
                  <a:prstClr val="white"/>
                </a:solidFill>
                <a:latin typeface="Bookman Old Style" panose="02050604050505020204" pitchFamily="18" charset="0"/>
              </a:rPr>
              <a:t>Chapter 3 – has 66 verses</a:t>
            </a:r>
          </a:p>
          <a:p>
            <a:r>
              <a:rPr lang="en-US" sz="2400" i="1" dirty="0">
                <a:solidFill>
                  <a:prstClr val="white"/>
                </a:solidFill>
                <a:latin typeface="Bookman Old Style" panose="02050604050505020204" pitchFamily="18" charset="0"/>
              </a:rPr>
              <a:t>Chapters 1, 2, 3, 4 – written as an acrostic</a:t>
            </a:r>
          </a:p>
        </p:txBody>
      </p:sp>
    </p:spTree>
    <p:extLst>
      <p:ext uri="{BB962C8B-B14F-4D97-AF65-F5344CB8AC3E}">
        <p14:creationId xmlns:p14="http://schemas.microsoft.com/office/powerpoint/2010/main" val="945620777"/>
      </p:ext>
    </p:extLst>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pic>
        <p:nvPicPr>
          <p:cNvPr id="11266" name="Picture 2" descr="https://upload.wikimedia.org/wikipedia/commons/7/78/SA_160-Jeremia_op_de_puinhopen_van_Jeruzal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760" y="57151"/>
            <a:ext cx="1281816" cy="17074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71475" y="258902"/>
            <a:ext cx="11458575" cy="3971857"/>
          </a:xfrm>
          <a:prstGeom prst="rect">
            <a:avLst/>
          </a:prstGeom>
        </p:spPr>
        <p:txBody>
          <a:bodyPr wrap="square">
            <a:spAutoFit/>
          </a:bodyPr>
          <a:lstStyle/>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p>
          <a:p>
            <a:pPr>
              <a:lnSpc>
                <a:spcPct val="107000"/>
              </a:lnSpc>
              <a:spcAft>
                <a:spcPts val="800"/>
              </a:spcAft>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Jeremiah 5:30-31</a:t>
            </a:r>
            <a:endParaRPr lang="en-US" sz="2400"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30 “A horrible and shocking thing has happened in the land:</a:t>
            </a:r>
          </a:p>
          <a:p>
            <a:pPr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31 The prophets prophesy lies, the priests rule by their own authority and my people love it this way.</a:t>
            </a:r>
          </a:p>
          <a:p>
            <a:pPr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r>
              <a:rPr lang="en-US" sz="2400" i="1" u="sng"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But what will you do in the end?</a:t>
            </a:r>
          </a:p>
        </p:txBody>
      </p:sp>
    </p:spTree>
    <p:extLst>
      <p:ext uri="{BB962C8B-B14F-4D97-AF65-F5344CB8AC3E}">
        <p14:creationId xmlns:p14="http://schemas.microsoft.com/office/powerpoint/2010/main" val="1082739082"/>
      </p:ext>
    </p:extLst>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pic>
        <p:nvPicPr>
          <p:cNvPr id="11266" name="Picture 2" descr="https://upload.wikimedia.org/wikipedia/commons/7/78/SA_160-Jeremia_op_de_puinhopen_van_Jeruzal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760" y="57151"/>
            <a:ext cx="1281816" cy="17074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71475" y="258902"/>
            <a:ext cx="11458575" cy="5465150"/>
          </a:xfrm>
          <a:prstGeom prst="rect">
            <a:avLst/>
          </a:prstGeom>
        </p:spPr>
        <p:txBody>
          <a:bodyPr wrap="square">
            <a:spAutoFit/>
          </a:bodyPr>
          <a:lstStyle/>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p>
          <a:p>
            <a:pPr>
              <a:lnSpc>
                <a:spcPct val="107000"/>
              </a:lnSpc>
              <a:spcAft>
                <a:spcPts val="800"/>
              </a:spcAft>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Lamentations 1:1-2</a:t>
            </a:r>
            <a:endParaRPr lang="en-US" sz="2400"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1How deserted lies the city, once so full of people!</a:t>
            </a:r>
          </a:p>
          <a:p>
            <a:pPr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How like a widow is she, who once was great among the nations!</a:t>
            </a:r>
          </a:p>
          <a:p>
            <a:pPr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She who was queen among the province has now become a slave.</a:t>
            </a:r>
          </a:p>
          <a:p>
            <a:pPr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 Bitterly she weeps at night, tears are on her cheeks.</a:t>
            </a:r>
          </a:p>
          <a:p>
            <a:pPr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Among all her lovers there is no one to comfort her.</a:t>
            </a:r>
          </a:p>
          <a:p>
            <a:pPr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All her friends have betrayed her;</a:t>
            </a:r>
          </a:p>
          <a:p>
            <a:pPr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they have become her enemies.</a:t>
            </a:r>
            <a:endParaRPr lang="en-US" sz="2400" i="1" u="sng"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3909415"/>
      </p:ext>
    </p:extLst>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sp>
        <p:nvSpPr>
          <p:cNvPr id="5" name="Rectangle 4"/>
          <p:cNvSpPr/>
          <p:nvPr/>
        </p:nvSpPr>
        <p:spPr>
          <a:xfrm>
            <a:off x="371476" y="258902"/>
            <a:ext cx="5295228" cy="1323439"/>
          </a:xfrm>
          <a:prstGeom prst="rect">
            <a:avLst/>
          </a:prstGeom>
        </p:spPr>
        <p:txBody>
          <a:bodyPr wrap="square">
            <a:spAutoFit/>
          </a:bodyPr>
          <a:lstStyle/>
          <a:p>
            <a:r>
              <a:rPr lang="en-US" sz="3200" i="1"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Consequences of Sin:</a:t>
            </a: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p>
          <a:p>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Makes us feel alone</a:t>
            </a:r>
            <a:endParaRPr lang="en-US" sz="2800"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8098983"/>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pic>
        <p:nvPicPr>
          <p:cNvPr id="11266" name="Picture 2" descr="https://upload.wikimedia.org/wikipedia/commons/7/78/SA_160-Jeremia_op_de_puinhopen_van_Jeruzal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760" y="57151"/>
            <a:ext cx="1281816" cy="17074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71475" y="258902"/>
            <a:ext cx="11458575" cy="6871689"/>
          </a:xfrm>
          <a:prstGeom prst="rect">
            <a:avLst/>
          </a:prstGeom>
        </p:spPr>
        <p:txBody>
          <a:bodyPr wrap="square">
            <a:spAutoFit/>
          </a:bodyPr>
          <a:lstStyle/>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r>
              <a:rPr lang="en-US" sz="2400" i="1"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Jeremiah 52:1-16 </a:t>
            </a:r>
          </a:p>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r>
              <a:rPr lang="en-US" sz="2400" i="1" dirty="0">
                <a:solidFill>
                  <a:schemeClr val="bg1"/>
                </a:solidFill>
                <a:latin typeface="Bookman Old Style" panose="02050604050505020204" pitchFamily="18" charset="0"/>
              </a:rPr>
              <a:t>Zedekiah was twenty-one years old when he became king, and he 	 	 reigned eleven years in Jerusalem. His mother’s name was </a:t>
            </a:r>
            <a:r>
              <a:rPr lang="en-US" sz="2400" i="1" dirty="0" err="1">
                <a:solidFill>
                  <a:schemeClr val="bg1"/>
                </a:solidFill>
                <a:latin typeface="Bookman Old Style" panose="02050604050505020204" pitchFamily="18" charset="0"/>
              </a:rPr>
              <a:t>Hamutal</a:t>
            </a:r>
            <a:r>
              <a:rPr lang="en-US" sz="2400" i="1" dirty="0">
                <a:solidFill>
                  <a:schemeClr val="bg1"/>
                </a:solidFill>
                <a:latin typeface="Bookman Old Style" panose="02050604050505020204" pitchFamily="18" charset="0"/>
              </a:rPr>
              <a:t> 	 the daughter of Jeremiah of </a:t>
            </a:r>
            <a:r>
              <a:rPr lang="en-US" sz="2400" i="1" dirty="0" err="1">
                <a:solidFill>
                  <a:schemeClr val="bg1"/>
                </a:solidFill>
                <a:latin typeface="Bookman Old Style" panose="02050604050505020204" pitchFamily="18" charset="0"/>
              </a:rPr>
              <a:t>Libnah</a:t>
            </a:r>
            <a:r>
              <a:rPr lang="en-US" sz="2400" i="1" dirty="0">
                <a:solidFill>
                  <a:schemeClr val="bg1"/>
                </a:solidFill>
                <a:latin typeface="Bookman Old Style" panose="02050604050505020204" pitchFamily="18" charset="0"/>
              </a:rPr>
              <a:t>. </a:t>
            </a:r>
            <a:r>
              <a:rPr lang="en-US" sz="2400" b="1" i="1" baseline="30000" dirty="0">
                <a:solidFill>
                  <a:schemeClr val="bg1"/>
                </a:solidFill>
                <a:latin typeface="Bookman Old Style" panose="02050604050505020204" pitchFamily="18" charset="0"/>
              </a:rPr>
              <a:t>2 </a:t>
            </a:r>
            <a:r>
              <a:rPr lang="en-US" sz="2400" i="1" dirty="0">
                <a:solidFill>
                  <a:schemeClr val="bg1"/>
                </a:solidFill>
                <a:latin typeface="Bookman Old Style" panose="02050604050505020204" pitchFamily="18" charset="0"/>
              </a:rPr>
              <a:t>He also did evil in the sight of the </a:t>
            </a:r>
            <a:r>
              <a:rPr lang="en-US" sz="2400" i="1" cap="small" dirty="0">
                <a:solidFill>
                  <a:schemeClr val="bg1"/>
                </a:solidFill>
                <a:latin typeface="Bookman Old Style" panose="02050604050505020204" pitchFamily="18" charset="0"/>
              </a:rPr>
              <a:t>Lord</a:t>
            </a:r>
            <a:r>
              <a:rPr lang="en-US" sz="2400" i="1" dirty="0">
                <a:solidFill>
                  <a:schemeClr val="bg1"/>
                </a:solidFill>
                <a:latin typeface="Bookman Old Style" panose="02050604050505020204" pitchFamily="18" charset="0"/>
              </a:rPr>
              <a:t>, according to all that Jehoiakim had done. </a:t>
            </a:r>
            <a:r>
              <a:rPr lang="en-US" sz="2400" b="1" i="1" baseline="30000" dirty="0">
                <a:solidFill>
                  <a:schemeClr val="bg1"/>
                </a:solidFill>
                <a:latin typeface="Bookman Old Style" panose="02050604050505020204" pitchFamily="18" charset="0"/>
              </a:rPr>
              <a:t>3 </a:t>
            </a:r>
            <a:r>
              <a:rPr lang="en-US" sz="2400" i="1" dirty="0">
                <a:solidFill>
                  <a:schemeClr val="bg1"/>
                </a:solidFill>
                <a:latin typeface="Bookman Old Style" panose="02050604050505020204" pitchFamily="18" charset="0"/>
              </a:rPr>
              <a:t>For because of the anger of the </a:t>
            </a:r>
            <a:r>
              <a:rPr lang="en-US" sz="2400" i="1" cap="small" dirty="0">
                <a:solidFill>
                  <a:schemeClr val="bg1"/>
                </a:solidFill>
                <a:latin typeface="Bookman Old Style" panose="02050604050505020204" pitchFamily="18" charset="0"/>
              </a:rPr>
              <a:t>Lord</a:t>
            </a:r>
            <a:r>
              <a:rPr lang="en-US" sz="2400" i="1" dirty="0">
                <a:solidFill>
                  <a:schemeClr val="bg1"/>
                </a:solidFill>
                <a:latin typeface="Bookman Old Style" panose="02050604050505020204" pitchFamily="18" charset="0"/>
              </a:rPr>
              <a:t> this happened in Jerusalem and Judah, till He finally cast them out from His presence. Then Zedekiah rebelled against the king of Babylon.</a:t>
            </a:r>
            <a:r>
              <a:rPr lang="en-US" sz="2400" b="1" i="1" baseline="30000" dirty="0">
                <a:solidFill>
                  <a:schemeClr val="bg1"/>
                </a:solidFill>
                <a:latin typeface="Bookman Old Style" panose="02050604050505020204" pitchFamily="18" charset="0"/>
              </a:rPr>
              <a:t>4 </a:t>
            </a:r>
            <a:r>
              <a:rPr lang="en-US" sz="2400" i="1" dirty="0">
                <a:solidFill>
                  <a:schemeClr val="bg1"/>
                </a:solidFill>
                <a:latin typeface="Bookman Old Style" panose="02050604050505020204" pitchFamily="18" charset="0"/>
              </a:rPr>
              <a:t>Now it came to pass in the ninth year of his reign, in the tenth month, on the tenth day of the month, that Nebuchadnezzar king of Babylon and all his army came against Jerusalem and encamped against it they built a siege wall against it all around. </a:t>
            </a:r>
            <a:r>
              <a:rPr lang="en-US" sz="2400" b="1" i="1" baseline="30000" dirty="0">
                <a:solidFill>
                  <a:schemeClr val="bg1"/>
                </a:solidFill>
                <a:latin typeface="Bookman Old Style" panose="02050604050505020204" pitchFamily="18" charset="0"/>
              </a:rPr>
              <a:t>5 </a:t>
            </a:r>
            <a:r>
              <a:rPr lang="en-US" sz="2400" i="1" dirty="0">
                <a:solidFill>
                  <a:schemeClr val="bg1"/>
                </a:solidFill>
                <a:latin typeface="Bookman Old Style" panose="02050604050505020204" pitchFamily="18" charset="0"/>
              </a:rPr>
              <a:t>So the city was besieged until the eleventh year of King Zedekiah. </a:t>
            </a:r>
            <a:r>
              <a:rPr lang="en-US" sz="2400" b="1" i="1" baseline="30000" dirty="0">
                <a:solidFill>
                  <a:schemeClr val="bg1"/>
                </a:solidFill>
                <a:latin typeface="Bookman Old Style" panose="02050604050505020204" pitchFamily="18" charset="0"/>
              </a:rPr>
              <a:t>6 </a:t>
            </a:r>
            <a:r>
              <a:rPr lang="en-US" sz="2400" i="1" dirty="0">
                <a:solidFill>
                  <a:schemeClr val="bg1"/>
                </a:solidFill>
                <a:latin typeface="Bookman Old Style" panose="02050604050505020204" pitchFamily="18" charset="0"/>
              </a:rPr>
              <a:t>By the fourth month, on the ninth day of the month, the famine had become so severe in the city that there was no food for the people of the land. </a:t>
            </a:r>
            <a:r>
              <a:rPr lang="en-US" sz="2400" b="1" i="1" baseline="30000" dirty="0">
                <a:solidFill>
                  <a:schemeClr val="bg1"/>
                </a:solidFill>
                <a:latin typeface="Bookman Old Style" panose="02050604050505020204" pitchFamily="18" charset="0"/>
              </a:rPr>
              <a:t>7 </a:t>
            </a:r>
            <a:r>
              <a:rPr lang="en-US" sz="2400" i="1" dirty="0">
                <a:solidFill>
                  <a:schemeClr val="bg1"/>
                </a:solidFill>
                <a:latin typeface="Bookman Old Style" panose="02050604050505020204" pitchFamily="18" charset="0"/>
              </a:rPr>
              <a:t>Then the city wall was broken through, and all the men of war fled and went out of the city at night by way of the gate between the two walls, which was by the king’s garden, even though the Chaldeans were near the city all around. And they went by way of the plain.</a:t>
            </a:r>
          </a:p>
          <a:p>
            <a:pPr>
              <a:lnSpc>
                <a:spcPct val="107000"/>
              </a:lnSpc>
              <a:spcAft>
                <a:spcPts val="800"/>
              </a:spcAft>
            </a:pPr>
            <a:endParaRPr lang="en-US" sz="2400"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616749"/>
      </p:ext>
    </p:extLst>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pic>
        <p:nvPicPr>
          <p:cNvPr id="11266" name="Picture 2" descr="https://upload.wikimedia.org/wikipedia/commons/7/78/SA_160-Jeremia_op_de_puinhopen_van_Jeruzal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760" y="57151"/>
            <a:ext cx="1281816" cy="17074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71475" y="258902"/>
            <a:ext cx="11458575" cy="5947718"/>
          </a:xfrm>
          <a:prstGeom prst="rect">
            <a:avLst/>
          </a:prstGeom>
        </p:spPr>
        <p:txBody>
          <a:bodyPr wrap="square">
            <a:spAutoFit/>
          </a:bodyPr>
          <a:lstStyle/>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p>
          <a:p>
            <a:pPr>
              <a:lnSpc>
                <a:spcPct val="107000"/>
              </a:lnSpc>
              <a:spcAft>
                <a:spcPts val="800"/>
              </a:spcAft>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Lamentations 1:7-9</a:t>
            </a:r>
            <a:endParaRPr lang="en-US" sz="2400"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7 In the days of her affliction and wandering Jerusalem remembers all the treasure that were hers in days of old. When her people fell into enemy hands, there was </a:t>
            </a:r>
            <a:r>
              <a:rPr lang="en-US" sz="2400" i="1"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no one to help her</a:t>
            </a: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Her enemies looked at her</a:t>
            </a:r>
          </a:p>
          <a:p>
            <a:pPr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and laughed at her destruction. 8 Jerusalem has sinned greatly and so has become unclean. All who honored her despise her, for they have all seen her naked; she herself groans and turns away. </a:t>
            </a:r>
          </a:p>
          <a:p>
            <a:pPr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9 Her filthiness clung to her skirts; </a:t>
            </a:r>
            <a:r>
              <a:rPr lang="en-US" sz="2400" i="1"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she did not consider her future</a:t>
            </a: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a:t>
            </a:r>
          </a:p>
          <a:p>
            <a:pPr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Her fall was astounding; there was </a:t>
            </a:r>
            <a:r>
              <a:rPr lang="en-US" sz="2400" i="1"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none to comfort her</a:t>
            </a: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“Look, Lord, on my affliction, for the enemy has triumphed.”</a:t>
            </a:r>
            <a:endParaRPr lang="en-US" sz="2400" i="1" u="sng"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331683"/>
      </p:ext>
    </p:extLst>
  </p:cSld>
  <p:clrMapOvr>
    <a:masterClrMapping/>
  </p:clrMapOvr>
  <p:transition spd="slow">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pic>
        <p:nvPicPr>
          <p:cNvPr id="11266" name="Picture 2" descr="https://upload.wikimedia.org/wikipedia/commons/7/78/SA_160-Jeremia_op_de_puinhopen_van_Jeruzal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760" y="57151"/>
            <a:ext cx="1281816" cy="17074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71475" y="258902"/>
            <a:ext cx="11458575" cy="4864793"/>
          </a:xfrm>
          <a:prstGeom prst="rect">
            <a:avLst/>
          </a:prstGeom>
        </p:spPr>
        <p:txBody>
          <a:bodyPr wrap="square">
            <a:spAutoFit/>
          </a:bodyPr>
          <a:lstStyle/>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p>
          <a:p>
            <a:pPr>
              <a:lnSpc>
                <a:spcPct val="107000"/>
              </a:lnSpc>
              <a:spcAft>
                <a:spcPts val="800"/>
              </a:spcAft>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Lamentations 2:11-12</a:t>
            </a:r>
            <a:endParaRPr lang="en-US" sz="2400"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11 My eyes fail from weeping, I am in torment within;</a:t>
            </a:r>
          </a:p>
          <a:p>
            <a:pPr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my heart is poured out on the ground because my people are destroyed, because children and infants faint in the streets of the city. </a:t>
            </a:r>
          </a:p>
          <a:p>
            <a:pPr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12 They say to their mothers, “Where is bread and wine?”</a:t>
            </a:r>
          </a:p>
          <a:p>
            <a:pPr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as they faint like the wounded in the streets of the city,</a:t>
            </a:r>
          </a:p>
          <a:p>
            <a:pPr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as their lives ebb away in their mothers’ arms.</a:t>
            </a:r>
            <a:endParaRPr lang="en-US" sz="2400" i="1" u="sng"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8415161"/>
      </p:ext>
    </p:extLst>
  </p:cSld>
  <p:clrMapOvr>
    <a:masterClrMapping/>
  </p:clrMapOvr>
  <p:transition spd="slow">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sp>
        <p:nvSpPr>
          <p:cNvPr id="5" name="Rectangle 4"/>
          <p:cNvSpPr/>
          <p:nvPr/>
        </p:nvSpPr>
        <p:spPr>
          <a:xfrm>
            <a:off x="371476" y="258902"/>
            <a:ext cx="5295228" cy="2492990"/>
          </a:xfrm>
          <a:prstGeom prst="rect">
            <a:avLst/>
          </a:prstGeom>
        </p:spPr>
        <p:txBody>
          <a:bodyPr wrap="square">
            <a:spAutoFit/>
          </a:bodyPr>
          <a:lstStyle/>
          <a:p>
            <a:r>
              <a:rPr lang="en-US" sz="3200" i="1"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Consequences of Sin:</a:t>
            </a: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p>
          <a:p>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Makes us feel alone</a:t>
            </a:r>
          </a:p>
          <a:p>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endParaRPr lang="en-US" sz="2800"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marL="342900" indent="-342900">
              <a:buFontTx/>
              <a:buChar char="-"/>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Affects others</a:t>
            </a:r>
          </a:p>
        </p:txBody>
      </p:sp>
    </p:spTree>
    <p:extLst>
      <p:ext uri="{BB962C8B-B14F-4D97-AF65-F5344CB8AC3E}">
        <p14:creationId xmlns:p14="http://schemas.microsoft.com/office/powerpoint/2010/main" val="1854148526"/>
      </p:ext>
    </p:extLst>
  </p:cSld>
  <p:clrMapOvr>
    <a:masterClrMapping/>
  </p:clrMapOvr>
  <p:transition spd="slow">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pic>
        <p:nvPicPr>
          <p:cNvPr id="11266" name="Picture 2" descr="https://upload.wikimedia.org/wikipedia/commons/7/78/SA_160-Jeremia_op_de_puinhopen_van_Jeruzal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760" y="57151"/>
            <a:ext cx="1281816" cy="17074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71475" y="258902"/>
            <a:ext cx="11458575" cy="5860322"/>
          </a:xfrm>
          <a:prstGeom prst="rect">
            <a:avLst/>
          </a:prstGeom>
        </p:spPr>
        <p:txBody>
          <a:bodyPr wrap="square">
            <a:spAutoFit/>
          </a:bodyPr>
          <a:lstStyle/>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p>
          <a:p>
            <a:pPr>
              <a:lnSpc>
                <a:spcPct val="107000"/>
              </a:lnSpc>
              <a:spcAft>
                <a:spcPts val="800"/>
              </a:spcAft>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Lamentations 3:</a:t>
            </a:r>
            <a:endParaRPr lang="en-US" sz="2400"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54 the waters closed over my head, and I thought </a:t>
            </a:r>
            <a:r>
              <a:rPr lang="en-US" sz="2400" i="1"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I was about to perish</a:t>
            </a: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p>
          <a:p>
            <a:pPr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55 I called on your name, Lord, from the </a:t>
            </a:r>
            <a:r>
              <a:rPr lang="en-US" sz="2400" i="1"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depths of the pit</a:t>
            </a: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a:t>
            </a:r>
            <a:endParaRPr lang="en-US" sz="2400" i="1"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i="1"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48 </a:t>
            </a:r>
            <a:r>
              <a:rPr lang="en-US" sz="2400" i="1"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Streams of tears flow</a:t>
            </a:r>
            <a:r>
              <a:rPr lang="en-US" sz="2400" i="1"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 from my eyes because my people are destroyed.</a:t>
            </a:r>
          </a:p>
          <a:p>
            <a:pPr algn="ctr">
              <a:lnSpc>
                <a:spcPct val="107000"/>
              </a:lnSpc>
              <a:spcAft>
                <a:spcPts val="800"/>
              </a:spcAft>
            </a:pPr>
            <a:r>
              <a:rPr lang="en-US" sz="2400" i="1"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49 </a:t>
            </a:r>
            <a:r>
              <a:rPr lang="en-US" sz="2400" i="1"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My eyes will flow unceasingly, without relief</a:t>
            </a:r>
          </a:p>
          <a:p>
            <a:pPr lvl="0">
              <a:lnSpc>
                <a:spcPct val="107000"/>
              </a:lnSpc>
              <a:spcAft>
                <a:spcPts val="800"/>
              </a:spcAft>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Lamentations 3:</a:t>
            </a:r>
            <a:endParaRPr lang="en-US" sz="2400" i="1"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i="1"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19 I remember my affliction and my wandering, the bitterness and the gall. 20 I well remember them, and my </a:t>
            </a:r>
            <a:r>
              <a:rPr lang="en-US" sz="2400" i="1"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soul is downcast within me</a:t>
            </a:r>
            <a:r>
              <a:rPr lang="en-US" sz="2400" i="1"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650494083"/>
      </p:ext>
    </p:extLst>
  </p:cSld>
  <p:clrMapOvr>
    <a:masterClrMapping/>
  </p:clrMapOvr>
  <p:transition spd="slow">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sp>
        <p:nvSpPr>
          <p:cNvPr id="5" name="Rectangle 4"/>
          <p:cNvSpPr/>
          <p:nvPr/>
        </p:nvSpPr>
        <p:spPr>
          <a:xfrm>
            <a:off x="371476" y="258902"/>
            <a:ext cx="5295228" cy="3970318"/>
          </a:xfrm>
          <a:prstGeom prst="rect">
            <a:avLst/>
          </a:prstGeom>
        </p:spPr>
        <p:txBody>
          <a:bodyPr wrap="square">
            <a:spAutoFit/>
          </a:bodyPr>
          <a:lstStyle/>
          <a:p>
            <a:r>
              <a:rPr lang="en-US" sz="3200" i="1"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Consequences of Sin:</a:t>
            </a: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p>
          <a:p>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Makes us feel alone</a:t>
            </a:r>
          </a:p>
          <a:p>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endParaRPr lang="en-US" sz="2800"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marL="342900" indent="-342900">
              <a:buFontTx/>
              <a:buChar char="-"/>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Affects others</a:t>
            </a:r>
          </a:p>
          <a:p>
            <a:pPr marL="342900" indent="-342900">
              <a:buFontTx/>
              <a:buChar char="-"/>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marL="342900" indent="-342900">
              <a:buFontTx/>
              <a:buChar char="-"/>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marL="342900" indent="-342900">
              <a:buFontTx/>
              <a:buChar char="-"/>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Burdens us physically and emotionally</a:t>
            </a:r>
          </a:p>
        </p:txBody>
      </p:sp>
    </p:spTree>
    <p:extLst>
      <p:ext uri="{BB962C8B-B14F-4D97-AF65-F5344CB8AC3E}">
        <p14:creationId xmlns:p14="http://schemas.microsoft.com/office/powerpoint/2010/main" val="1457924346"/>
      </p:ext>
    </p:extLst>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pic>
        <p:nvPicPr>
          <p:cNvPr id="11266" name="Picture 2" descr="https://upload.wikimedia.org/wikipedia/commons/7/78/SA_160-Jeremia_op_de_puinhopen_van_Jeruzal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760" y="57151"/>
            <a:ext cx="1281816" cy="17074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71475" y="258902"/>
            <a:ext cx="11458575" cy="3869264"/>
          </a:xfrm>
          <a:prstGeom prst="rect">
            <a:avLst/>
          </a:prstGeom>
        </p:spPr>
        <p:txBody>
          <a:bodyPr wrap="square">
            <a:spAutoFit/>
          </a:bodyPr>
          <a:lstStyle/>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p>
          <a:p>
            <a:pPr>
              <a:lnSpc>
                <a:spcPct val="107000"/>
              </a:lnSpc>
              <a:spcAft>
                <a:spcPts val="800"/>
              </a:spcAft>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Lamentations 4:1-2</a:t>
            </a:r>
            <a:endParaRPr lang="en-US" sz="2400"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1 How the gold has lost its luster, the fine gold become dull! The sacred gems are scattered at every street corner. </a:t>
            </a:r>
          </a:p>
          <a:p>
            <a:pPr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 How the precious children of Zion, once worth their weight in gold, </a:t>
            </a:r>
          </a:p>
          <a:p>
            <a:pPr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are now considered as pots of clay, the work of a potter’s hands!</a:t>
            </a:r>
          </a:p>
        </p:txBody>
      </p:sp>
    </p:spTree>
    <p:extLst>
      <p:ext uri="{BB962C8B-B14F-4D97-AF65-F5344CB8AC3E}">
        <p14:creationId xmlns:p14="http://schemas.microsoft.com/office/powerpoint/2010/main" val="3340592297"/>
      </p:ext>
    </p:extLst>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pic>
        <p:nvPicPr>
          <p:cNvPr id="11266" name="Picture 2" descr="https://upload.wikimedia.org/wikipedia/commons/7/78/SA_160-Jeremia_op_de_puinhopen_van_Jeruzal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760" y="57151"/>
            <a:ext cx="1281816" cy="17074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71475" y="258902"/>
            <a:ext cx="11458575" cy="5860322"/>
          </a:xfrm>
          <a:prstGeom prst="rect">
            <a:avLst/>
          </a:prstGeom>
        </p:spPr>
        <p:txBody>
          <a:bodyPr wrap="square">
            <a:spAutoFit/>
          </a:bodyPr>
          <a:lstStyle/>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p>
          <a:p>
            <a:pPr>
              <a:lnSpc>
                <a:spcPct val="107000"/>
              </a:lnSpc>
              <a:spcAft>
                <a:spcPts val="800"/>
              </a:spcAft>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Lamentations 4:7-10</a:t>
            </a:r>
            <a:endParaRPr lang="en-US" sz="2400"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7 Their princes were brighter than snow and whiter than milk,</a:t>
            </a:r>
          </a:p>
          <a:p>
            <a:pPr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their bodies more ruddy than rubies, their appearance like sapphires.</a:t>
            </a:r>
          </a:p>
          <a:p>
            <a:pPr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8 But now they are blacker than soot; they are not recognized in the streets.</a:t>
            </a:r>
          </a:p>
          <a:p>
            <a:pPr algn="ctr">
              <a:lnSpc>
                <a:spcPct val="107000"/>
              </a:lnSpc>
              <a:spcAft>
                <a:spcPts val="800"/>
              </a:spcAft>
            </a:pPr>
            <a:r>
              <a:rPr lang="en-US" sz="2400" i="1"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Their skin has shriveled on their bones</a:t>
            </a: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it has become as dry as a stick.</a:t>
            </a:r>
          </a:p>
          <a:p>
            <a:pPr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9 </a:t>
            </a:r>
            <a:r>
              <a:rPr lang="en-US" sz="2400" i="1"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Those killed by the sword are better off than those who die of famine</a:t>
            </a: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a:t>
            </a:r>
          </a:p>
          <a:p>
            <a:pPr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racked with hunger, they waste away for lack of food from the field.</a:t>
            </a:r>
          </a:p>
          <a:p>
            <a:pPr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10 </a:t>
            </a:r>
            <a:r>
              <a:rPr lang="en-US" sz="2400" i="1"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With their own hands compassionate women have cooked their own children</a:t>
            </a: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who became their food when my people were destroyed.</a:t>
            </a:r>
          </a:p>
        </p:txBody>
      </p:sp>
    </p:spTree>
    <p:extLst>
      <p:ext uri="{BB962C8B-B14F-4D97-AF65-F5344CB8AC3E}">
        <p14:creationId xmlns:p14="http://schemas.microsoft.com/office/powerpoint/2010/main" val="383185833"/>
      </p:ext>
    </p:extLst>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sp>
        <p:nvSpPr>
          <p:cNvPr id="5" name="Rectangle 4"/>
          <p:cNvSpPr/>
          <p:nvPr/>
        </p:nvSpPr>
        <p:spPr>
          <a:xfrm>
            <a:off x="371476" y="258902"/>
            <a:ext cx="5295228" cy="5447645"/>
          </a:xfrm>
          <a:prstGeom prst="rect">
            <a:avLst/>
          </a:prstGeom>
        </p:spPr>
        <p:txBody>
          <a:bodyPr wrap="square">
            <a:spAutoFit/>
          </a:bodyPr>
          <a:lstStyle/>
          <a:p>
            <a:r>
              <a:rPr lang="en-US" sz="3200" i="1"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Consequences of Sin:</a:t>
            </a: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p>
          <a:p>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Makes us feel alone</a:t>
            </a:r>
          </a:p>
          <a:p>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endParaRPr lang="en-US" sz="2800"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Affects others</a:t>
            </a:r>
          </a:p>
          <a:p>
            <a:pPr marL="342900" indent="-342900">
              <a:buFontTx/>
              <a:buChar char="-"/>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marL="342900" indent="-342900">
              <a:buFontTx/>
              <a:buChar char="-"/>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Burdens us physically and emotionally</a:t>
            </a:r>
          </a:p>
          <a:p>
            <a:pPr marL="342900" indent="-342900">
              <a:buFontTx/>
              <a:buChar char="-"/>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marL="342900" indent="-342900">
              <a:buFontTx/>
              <a:buChar char="-"/>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Leaves us having done things we never thought we would do</a:t>
            </a:r>
          </a:p>
        </p:txBody>
      </p:sp>
    </p:spTree>
    <p:extLst>
      <p:ext uri="{BB962C8B-B14F-4D97-AF65-F5344CB8AC3E}">
        <p14:creationId xmlns:p14="http://schemas.microsoft.com/office/powerpoint/2010/main" val="2678136125"/>
      </p:ext>
    </p:extLst>
  </p:cSld>
  <p:clrMapOvr>
    <a:masterClrMapping/>
  </p:clrMapOvr>
  <p:transition spd="slow">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sp>
        <p:nvSpPr>
          <p:cNvPr id="5" name="Rectangle 4"/>
          <p:cNvSpPr/>
          <p:nvPr/>
        </p:nvSpPr>
        <p:spPr>
          <a:xfrm>
            <a:off x="371475" y="258902"/>
            <a:ext cx="11458575" cy="461665"/>
          </a:xfrm>
          <a:prstGeom prst="rect">
            <a:avLst/>
          </a:prstGeom>
        </p:spPr>
        <p:txBody>
          <a:bodyPr wrap="square">
            <a:spAutoFit/>
          </a:bodyPr>
          <a:lstStyle/>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endParaRPr lang="en-US" sz="2800"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3" name="Picture 2" descr="https://upload.wikimedia.org/wikipedia/commons/7/78/SA_160-Jeremia_op_de_puinhopen_van_Jeruzal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34" y="57150"/>
            <a:ext cx="4795179" cy="63874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5878726" y="1773566"/>
            <a:ext cx="5358896" cy="2954655"/>
          </a:xfrm>
          <a:prstGeom prst="rect">
            <a:avLst/>
          </a:prstGeom>
        </p:spPr>
        <p:txBody>
          <a:bodyPr wrap="square">
            <a:spAutoFit/>
          </a:bodyPr>
          <a:lstStyle/>
          <a:p>
            <a:pPr lvl="0" algn="ctr"/>
            <a:r>
              <a:rPr lang="en-US" sz="5400" b="1" u="sng" dirty="0">
                <a:solidFill>
                  <a:prstClr val="white">
                    <a:lumMod val="85000"/>
                  </a:prstClr>
                </a:solidFill>
                <a:latin typeface="Engravers MT" panose="02090707080505020304" pitchFamily="18" charset="0"/>
              </a:rPr>
              <a:t>JEREMIAH</a:t>
            </a:r>
          </a:p>
          <a:p>
            <a:pPr lvl="0" algn="ctr"/>
            <a:r>
              <a:rPr lang="en-US" sz="4400" b="1" dirty="0">
                <a:solidFill>
                  <a:prstClr val="white">
                    <a:lumMod val="85000"/>
                  </a:prstClr>
                </a:solidFill>
                <a:latin typeface="Engravers MT" panose="02090707080505020304" pitchFamily="18" charset="0"/>
              </a:rPr>
              <a:t>Prophet of </a:t>
            </a:r>
          </a:p>
          <a:p>
            <a:pPr lvl="0" algn="ctr"/>
            <a:r>
              <a:rPr lang="en-US" sz="4400" b="1" dirty="0">
                <a:solidFill>
                  <a:prstClr val="white">
                    <a:lumMod val="85000"/>
                  </a:prstClr>
                </a:solidFill>
                <a:latin typeface="Engravers MT" panose="02090707080505020304" pitchFamily="18" charset="0"/>
              </a:rPr>
              <a:t>Crisis and Hope</a:t>
            </a:r>
          </a:p>
        </p:txBody>
      </p:sp>
    </p:spTree>
    <p:extLst>
      <p:ext uri="{BB962C8B-B14F-4D97-AF65-F5344CB8AC3E}">
        <p14:creationId xmlns:p14="http://schemas.microsoft.com/office/powerpoint/2010/main" val="3754769206"/>
      </p:ext>
    </p:extLst>
  </p:cSld>
  <p:clrMapOvr>
    <a:masterClrMapping/>
  </p:clrMapOvr>
  <p:transition spd="slow">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pic>
        <p:nvPicPr>
          <p:cNvPr id="11266" name="Picture 2" descr="https://upload.wikimedia.org/wikipedia/commons/7/78/SA_160-Jeremia_op_de_puinhopen_van_Jeruzal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760" y="57151"/>
            <a:ext cx="1281816" cy="17074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71475" y="258902"/>
            <a:ext cx="11458575" cy="5655138"/>
          </a:xfrm>
          <a:prstGeom prst="rect">
            <a:avLst/>
          </a:prstGeom>
        </p:spPr>
        <p:txBody>
          <a:bodyPr wrap="square">
            <a:spAutoFit/>
          </a:bodyPr>
          <a:lstStyle/>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Lamentations 3:19-26</a:t>
            </a:r>
            <a:endParaRPr lang="en-US" sz="2400"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19 I remember my affliction and my wandering, the bitterness 		and the gall.</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20 I well remember them, and my soul is downcast within me. </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21 </a:t>
            </a:r>
            <a:r>
              <a:rPr lang="en-US" sz="2400" i="1"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Yet this I call to mind and therefore I have hope</a:t>
            </a: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22 Because of the Lord’s great love we are not consumed, for his compassions never fail.</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23 They are new every morning; great is your faithfulness.</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24 I say to myself, “The Lord is my portion; therefore I will wait for him.”</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25 The Lord is good to those whose hope is in him, to the one who seeks him;</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26 it is good to wait quietly for the salvation of the Lord.</a:t>
            </a:r>
          </a:p>
        </p:txBody>
      </p:sp>
    </p:spTree>
    <p:extLst>
      <p:ext uri="{BB962C8B-B14F-4D97-AF65-F5344CB8AC3E}">
        <p14:creationId xmlns:p14="http://schemas.microsoft.com/office/powerpoint/2010/main" val="2660874099"/>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pic>
        <p:nvPicPr>
          <p:cNvPr id="11266" name="Picture 2" descr="https://upload.wikimedia.org/wikipedia/commons/7/78/SA_160-Jeremia_op_de_puinhopen_van_Jeruzal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760" y="57151"/>
            <a:ext cx="1281816" cy="17074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71475" y="258902"/>
            <a:ext cx="11458575" cy="6743256"/>
          </a:xfrm>
          <a:prstGeom prst="rect">
            <a:avLst/>
          </a:prstGeom>
        </p:spPr>
        <p:txBody>
          <a:bodyPr wrap="square">
            <a:spAutoFit/>
          </a:bodyPr>
          <a:lstStyle/>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r>
              <a:rPr lang="en-US" sz="2400" b="1" i="1" baseline="30000" dirty="0">
                <a:solidFill>
                  <a:schemeClr val="bg1"/>
                </a:solidFill>
                <a:latin typeface="Bookman Old Style" panose="02050604050505020204" pitchFamily="18" charset="0"/>
              </a:rPr>
              <a:t>8 </a:t>
            </a:r>
            <a:r>
              <a:rPr lang="en-US" sz="2400" i="1" dirty="0">
                <a:solidFill>
                  <a:schemeClr val="bg1"/>
                </a:solidFill>
                <a:latin typeface="Bookman Old Style" panose="02050604050505020204" pitchFamily="18" charset="0"/>
              </a:rPr>
              <a:t>But the army of the Chaldeans pursued the king, and they 		overtook Zedekiah in the plains of Jericho. All his army was scattered 	from him. </a:t>
            </a:r>
            <a:r>
              <a:rPr lang="en-US" sz="2400" b="1" i="1" baseline="30000" dirty="0">
                <a:solidFill>
                  <a:schemeClr val="bg1"/>
                </a:solidFill>
                <a:latin typeface="Bookman Old Style" panose="02050604050505020204" pitchFamily="18" charset="0"/>
              </a:rPr>
              <a:t>9 </a:t>
            </a:r>
            <a:r>
              <a:rPr lang="en-US" sz="2400" i="1" dirty="0">
                <a:solidFill>
                  <a:schemeClr val="bg1"/>
                </a:solidFill>
                <a:latin typeface="Bookman Old Style" panose="02050604050505020204" pitchFamily="18" charset="0"/>
              </a:rPr>
              <a:t>So they took the king and brought him up to the king of 	Babylon at </a:t>
            </a:r>
            <a:r>
              <a:rPr lang="en-US" sz="2400" i="1" dirty="0" err="1">
                <a:solidFill>
                  <a:schemeClr val="bg1"/>
                </a:solidFill>
                <a:latin typeface="Bookman Old Style" panose="02050604050505020204" pitchFamily="18" charset="0"/>
              </a:rPr>
              <a:t>Riblah</a:t>
            </a:r>
            <a:r>
              <a:rPr lang="en-US" sz="2400" i="1" dirty="0">
                <a:solidFill>
                  <a:schemeClr val="bg1"/>
                </a:solidFill>
                <a:latin typeface="Bookman Old Style" panose="02050604050505020204" pitchFamily="18" charset="0"/>
              </a:rPr>
              <a:t> in the land of </a:t>
            </a:r>
            <a:r>
              <a:rPr lang="en-US" sz="2400" i="1" dirty="0" err="1">
                <a:solidFill>
                  <a:schemeClr val="bg1"/>
                </a:solidFill>
                <a:latin typeface="Bookman Old Style" panose="02050604050505020204" pitchFamily="18" charset="0"/>
              </a:rPr>
              <a:t>Hamath</a:t>
            </a:r>
            <a:r>
              <a:rPr lang="en-US" sz="2400" i="1" dirty="0">
                <a:solidFill>
                  <a:schemeClr val="bg1"/>
                </a:solidFill>
                <a:latin typeface="Bookman Old Style" panose="02050604050505020204" pitchFamily="18" charset="0"/>
              </a:rPr>
              <a:t>, and he pronounced judgment on him. </a:t>
            </a:r>
            <a:r>
              <a:rPr lang="en-US" sz="2400" b="1" i="1" baseline="30000" dirty="0">
                <a:solidFill>
                  <a:schemeClr val="bg1"/>
                </a:solidFill>
                <a:latin typeface="Bookman Old Style" panose="02050604050505020204" pitchFamily="18" charset="0"/>
              </a:rPr>
              <a:t>10 </a:t>
            </a:r>
            <a:r>
              <a:rPr lang="en-US" sz="2400" i="1" dirty="0">
                <a:solidFill>
                  <a:schemeClr val="bg1"/>
                </a:solidFill>
                <a:latin typeface="Bookman Old Style" panose="02050604050505020204" pitchFamily="18" charset="0"/>
              </a:rPr>
              <a:t>Then the king of Babylon killed the sons of Zedekiah before his eyes. And he killed all the princes of Judah in </a:t>
            </a:r>
            <a:r>
              <a:rPr lang="en-US" sz="2400" i="1" dirty="0" err="1">
                <a:solidFill>
                  <a:schemeClr val="bg1"/>
                </a:solidFill>
                <a:latin typeface="Bookman Old Style" panose="02050604050505020204" pitchFamily="18" charset="0"/>
              </a:rPr>
              <a:t>Riblah</a:t>
            </a:r>
            <a:r>
              <a:rPr lang="en-US" sz="2400" i="1" dirty="0">
                <a:solidFill>
                  <a:schemeClr val="bg1"/>
                </a:solidFill>
                <a:latin typeface="Bookman Old Style" panose="02050604050505020204" pitchFamily="18" charset="0"/>
              </a:rPr>
              <a:t>. </a:t>
            </a:r>
            <a:r>
              <a:rPr lang="en-US" sz="2400" b="1" i="1" baseline="30000" dirty="0">
                <a:solidFill>
                  <a:schemeClr val="bg1"/>
                </a:solidFill>
                <a:latin typeface="Bookman Old Style" panose="02050604050505020204" pitchFamily="18" charset="0"/>
              </a:rPr>
              <a:t>11 </a:t>
            </a:r>
            <a:r>
              <a:rPr lang="en-US" sz="2400" i="1" dirty="0">
                <a:solidFill>
                  <a:schemeClr val="bg1"/>
                </a:solidFill>
                <a:latin typeface="Bookman Old Style" panose="02050604050505020204" pitchFamily="18" charset="0"/>
              </a:rPr>
              <a:t>He also put out the eyes of Zedekiah; and the king of Babylon bound him in </a:t>
            </a:r>
            <a:r>
              <a:rPr lang="en-US" sz="2400" i="1" baseline="30000" dirty="0">
                <a:solidFill>
                  <a:schemeClr val="bg1"/>
                </a:solidFill>
                <a:latin typeface="Bookman Old Style" panose="02050604050505020204" pitchFamily="18" charset="0"/>
              </a:rPr>
              <a:t>[</a:t>
            </a:r>
            <a:r>
              <a:rPr lang="en-US" sz="2400" i="1" baseline="30000" dirty="0">
                <a:solidFill>
                  <a:schemeClr val="bg1"/>
                </a:solidFill>
                <a:latin typeface="Bookman Old Style" panose="02050604050505020204" pitchFamily="18" charset="0"/>
                <a:hlinkClick r:id="rId3" tooltip="See footnote b">
                  <a:extLst>
                    <a:ext uri="{A12FA001-AC4F-418D-AE19-62706E023703}">
                      <ahyp:hlinkClr xmlns:ahyp="http://schemas.microsoft.com/office/drawing/2018/hyperlinkcolor" val="tx"/>
                    </a:ext>
                  </a:extLst>
                </a:hlinkClick>
              </a:rPr>
              <a:t>b</a:t>
            </a:r>
            <a:r>
              <a:rPr lang="en-US" sz="2400" i="1" baseline="30000" dirty="0">
                <a:solidFill>
                  <a:schemeClr val="bg1"/>
                </a:solidFill>
                <a:latin typeface="Bookman Old Style" panose="02050604050505020204" pitchFamily="18" charset="0"/>
              </a:rPr>
              <a:t>]</a:t>
            </a:r>
            <a:r>
              <a:rPr lang="en-US" sz="2400" i="1" dirty="0">
                <a:solidFill>
                  <a:schemeClr val="bg1"/>
                </a:solidFill>
                <a:latin typeface="Bookman Old Style" panose="02050604050505020204" pitchFamily="18" charset="0"/>
              </a:rPr>
              <a:t>bronze fetters, took him to Babylon, and put him in prison till the day of his death.</a:t>
            </a:r>
          </a:p>
          <a:p>
            <a:r>
              <a:rPr lang="en-US" sz="2400" i="1" dirty="0">
                <a:solidFill>
                  <a:schemeClr val="bg1"/>
                </a:solidFill>
                <a:latin typeface="Bookman Old Style" panose="02050604050505020204" pitchFamily="18" charset="0"/>
              </a:rPr>
              <a:t>The Temple and City Plundered and Burned</a:t>
            </a:r>
          </a:p>
          <a:p>
            <a:r>
              <a:rPr lang="en-US" sz="2400" b="1" i="1" baseline="30000" dirty="0">
                <a:solidFill>
                  <a:schemeClr val="bg1"/>
                </a:solidFill>
                <a:latin typeface="Bookman Old Style" panose="02050604050505020204" pitchFamily="18" charset="0"/>
              </a:rPr>
              <a:t>12 </a:t>
            </a:r>
            <a:r>
              <a:rPr lang="en-US" sz="2400" i="1" dirty="0">
                <a:solidFill>
                  <a:schemeClr val="bg1"/>
                </a:solidFill>
                <a:latin typeface="Bookman Old Style" panose="02050604050505020204" pitchFamily="18" charset="0"/>
              </a:rPr>
              <a:t>Now in the fifth month, on the tenth day of the month (which was the nineteenth year of King Nebuchadnezzar king of Babylon), </a:t>
            </a:r>
            <a:r>
              <a:rPr lang="en-US" sz="2400" i="1" dirty="0" err="1">
                <a:solidFill>
                  <a:schemeClr val="bg1"/>
                </a:solidFill>
                <a:latin typeface="Bookman Old Style" panose="02050604050505020204" pitchFamily="18" charset="0"/>
              </a:rPr>
              <a:t>Nebuzaradan</a:t>
            </a:r>
            <a:r>
              <a:rPr lang="en-US" sz="2400" i="1" dirty="0">
                <a:solidFill>
                  <a:schemeClr val="bg1"/>
                </a:solidFill>
                <a:latin typeface="Bookman Old Style" panose="02050604050505020204" pitchFamily="18" charset="0"/>
              </a:rPr>
              <a:t>, the captain of the guard, who served the king of Babylon, came to Jerusalem. </a:t>
            </a:r>
            <a:r>
              <a:rPr lang="en-US" sz="2400" b="1" i="1" baseline="30000" dirty="0">
                <a:solidFill>
                  <a:schemeClr val="bg1"/>
                </a:solidFill>
                <a:latin typeface="Bookman Old Style" panose="02050604050505020204" pitchFamily="18" charset="0"/>
              </a:rPr>
              <a:t>13 </a:t>
            </a:r>
            <a:r>
              <a:rPr lang="en-US" sz="2400" i="1" dirty="0">
                <a:solidFill>
                  <a:schemeClr val="bg1"/>
                </a:solidFill>
                <a:latin typeface="Bookman Old Style" panose="02050604050505020204" pitchFamily="18" charset="0"/>
              </a:rPr>
              <a:t>He burned the house of the </a:t>
            </a:r>
            <a:r>
              <a:rPr lang="en-US" sz="2400" i="1" cap="small" dirty="0">
                <a:solidFill>
                  <a:schemeClr val="bg1"/>
                </a:solidFill>
                <a:latin typeface="Bookman Old Style" panose="02050604050505020204" pitchFamily="18" charset="0"/>
              </a:rPr>
              <a:t>Lord</a:t>
            </a:r>
            <a:r>
              <a:rPr lang="en-US" sz="2400" i="1" dirty="0">
                <a:solidFill>
                  <a:schemeClr val="bg1"/>
                </a:solidFill>
                <a:latin typeface="Bookman Old Style" panose="02050604050505020204" pitchFamily="18" charset="0"/>
              </a:rPr>
              <a:t> and the king’s house; all the houses of Jerusalem, that is, all the houses of the great, he burned with fire. </a:t>
            </a:r>
            <a:r>
              <a:rPr lang="en-US" sz="2400" b="1" i="1" baseline="30000" dirty="0">
                <a:solidFill>
                  <a:schemeClr val="bg1"/>
                </a:solidFill>
                <a:latin typeface="Bookman Old Style" panose="02050604050505020204" pitchFamily="18" charset="0"/>
              </a:rPr>
              <a:t>14 </a:t>
            </a:r>
            <a:r>
              <a:rPr lang="en-US" sz="2400" i="1" dirty="0">
                <a:solidFill>
                  <a:schemeClr val="bg1"/>
                </a:solidFill>
                <a:latin typeface="Bookman Old Style" panose="02050604050505020204" pitchFamily="18" charset="0"/>
              </a:rPr>
              <a:t>And all the army of the Chaldeans who were with the captain of the guard broke down all the walls of Jerusalem all around. </a:t>
            </a:r>
          </a:p>
          <a:p>
            <a:pPr>
              <a:lnSpc>
                <a:spcPct val="107000"/>
              </a:lnSpc>
              <a:spcAft>
                <a:spcPts val="800"/>
              </a:spcAft>
            </a:pPr>
            <a:endParaRPr lang="en-US" sz="2400"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5377065"/>
      </p:ext>
    </p:extLst>
  </p:cSld>
  <p:clrMapOvr>
    <a:masterClrMapping/>
  </p:clrMapOvr>
  <p:transition spd="slow">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pic>
        <p:nvPicPr>
          <p:cNvPr id="11266" name="Picture 2" descr="https://upload.wikimedia.org/wikipedia/commons/7/78/SA_160-Jeremia_op_de_puinhopen_van_Jeruzal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760" y="57151"/>
            <a:ext cx="1281816" cy="17074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71475" y="258902"/>
            <a:ext cx="11458575" cy="6358087"/>
          </a:xfrm>
          <a:prstGeom prst="rect">
            <a:avLst/>
          </a:prstGeom>
        </p:spPr>
        <p:txBody>
          <a:bodyPr wrap="square">
            <a:spAutoFit/>
          </a:bodyPr>
          <a:lstStyle/>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p>
          <a:p>
            <a:pPr>
              <a:lnSpc>
                <a:spcPct val="107000"/>
              </a:lnSpc>
              <a:spcAft>
                <a:spcPts val="800"/>
              </a:spcAft>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Lamentations 3:40</a:t>
            </a:r>
            <a:endParaRPr lang="en-US" sz="2400"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i="1"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40 Let us examine our ways and test them,</a:t>
            </a:r>
          </a:p>
          <a:p>
            <a:pPr algn="ctr">
              <a:lnSpc>
                <a:spcPct val="107000"/>
              </a:lnSpc>
              <a:spcAft>
                <a:spcPts val="800"/>
              </a:spcAft>
            </a:pPr>
            <a:r>
              <a:rPr lang="en-US" sz="2400" i="1"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    and let us return to the Lord.</a:t>
            </a:r>
          </a:p>
          <a:p>
            <a:pPr algn="ctr">
              <a:lnSpc>
                <a:spcPct val="107000"/>
              </a:lnSpc>
              <a:spcAft>
                <a:spcPts val="800"/>
              </a:spcAft>
            </a:pPr>
            <a:endParaRPr lang="en-US" sz="2400" i="1" u="sng"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Jeremiah 5:30-31</a:t>
            </a:r>
            <a:endParaRPr lang="en-US" sz="2400"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lvl="0"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30 “A horrible and shocking thing has happened in the land:</a:t>
            </a:r>
          </a:p>
          <a:p>
            <a:pPr lvl="0"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31 The prophets prophesy lies, the priests rule by their own authority and my people love it this way.</a:t>
            </a:r>
          </a:p>
          <a:p>
            <a:pPr lvl="0" algn="ct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r>
              <a:rPr lang="en-US" sz="2400" i="1" u="sng"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But what will you do in the end?</a:t>
            </a:r>
          </a:p>
          <a:p>
            <a:pPr algn="ctr">
              <a:lnSpc>
                <a:spcPct val="107000"/>
              </a:lnSpc>
              <a:spcAft>
                <a:spcPts val="800"/>
              </a:spcAft>
            </a:pPr>
            <a:endParaRPr lang="en-US" sz="2400" i="1" u="sng"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1198696"/>
      </p:ext>
    </p:extLst>
  </p:cSld>
  <p:clrMapOvr>
    <a:masterClrMapping/>
  </p:clrMapOvr>
  <p:transition spd="slow">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pic>
        <p:nvPicPr>
          <p:cNvPr id="11266" name="Picture 2" descr="https://upload.wikimedia.org/wikipedia/commons/7/78/SA_160-Jeremia_op_de_puinhopen_van_Jeruzal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760" y="57151"/>
            <a:ext cx="1281816" cy="17074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71475" y="258902"/>
            <a:ext cx="11458575" cy="5655138"/>
          </a:xfrm>
          <a:prstGeom prst="rect">
            <a:avLst/>
          </a:prstGeom>
        </p:spPr>
        <p:txBody>
          <a:bodyPr wrap="square">
            <a:spAutoFit/>
          </a:bodyPr>
          <a:lstStyle/>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Lamentations 3:19-26</a:t>
            </a:r>
            <a:endParaRPr lang="en-US" sz="2400"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19 I remember my affliction and my wandering, the bitterness 		and the gall.</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20 I well remember them, and my soul is downcast within me. </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21 </a:t>
            </a:r>
            <a:r>
              <a:rPr lang="en-US" sz="2400" i="1"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Yet this I call to mind and therefore I have hope</a:t>
            </a: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22 Because of the Lord’s great love we are not consumed, for his compassions never fail.</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23 They are new every morning; great is your faithfulness.</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24 I say to myself, “</a:t>
            </a:r>
            <a:r>
              <a:rPr lang="en-US" sz="2400" i="1"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The Lord is my portion</a:t>
            </a: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therefore I will wait for him.”</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25 The Lord is good to those whose hope is in him, to the one who seeks him;</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26 it is good to wait quietly for the salvation of the Lord.</a:t>
            </a:r>
          </a:p>
        </p:txBody>
      </p:sp>
    </p:spTree>
    <p:extLst>
      <p:ext uri="{BB962C8B-B14F-4D97-AF65-F5344CB8AC3E}">
        <p14:creationId xmlns:p14="http://schemas.microsoft.com/office/powerpoint/2010/main" val="1482751499"/>
      </p:ext>
    </p:extLst>
  </p:cSld>
  <p:clrMapOvr>
    <a:masterClrMapping/>
  </p:clrMapOvr>
  <p:transition spd="slow">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sp>
        <p:nvSpPr>
          <p:cNvPr id="5" name="Rectangle 4"/>
          <p:cNvSpPr/>
          <p:nvPr/>
        </p:nvSpPr>
        <p:spPr>
          <a:xfrm>
            <a:off x="371476" y="258902"/>
            <a:ext cx="5295228" cy="5447645"/>
          </a:xfrm>
          <a:prstGeom prst="rect">
            <a:avLst/>
          </a:prstGeom>
        </p:spPr>
        <p:txBody>
          <a:bodyPr wrap="square">
            <a:spAutoFit/>
          </a:bodyPr>
          <a:lstStyle/>
          <a:p>
            <a:r>
              <a:rPr lang="en-US" sz="3200" i="1"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Consequences of Sin:</a:t>
            </a: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p>
          <a:p>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Makes us feel alone</a:t>
            </a:r>
          </a:p>
          <a:p>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endParaRPr lang="en-US" sz="2800"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Affects others</a:t>
            </a:r>
          </a:p>
          <a:p>
            <a:pPr marL="342900" indent="-342900">
              <a:buFontTx/>
              <a:buChar char="-"/>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marL="342900" indent="-342900">
              <a:buFontTx/>
              <a:buChar char="-"/>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Burdens us physically and emotionally</a:t>
            </a:r>
          </a:p>
          <a:p>
            <a:pPr marL="342900" indent="-342900">
              <a:buFontTx/>
              <a:buChar char="-"/>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marL="342900" indent="-342900">
              <a:buFontTx/>
              <a:buChar char="-"/>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Leaves us having done things we never thought we would do</a:t>
            </a:r>
          </a:p>
        </p:txBody>
      </p:sp>
      <p:sp>
        <p:nvSpPr>
          <p:cNvPr id="2" name="TextBox 1"/>
          <p:cNvSpPr txBox="1"/>
          <p:nvPr/>
        </p:nvSpPr>
        <p:spPr>
          <a:xfrm>
            <a:off x="6387921" y="258902"/>
            <a:ext cx="5331854" cy="2893100"/>
          </a:xfrm>
          <a:prstGeom prst="rect">
            <a:avLst/>
          </a:prstGeom>
          <a:noFill/>
        </p:spPr>
        <p:txBody>
          <a:bodyPr wrap="square" rtlCol="0">
            <a:spAutoFit/>
          </a:bodyPr>
          <a:lstStyle/>
          <a:p>
            <a:r>
              <a:rPr lang="en-US" sz="3200" i="1"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God’s Great Attributes:</a:t>
            </a:r>
          </a:p>
          <a:p>
            <a:pPr lvl="0"/>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lvl="0"/>
            <a:r>
              <a:rPr lang="en-US" sz="2400" i="1"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 The Lord is our portion! </a:t>
            </a:r>
          </a:p>
          <a:p>
            <a:pPr lvl="0"/>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lvl="0"/>
            <a:endParaRPr lang="en-US" sz="2800"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endParaRPr lang="en-US" sz="3200" dirty="0">
              <a:solidFill>
                <a:prstClr val="white"/>
              </a:solidFill>
              <a:latin typeface="Bookman Old Style" panose="020506040505050202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03767547"/>
      </p:ext>
    </p:extLst>
  </p:cSld>
  <p:clrMapOvr>
    <a:masterClrMapping/>
  </p:clrMapOvr>
  <p:transition spd="slow">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pic>
        <p:nvPicPr>
          <p:cNvPr id="11266" name="Picture 2" descr="https://upload.wikimedia.org/wikipedia/commons/7/78/SA_160-Jeremia_op_de_puinhopen_van_Jeruzal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760" y="57151"/>
            <a:ext cx="1281816" cy="17074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71475" y="258902"/>
            <a:ext cx="11458575" cy="5655138"/>
          </a:xfrm>
          <a:prstGeom prst="rect">
            <a:avLst/>
          </a:prstGeom>
        </p:spPr>
        <p:txBody>
          <a:bodyPr wrap="square">
            <a:spAutoFit/>
          </a:bodyPr>
          <a:lstStyle/>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Lamentations 3:19-26</a:t>
            </a:r>
            <a:endParaRPr lang="en-US" sz="2400"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19 I remember my affliction and my wandering, the bitterness 		and the gall.</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20 I well remember them, and my soul is downcast within me. </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21 Yet this I call to mind and therefore I have hope:</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22 </a:t>
            </a:r>
            <a:r>
              <a:rPr lang="en-US" sz="2400" i="1"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Because of the Lord’s great love </a:t>
            </a:r>
            <a:r>
              <a:rPr lang="en-US" sz="2400" b="1" i="1" u="sng"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WE</a:t>
            </a:r>
            <a:r>
              <a:rPr lang="en-US" sz="2400" i="1"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 are not consumed</a:t>
            </a: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for his compassions never fail. </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23 They are new every morning; great is your faithfulness.</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24 I say to myself, “</a:t>
            </a:r>
            <a:r>
              <a:rPr lang="en-US" sz="2400" i="1"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The Lord is my portion</a:t>
            </a: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therefore I will wait for him.”</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25 The Lord is good to those whose hope is in him, to the one who seeks him;</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26 it is good to wait quietly for the salvation of the Lord.</a:t>
            </a:r>
          </a:p>
        </p:txBody>
      </p:sp>
    </p:spTree>
    <p:extLst>
      <p:ext uri="{BB962C8B-B14F-4D97-AF65-F5344CB8AC3E}">
        <p14:creationId xmlns:p14="http://schemas.microsoft.com/office/powerpoint/2010/main" val="1009760667"/>
      </p:ext>
    </p:extLst>
  </p:cSld>
  <p:clrMapOvr>
    <a:masterClrMapping/>
  </p:clrMapOvr>
  <p:transition spd="slow">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sp>
        <p:nvSpPr>
          <p:cNvPr id="5" name="Rectangle 4"/>
          <p:cNvSpPr/>
          <p:nvPr/>
        </p:nvSpPr>
        <p:spPr>
          <a:xfrm>
            <a:off x="371476" y="258902"/>
            <a:ext cx="5295228" cy="5447645"/>
          </a:xfrm>
          <a:prstGeom prst="rect">
            <a:avLst/>
          </a:prstGeom>
        </p:spPr>
        <p:txBody>
          <a:bodyPr wrap="square">
            <a:spAutoFit/>
          </a:bodyPr>
          <a:lstStyle/>
          <a:p>
            <a:r>
              <a:rPr lang="en-US" sz="3200" i="1"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Consequences of Sin:</a:t>
            </a: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p>
          <a:p>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Makes us feel alone</a:t>
            </a:r>
          </a:p>
          <a:p>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endParaRPr lang="en-US" sz="2800"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Affects others</a:t>
            </a:r>
          </a:p>
          <a:p>
            <a:pPr marL="342900" indent="-342900">
              <a:buFontTx/>
              <a:buChar char="-"/>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marL="342900" indent="-342900">
              <a:buFontTx/>
              <a:buChar char="-"/>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Burdens us physically and emotionally</a:t>
            </a:r>
          </a:p>
          <a:p>
            <a:pPr marL="342900" indent="-342900">
              <a:buFontTx/>
              <a:buChar char="-"/>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marL="342900" indent="-342900">
              <a:buFontTx/>
              <a:buChar char="-"/>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Leaves us having done things we never thought we would do</a:t>
            </a:r>
          </a:p>
        </p:txBody>
      </p:sp>
      <p:sp>
        <p:nvSpPr>
          <p:cNvPr id="2" name="TextBox 1"/>
          <p:cNvSpPr txBox="1"/>
          <p:nvPr/>
        </p:nvSpPr>
        <p:spPr>
          <a:xfrm>
            <a:off x="6387921" y="258902"/>
            <a:ext cx="5331854" cy="3262432"/>
          </a:xfrm>
          <a:prstGeom prst="rect">
            <a:avLst/>
          </a:prstGeom>
          <a:noFill/>
        </p:spPr>
        <p:txBody>
          <a:bodyPr wrap="square" rtlCol="0">
            <a:spAutoFit/>
          </a:bodyPr>
          <a:lstStyle/>
          <a:p>
            <a:r>
              <a:rPr lang="en-US" sz="3200" i="1"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God’s Great Attributes:</a:t>
            </a:r>
          </a:p>
          <a:p>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r>
              <a:rPr lang="en-US" sz="2400" i="1"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 The Lord is our portion! </a:t>
            </a:r>
          </a:p>
          <a:p>
            <a:endParaRPr lang="en-US" sz="2400" i="1"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endParaRPr>
          </a:p>
          <a:p>
            <a:endParaRPr lang="en-US" sz="2800"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endParaRPr>
          </a:p>
          <a:p>
            <a:r>
              <a:rPr lang="en-US" sz="3200" dirty="0">
                <a:solidFill>
                  <a:srgbClr val="FFFF00"/>
                </a:solidFill>
                <a:latin typeface="Bookman Old Style" panose="02050604050505020204" pitchFamily="18" charset="0"/>
                <a:cs typeface="Times New Roman" panose="02020603050405020304" pitchFamily="18" charset="0"/>
              </a:rPr>
              <a:t>- </a:t>
            </a:r>
            <a:r>
              <a:rPr lang="en-US" sz="2400" i="1" dirty="0">
                <a:solidFill>
                  <a:srgbClr val="FFFF00"/>
                </a:solidFill>
                <a:latin typeface="Bookman Old Style" panose="02050604050505020204" pitchFamily="18" charset="0"/>
                <a:cs typeface="Times New Roman" panose="02020603050405020304" pitchFamily="18" charset="0"/>
              </a:rPr>
              <a:t>Savior! We can worship him together.</a:t>
            </a:r>
            <a:endParaRPr lang="en-US" sz="3200" i="1" dirty="0">
              <a:solidFill>
                <a:srgbClr val="FFFF00"/>
              </a:solidFill>
              <a:latin typeface="Bookman Old Style" panose="02050604050505020204" pitchFamily="18" charset="0"/>
              <a:cs typeface="Times New Roman" panose="02020603050405020304" pitchFamily="18" charset="0"/>
            </a:endParaRPr>
          </a:p>
          <a:p>
            <a:endParaRPr lang="en-US" dirty="0">
              <a:solidFill>
                <a:prstClr val="black"/>
              </a:solidFill>
            </a:endParaRPr>
          </a:p>
        </p:txBody>
      </p:sp>
    </p:spTree>
    <p:extLst>
      <p:ext uri="{BB962C8B-B14F-4D97-AF65-F5344CB8AC3E}">
        <p14:creationId xmlns:p14="http://schemas.microsoft.com/office/powerpoint/2010/main" val="3074803952"/>
      </p:ext>
    </p:extLst>
  </p:cSld>
  <p:clrMapOvr>
    <a:masterClrMapping/>
  </p:clrMapOvr>
  <p:transition spd="slow">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pic>
        <p:nvPicPr>
          <p:cNvPr id="11266" name="Picture 2" descr="https://upload.wikimedia.org/wikipedia/commons/7/78/SA_160-Jeremia_op_de_puinhopen_van_Jeruzal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760" y="57151"/>
            <a:ext cx="1281816" cy="17074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71475" y="258902"/>
            <a:ext cx="11458575" cy="5655138"/>
          </a:xfrm>
          <a:prstGeom prst="rect">
            <a:avLst/>
          </a:prstGeom>
        </p:spPr>
        <p:txBody>
          <a:bodyPr wrap="square">
            <a:spAutoFit/>
          </a:bodyPr>
          <a:lstStyle/>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Lamentations 3:19-26</a:t>
            </a:r>
            <a:endParaRPr lang="en-US" sz="2400"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19 I remember my affliction and my wandering, the bitterness 		and the gall.</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20 I well remember them, and my soul is downcast within me. </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21 Yet this I call to mind and therefore I have hope:</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22 </a:t>
            </a:r>
            <a:r>
              <a:rPr lang="en-US" sz="2400" i="1"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Because of the Lord’s great love we are not consumed</a:t>
            </a: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for his compassions never fail. </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23 They are new every morning; great is your faithfulness.</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24 I say to myself, “The Lord is my portion; therefore I will wait for him.”</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25 </a:t>
            </a:r>
            <a:r>
              <a:rPr lang="en-US" sz="2400" i="1"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The Lord is good to those whose hope is in him, to the one who seeks him</a:t>
            </a: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26 it is good to wait quietly for the salvation of the Lord.</a:t>
            </a:r>
          </a:p>
        </p:txBody>
      </p:sp>
    </p:spTree>
    <p:extLst>
      <p:ext uri="{BB962C8B-B14F-4D97-AF65-F5344CB8AC3E}">
        <p14:creationId xmlns:p14="http://schemas.microsoft.com/office/powerpoint/2010/main" val="935409067"/>
      </p:ext>
    </p:extLst>
  </p:cSld>
  <p:clrMapOvr>
    <a:masterClrMapping/>
  </p:clrMapOvr>
  <p:transition spd="slow">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sp>
        <p:nvSpPr>
          <p:cNvPr id="5" name="Rectangle 4"/>
          <p:cNvSpPr/>
          <p:nvPr/>
        </p:nvSpPr>
        <p:spPr>
          <a:xfrm>
            <a:off x="371476" y="258902"/>
            <a:ext cx="5295228" cy="5447645"/>
          </a:xfrm>
          <a:prstGeom prst="rect">
            <a:avLst/>
          </a:prstGeom>
        </p:spPr>
        <p:txBody>
          <a:bodyPr wrap="square">
            <a:spAutoFit/>
          </a:bodyPr>
          <a:lstStyle/>
          <a:p>
            <a:r>
              <a:rPr lang="en-US" sz="3200" i="1"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Consequences of Sin:</a:t>
            </a: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p>
          <a:p>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Makes us feel alone</a:t>
            </a:r>
          </a:p>
          <a:p>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endParaRPr lang="en-US" sz="2800"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Affects others</a:t>
            </a:r>
          </a:p>
          <a:p>
            <a:pPr marL="342900" indent="-342900">
              <a:buFontTx/>
              <a:buChar char="-"/>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marL="342900" indent="-342900">
              <a:buFontTx/>
              <a:buChar char="-"/>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Burdens us physically and emotionally</a:t>
            </a:r>
          </a:p>
          <a:p>
            <a:pPr marL="342900" indent="-342900">
              <a:buFontTx/>
              <a:buChar char="-"/>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marL="342900" indent="-342900">
              <a:buFontTx/>
              <a:buChar char="-"/>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Leaves us having done things we never thought we would do</a:t>
            </a:r>
          </a:p>
        </p:txBody>
      </p:sp>
      <p:sp>
        <p:nvSpPr>
          <p:cNvPr id="2" name="TextBox 1"/>
          <p:cNvSpPr txBox="1"/>
          <p:nvPr/>
        </p:nvSpPr>
        <p:spPr>
          <a:xfrm>
            <a:off x="6387921" y="258902"/>
            <a:ext cx="5331854" cy="4616648"/>
          </a:xfrm>
          <a:prstGeom prst="rect">
            <a:avLst/>
          </a:prstGeom>
          <a:noFill/>
        </p:spPr>
        <p:txBody>
          <a:bodyPr wrap="square" rtlCol="0">
            <a:spAutoFit/>
          </a:bodyPr>
          <a:lstStyle/>
          <a:p>
            <a:r>
              <a:rPr lang="en-US" sz="3200" i="1"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God’s Great Attributes:</a:t>
            </a:r>
          </a:p>
          <a:p>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r>
              <a:rPr lang="en-US" sz="2400" i="1"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a:t>
            </a: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r>
              <a:rPr lang="en-US" sz="2400" i="1"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The Lord is our portion! </a:t>
            </a:r>
          </a:p>
          <a:p>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endParaRPr lang="en-US" sz="2800"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r>
              <a:rPr lang="en-US" sz="2400" i="1" dirty="0">
                <a:solidFill>
                  <a:srgbClr val="FFFF00"/>
                </a:solidFill>
                <a:latin typeface="Bookman Old Style" panose="02050604050505020204" pitchFamily="18" charset="0"/>
                <a:cs typeface="Times New Roman" panose="02020603050405020304" pitchFamily="18" charset="0"/>
              </a:rPr>
              <a:t>- Savior! We can worship him together.</a:t>
            </a:r>
          </a:p>
          <a:p>
            <a:pPr marL="457200" indent="-457200">
              <a:buFontTx/>
              <a:buChar char="-"/>
            </a:pPr>
            <a:endParaRPr lang="en-US" sz="2400" i="1" dirty="0">
              <a:solidFill>
                <a:srgbClr val="FFFF00"/>
              </a:solidFill>
              <a:latin typeface="Bookman Old Style" panose="02050604050505020204" pitchFamily="18" charset="0"/>
              <a:cs typeface="Times New Roman" panose="02020603050405020304" pitchFamily="18" charset="0"/>
            </a:endParaRPr>
          </a:p>
          <a:p>
            <a:r>
              <a:rPr lang="en-US" sz="2400" i="1" dirty="0">
                <a:solidFill>
                  <a:srgbClr val="FFFF00"/>
                </a:solidFill>
                <a:latin typeface="Bookman Old Style" panose="02050604050505020204" pitchFamily="18" charset="0"/>
                <a:cs typeface="Times New Roman" panose="02020603050405020304" pitchFamily="18" charset="0"/>
              </a:rPr>
              <a:t>- The Lord is good to those who seek Him. He gives rest for the soul!</a:t>
            </a:r>
          </a:p>
          <a:p>
            <a:endParaRPr lang="en-US" dirty="0">
              <a:solidFill>
                <a:prstClr val="black"/>
              </a:solidFill>
            </a:endParaRPr>
          </a:p>
        </p:txBody>
      </p:sp>
    </p:spTree>
    <p:extLst>
      <p:ext uri="{BB962C8B-B14F-4D97-AF65-F5344CB8AC3E}">
        <p14:creationId xmlns:p14="http://schemas.microsoft.com/office/powerpoint/2010/main" val="3213966248"/>
      </p:ext>
    </p:extLst>
  </p:cSld>
  <p:clrMapOvr>
    <a:masterClrMapping/>
  </p:clrMapOvr>
  <p:transition spd="slow">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pic>
        <p:nvPicPr>
          <p:cNvPr id="11266" name="Picture 2" descr="https://upload.wikimedia.org/wikipedia/commons/7/78/SA_160-Jeremia_op_de_puinhopen_van_Jeruzal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760" y="57151"/>
            <a:ext cx="1281816" cy="17074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71475" y="258902"/>
            <a:ext cx="11458575" cy="5655138"/>
          </a:xfrm>
          <a:prstGeom prst="rect">
            <a:avLst/>
          </a:prstGeom>
        </p:spPr>
        <p:txBody>
          <a:bodyPr wrap="square">
            <a:spAutoFit/>
          </a:bodyPr>
          <a:lstStyle/>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Lamentations 3:19-26</a:t>
            </a:r>
            <a:endParaRPr lang="en-US" sz="2400"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19 I remember my affliction and my wandering, the bitterness 		and the gall.</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20 I well remember them, and my soul is downcast within me. </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21 Yet this I call to mind and therefore I have hope:</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22 Because of the Lord’s great love we are not consumed, </a:t>
            </a:r>
            <a:r>
              <a:rPr lang="en-US" sz="2400" i="1"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for his compassions never fail. </a:t>
            </a:r>
          </a:p>
          <a:p>
            <a:pPr>
              <a:lnSpc>
                <a:spcPct val="107000"/>
              </a:lnSpc>
              <a:spcAft>
                <a:spcPts val="800"/>
              </a:spcAft>
            </a:pPr>
            <a:r>
              <a:rPr lang="en-US" sz="2400" i="1"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23 They are new every morning; great is your faithfulness</a:t>
            </a: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24 I say to myself, “The Lord is my portion; therefore I will wait for him.”</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25 </a:t>
            </a:r>
            <a:r>
              <a:rPr lang="en-US" sz="2400" i="1"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The Lord is good to those whose hope is in him, to the one who seeks him;</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26 it is good to wait quietly for the salvation of the Lord.</a:t>
            </a:r>
          </a:p>
        </p:txBody>
      </p:sp>
    </p:spTree>
    <p:extLst>
      <p:ext uri="{BB962C8B-B14F-4D97-AF65-F5344CB8AC3E}">
        <p14:creationId xmlns:p14="http://schemas.microsoft.com/office/powerpoint/2010/main" val="1803672135"/>
      </p:ext>
    </p:extLst>
  </p:cSld>
  <p:clrMapOvr>
    <a:masterClrMapping/>
  </p:clrMapOvr>
  <p:transition spd="slow">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sp>
        <p:nvSpPr>
          <p:cNvPr id="5" name="Rectangle 4"/>
          <p:cNvSpPr/>
          <p:nvPr/>
        </p:nvSpPr>
        <p:spPr>
          <a:xfrm>
            <a:off x="371476" y="258902"/>
            <a:ext cx="5295228" cy="5447645"/>
          </a:xfrm>
          <a:prstGeom prst="rect">
            <a:avLst/>
          </a:prstGeom>
        </p:spPr>
        <p:txBody>
          <a:bodyPr wrap="square">
            <a:spAutoFit/>
          </a:bodyPr>
          <a:lstStyle/>
          <a:p>
            <a:r>
              <a:rPr lang="en-US" sz="3200" i="1"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Consequences of Sin:</a:t>
            </a: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p>
          <a:p>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Makes us feel alone</a:t>
            </a:r>
          </a:p>
          <a:p>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endParaRPr lang="en-US" sz="2800"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Affects others</a:t>
            </a:r>
          </a:p>
          <a:p>
            <a:pPr marL="342900" indent="-342900">
              <a:buFontTx/>
              <a:buChar char="-"/>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marL="342900" indent="-342900">
              <a:buFontTx/>
              <a:buChar char="-"/>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Burdens us physically and emotionally</a:t>
            </a:r>
          </a:p>
          <a:p>
            <a:pPr marL="342900" indent="-342900">
              <a:buFontTx/>
              <a:buChar char="-"/>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marL="342900" indent="-342900">
              <a:buFontTx/>
              <a:buChar char="-"/>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Leaves us having done things we never thought we would do</a:t>
            </a:r>
          </a:p>
        </p:txBody>
      </p:sp>
      <p:sp>
        <p:nvSpPr>
          <p:cNvPr id="2" name="TextBox 1"/>
          <p:cNvSpPr txBox="1"/>
          <p:nvPr/>
        </p:nvSpPr>
        <p:spPr>
          <a:xfrm>
            <a:off x="6387921" y="258902"/>
            <a:ext cx="5331854" cy="5724644"/>
          </a:xfrm>
          <a:prstGeom prst="rect">
            <a:avLst/>
          </a:prstGeom>
          <a:noFill/>
        </p:spPr>
        <p:txBody>
          <a:bodyPr wrap="square" rtlCol="0">
            <a:spAutoFit/>
          </a:bodyPr>
          <a:lstStyle/>
          <a:p>
            <a:r>
              <a:rPr lang="en-US" sz="3200" i="1"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God’s Great Attributes:</a:t>
            </a:r>
          </a:p>
          <a:p>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r>
              <a:rPr lang="en-US" sz="2400" i="1"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a:t>
            </a: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r>
              <a:rPr lang="en-US" sz="2400" i="1"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The Lord is our portion! </a:t>
            </a:r>
          </a:p>
          <a:p>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endParaRPr lang="en-US" sz="2800"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r>
              <a:rPr lang="en-US" sz="2400" i="1" dirty="0">
                <a:solidFill>
                  <a:srgbClr val="FFFF00"/>
                </a:solidFill>
                <a:latin typeface="Bookman Old Style" panose="02050604050505020204" pitchFamily="18" charset="0"/>
                <a:cs typeface="Times New Roman" panose="02020603050405020304" pitchFamily="18" charset="0"/>
              </a:rPr>
              <a:t>- Savior! We can worship him together.</a:t>
            </a:r>
          </a:p>
          <a:p>
            <a:pPr marL="457200" indent="-457200">
              <a:buFontTx/>
              <a:buChar char="-"/>
            </a:pPr>
            <a:endParaRPr lang="en-US" sz="2400" i="1" dirty="0">
              <a:solidFill>
                <a:srgbClr val="FFFF00"/>
              </a:solidFill>
              <a:latin typeface="Bookman Old Style" panose="02050604050505020204" pitchFamily="18" charset="0"/>
              <a:cs typeface="Times New Roman" panose="02020603050405020304" pitchFamily="18" charset="0"/>
            </a:endParaRPr>
          </a:p>
          <a:p>
            <a:pPr lvl="0"/>
            <a:r>
              <a:rPr lang="en-US" sz="2400" i="1" dirty="0">
                <a:solidFill>
                  <a:srgbClr val="FFFF00"/>
                </a:solidFill>
                <a:latin typeface="Bookman Old Style" panose="02050604050505020204" pitchFamily="18" charset="0"/>
                <a:cs typeface="Times New Roman" panose="02020603050405020304" pitchFamily="18" charset="0"/>
              </a:rPr>
              <a:t>- The Lord is good to those who seek Him. He gives rest for the soul!</a:t>
            </a:r>
          </a:p>
          <a:p>
            <a:pPr marL="342900" indent="-342900">
              <a:buFontTx/>
              <a:buChar char="-"/>
            </a:pPr>
            <a:endParaRPr lang="en-US" sz="2400" i="1" dirty="0">
              <a:solidFill>
                <a:srgbClr val="FFFF00"/>
              </a:solidFill>
              <a:latin typeface="Bookman Old Style" panose="02050604050505020204" pitchFamily="18" charset="0"/>
              <a:cs typeface="Times New Roman" panose="02020603050405020304" pitchFamily="18" charset="0"/>
            </a:endParaRPr>
          </a:p>
          <a:p>
            <a:r>
              <a:rPr lang="en-US" sz="2400" i="1" dirty="0">
                <a:solidFill>
                  <a:srgbClr val="FFFF00"/>
                </a:solidFill>
                <a:latin typeface="Bookman Old Style" panose="02050604050505020204" pitchFamily="18" charset="0"/>
                <a:cs typeface="Times New Roman" panose="02020603050405020304" pitchFamily="18" charset="0"/>
              </a:rPr>
              <a:t>- Provides new mercies every day! Great is His faithfulness!</a:t>
            </a:r>
          </a:p>
          <a:p>
            <a:endParaRPr lang="en-US" dirty="0">
              <a:solidFill>
                <a:prstClr val="black"/>
              </a:solidFill>
            </a:endParaRPr>
          </a:p>
        </p:txBody>
      </p:sp>
    </p:spTree>
    <p:extLst>
      <p:ext uri="{BB962C8B-B14F-4D97-AF65-F5344CB8AC3E}">
        <p14:creationId xmlns:p14="http://schemas.microsoft.com/office/powerpoint/2010/main" val="2303970319"/>
      </p:ext>
    </p:extLst>
  </p:cSld>
  <p:clrMapOvr>
    <a:masterClrMapping/>
  </p:clrMapOvr>
  <p:transition spd="slow">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sp>
        <p:nvSpPr>
          <p:cNvPr id="3" name="Rectangle 2"/>
          <p:cNvSpPr/>
          <p:nvPr/>
        </p:nvSpPr>
        <p:spPr>
          <a:xfrm>
            <a:off x="4890654" y="853105"/>
            <a:ext cx="7301345" cy="4985980"/>
          </a:xfrm>
          <a:prstGeom prst="rect">
            <a:avLst/>
          </a:prstGeom>
        </p:spPr>
        <p:txBody>
          <a:bodyPr wrap="square">
            <a:spAutoFit/>
          </a:bodyPr>
          <a:lstStyle/>
          <a:p>
            <a:pPr algn="ctr"/>
            <a:r>
              <a:rPr lang="en-US" sz="5400" b="1" u="sng" dirty="0">
                <a:solidFill>
                  <a:prstClr val="white">
                    <a:lumMod val="85000"/>
                  </a:prstClr>
                </a:solidFill>
                <a:latin typeface="Engravers MT" panose="02090707080505020304" pitchFamily="18" charset="0"/>
              </a:rPr>
              <a:t>JEREMIAH</a:t>
            </a:r>
          </a:p>
          <a:p>
            <a:pPr algn="ctr"/>
            <a:r>
              <a:rPr lang="en-US" sz="4400" b="1" dirty="0">
                <a:solidFill>
                  <a:prstClr val="white">
                    <a:lumMod val="85000"/>
                  </a:prstClr>
                </a:solidFill>
                <a:latin typeface="Engravers MT" panose="02090707080505020304" pitchFamily="18" charset="0"/>
              </a:rPr>
              <a:t>Prophet of </a:t>
            </a:r>
          </a:p>
          <a:p>
            <a:pPr algn="ctr"/>
            <a:r>
              <a:rPr lang="en-US" sz="4400" b="1" dirty="0">
                <a:solidFill>
                  <a:prstClr val="white">
                    <a:lumMod val="85000"/>
                  </a:prstClr>
                </a:solidFill>
                <a:latin typeface="Engravers MT" panose="02090707080505020304" pitchFamily="18" charset="0"/>
              </a:rPr>
              <a:t>Crisis and Hope</a:t>
            </a:r>
          </a:p>
          <a:p>
            <a:pPr algn="ctr"/>
            <a:endParaRPr lang="en-US" sz="4400" b="1" dirty="0">
              <a:solidFill>
                <a:prstClr val="white">
                  <a:lumMod val="85000"/>
                </a:prstClr>
              </a:solidFill>
              <a:latin typeface="Engravers MT" panose="02090707080505020304" pitchFamily="18" charset="0"/>
            </a:endParaRPr>
          </a:p>
          <a:p>
            <a:pPr algn="ctr"/>
            <a:r>
              <a:rPr lang="en-US" sz="3600" b="1" dirty="0">
                <a:solidFill>
                  <a:prstClr val="white">
                    <a:lumMod val="85000"/>
                  </a:prstClr>
                </a:solidFill>
                <a:latin typeface="Bodoni MT" panose="02070603080606020203" pitchFamily="18" charset="0"/>
              </a:rPr>
              <a:t>Next Week - Part Twelve:</a:t>
            </a:r>
          </a:p>
          <a:p>
            <a:pPr algn="ctr"/>
            <a:r>
              <a:rPr lang="en-US" sz="4800" b="1" dirty="0">
                <a:solidFill>
                  <a:prstClr val="white">
                    <a:lumMod val="85000"/>
                  </a:prstClr>
                </a:solidFill>
                <a:latin typeface="Bodoni MT" panose="02070603080606020203" pitchFamily="18" charset="0"/>
              </a:rPr>
              <a:t>Two Lawyers Look at the New Covenant</a:t>
            </a:r>
            <a:endParaRPr lang="en-US" sz="4000" b="1" dirty="0">
              <a:solidFill>
                <a:prstClr val="white">
                  <a:lumMod val="85000"/>
                </a:prstClr>
              </a:solidFill>
              <a:latin typeface="Bodoni MT" panose="02070603080606020203" pitchFamily="18" charset="0"/>
            </a:endParaRPr>
          </a:p>
        </p:txBody>
      </p:sp>
      <p:pic>
        <p:nvPicPr>
          <p:cNvPr id="11266" name="Picture 2" descr="https://upload.wikimedia.org/wikipedia/commons/7/78/SA_160-Jeremia_op_de_puinhopen_van_Jeruzal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34" y="57150"/>
            <a:ext cx="4795179" cy="63874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08834" y="6444639"/>
            <a:ext cx="6625341" cy="276999"/>
          </a:xfrm>
          <a:prstGeom prst="rect">
            <a:avLst/>
          </a:prstGeom>
        </p:spPr>
        <p:txBody>
          <a:bodyPr wrap="square">
            <a:spAutoFit/>
          </a:bodyPr>
          <a:lstStyle/>
          <a:p>
            <a:r>
              <a:rPr lang="en-US" sz="1200" dirty="0">
                <a:solidFill>
                  <a:prstClr val="white"/>
                </a:solidFill>
                <a:latin typeface="Arial" panose="020B0604020202020204" pitchFamily="34" charset="0"/>
              </a:rPr>
              <a:t>Jeremiah on the Ruins of Jerusalem, Emil Jean Horace </a:t>
            </a:r>
            <a:r>
              <a:rPr lang="en-US" sz="1200" dirty="0" err="1">
                <a:solidFill>
                  <a:prstClr val="white"/>
                </a:solidFill>
                <a:latin typeface="Arial" panose="020B0604020202020204" pitchFamily="34" charset="0"/>
              </a:rPr>
              <a:t>Vernet</a:t>
            </a:r>
            <a:r>
              <a:rPr lang="en-US" sz="1200" dirty="0">
                <a:solidFill>
                  <a:prstClr val="white"/>
                </a:solidFill>
                <a:latin typeface="Arial" panose="020B0604020202020204" pitchFamily="34" charset="0"/>
              </a:rPr>
              <a:t> (1844)</a:t>
            </a:r>
          </a:p>
        </p:txBody>
      </p:sp>
    </p:spTree>
    <p:extLst>
      <p:ext uri="{BB962C8B-B14F-4D97-AF65-F5344CB8AC3E}">
        <p14:creationId xmlns:p14="http://schemas.microsoft.com/office/powerpoint/2010/main" val="4245170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pic>
        <p:nvPicPr>
          <p:cNvPr id="11266" name="Picture 2" descr="https://upload.wikimedia.org/wikipedia/commons/7/78/SA_160-Jeremia_op_de_puinhopen_van_Jeruzal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760" y="57151"/>
            <a:ext cx="1281816" cy="17074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71475" y="258902"/>
            <a:ext cx="11458575" cy="3537443"/>
          </a:xfrm>
          <a:prstGeom prst="rect">
            <a:avLst/>
          </a:prstGeom>
        </p:spPr>
        <p:txBody>
          <a:bodyPr wrap="square">
            <a:spAutoFit/>
          </a:bodyPr>
          <a:lstStyle/>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p>
          <a:p>
            <a:pPr>
              <a:lnSpc>
                <a:spcPct val="107000"/>
              </a:lnSpc>
              <a:spcAft>
                <a:spcPts val="800"/>
              </a:spcAft>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b="1" i="1" baseline="30000" dirty="0">
                <a:solidFill>
                  <a:schemeClr val="bg1"/>
                </a:solidFill>
                <a:latin typeface="Bookman Old Style" panose="02050604050505020204" pitchFamily="18" charset="0"/>
              </a:rPr>
              <a:t>15 </a:t>
            </a:r>
            <a:r>
              <a:rPr lang="en-US" sz="2400" i="1" dirty="0">
                <a:solidFill>
                  <a:schemeClr val="bg1"/>
                </a:solidFill>
                <a:latin typeface="Bookman Old Style" panose="02050604050505020204" pitchFamily="18" charset="0"/>
              </a:rPr>
              <a:t>Then </a:t>
            </a:r>
            <a:r>
              <a:rPr lang="en-US" sz="2400" i="1" dirty="0" err="1">
                <a:solidFill>
                  <a:schemeClr val="bg1"/>
                </a:solidFill>
                <a:latin typeface="Bookman Old Style" panose="02050604050505020204" pitchFamily="18" charset="0"/>
              </a:rPr>
              <a:t>Nebuzaradan</a:t>
            </a:r>
            <a:r>
              <a:rPr lang="en-US" sz="2400" i="1" dirty="0">
                <a:solidFill>
                  <a:schemeClr val="bg1"/>
                </a:solidFill>
                <a:latin typeface="Bookman Old Style" panose="02050604050505020204" pitchFamily="18" charset="0"/>
              </a:rPr>
              <a:t> the captain of the guard carried away captive some of the poor people, the rest of the people who remained in the city, the defectors who had deserted to the king of Babylon, and the rest of the craftsmen. </a:t>
            </a:r>
            <a:r>
              <a:rPr lang="en-US" sz="2400" b="1" i="1" baseline="30000" dirty="0">
                <a:solidFill>
                  <a:schemeClr val="bg1"/>
                </a:solidFill>
                <a:latin typeface="Bookman Old Style" panose="02050604050505020204" pitchFamily="18" charset="0"/>
              </a:rPr>
              <a:t>16 </a:t>
            </a:r>
            <a:r>
              <a:rPr lang="en-US" sz="2400" i="1" dirty="0">
                <a:solidFill>
                  <a:schemeClr val="bg1"/>
                </a:solidFill>
                <a:latin typeface="Bookman Old Style" panose="02050604050505020204" pitchFamily="18" charset="0"/>
              </a:rPr>
              <a:t>But </a:t>
            </a:r>
            <a:r>
              <a:rPr lang="en-US" sz="2400" i="1" dirty="0" err="1">
                <a:solidFill>
                  <a:schemeClr val="bg1"/>
                </a:solidFill>
                <a:latin typeface="Bookman Old Style" panose="02050604050505020204" pitchFamily="18" charset="0"/>
              </a:rPr>
              <a:t>Nebuzaradan</a:t>
            </a:r>
            <a:r>
              <a:rPr lang="en-US" sz="2400" i="1" dirty="0">
                <a:solidFill>
                  <a:schemeClr val="bg1"/>
                </a:solidFill>
                <a:latin typeface="Bookman Old Style" panose="02050604050505020204" pitchFamily="18" charset="0"/>
              </a:rPr>
              <a:t> the captain of the guard left some of the poor of the land as vinedressers and farmers.</a:t>
            </a:r>
            <a:endParaRPr lang="en-US" sz="2400" i="1" u="sng"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7069505"/>
      </p:ext>
    </p:extLst>
  </p:cSld>
  <p:clrMapOvr>
    <a:masterClrMapping/>
  </p:clrMapOvr>
  <p:transition spd="slow">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sp>
        <p:nvSpPr>
          <p:cNvPr id="5" name="Rectangle 4"/>
          <p:cNvSpPr/>
          <p:nvPr/>
        </p:nvSpPr>
        <p:spPr>
          <a:xfrm>
            <a:off x="371475" y="258902"/>
            <a:ext cx="11458575" cy="461665"/>
          </a:xfrm>
          <a:prstGeom prst="rect">
            <a:avLst/>
          </a:prstGeom>
        </p:spPr>
        <p:txBody>
          <a:bodyPr wrap="square">
            <a:spAutoFit/>
          </a:bodyPr>
          <a:lstStyle/>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endParaRPr lang="en-US" sz="2800"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018390"/>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pic>
        <p:nvPicPr>
          <p:cNvPr id="11266" name="Picture 2" descr="https://upload.wikimedia.org/wikipedia/commons/7/78/SA_160-Jeremia_op_de_puinhopen_van_Jeruzal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760" y="57151"/>
            <a:ext cx="1281816" cy="17074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71475" y="258902"/>
            <a:ext cx="11458575" cy="4849597"/>
          </a:xfrm>
          <a:prstGeom prst="rect">
            <a:avLst/>
          </a:prstGeom>
        </p:spPr>
        <p:txBody>
          <a:bodyPr wrap="square">
            <a:spAutoFit/>
          </a:bodyPr>
          <a:lstStyle/>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p>
          <a:p>
            <a:pPr>
              <a:lnSpc>
                <a:spcPct val="107000"/>
              </a:lnSpc>
              <a:spcAft>
                <a:spcPts val="800"/>
              </a:spcAft>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Jeremiah 52:4-7</a:t>
            </a:r>
            <a:endParaRPr lang="en-US" sz="2400"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4 So in the </a:t>
            </a:r>
            <a:r>
              <a:rPr lang="en-US" sz="2400" i="1"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ninth year of Zedekiah’s reign, on the tenth day of the tenth month, Nebuchadnezzar </a:t>
            </a: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king of Babylon marched against Jerusalem with his whole army. They encamped outside the city and built siege works all around it. 5 The city was kept under siege until the </a:t>
            </a:r>
            <a:r>
              <a:rPr lang="en-US" sz="2400" i="1"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eleventh year of King Zedekiah.6 By the ninth day of the fourth month</a:t>
            </a: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the famine in the city had become so severe that there was no food for the people to eat. 7 Then the city wall was broken through, and the whole army fled. </a:t>
            </a:r>
            <a:endParaRPr lang="en-US" sz="2400" i="1" u="sng"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298838"/>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6949" b="7042"/>
          <a:stretch/>
        </p:blipFill>
        <p:spPr>
          <a:xfrm>
            <a:off x="1524000" y="476518"/>
            <a:ext cx="9144000" cy="5898524"/>
          </a:xfrm>
          <a:prstGeom prst="rect">
            <a:avLst/>
          </a:prstGeom>
        </p:spPr>
      </p:pic>
    </p:spTree>
    <p:extLst>
      <p:ext uri="{BB962C8B-B14F-4D97-AF65-F5344CB8AC3E}">
        <p14:creationId xmlns:p14="http://schemas.microsoft.com/office/powerpoint/2010/main" val="3716399362"/>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sp>
        <p:nvSpPr>
          <p:cNvPr id="5" name="Rectangle 4"/>
          <p:cNvSpPr/>
          <p:nvPr/>
        </p:nvSpPr>
        <p:spPr>
          <a:xfrm>
            <a:off x="371475" y="258902"/>
            <a:ext cx="11458575" cy="461665"/>
          </a:xfrm>
          <a:prstGeom prst="rect">
            <a:avLst/>
          </a:prstGeom>
        </p:spPr>
        <p:txBody>
          <a:bodyPr wrap="square">
            <a:spAutoFit/>
          </a:bodyPr>
          <a:lstStyle/>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endParaRPr lang="en-US" sz="2800"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24346" y="258902"/>
            <a:ext cx="2309523" cy="307545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135" y="4002730"/>
            <a:ext cx="2529293" cy="26208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2918" y="258902"/>
            <a:ext cx="5411729" cy="369350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3572709"/>
            <a:ext cx="5676040" cy="3050872"/>
          </a:xfrm>
          <a:prstGeom prst="rect">
            <a:avLst/>
          </a:prstGeom>
        </p:spPr>
      </p:pic>
    </p:spTree>
    <p:extLst>
      <p:ext uri="{BB962C8B-B14F-4D97-AF65-F5344CB8AC3E}">
        <p14:creationId xmlns:p14="http://schemas.microsoft.com/office/powerpoint/2010/main" val="303883116"/>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pic>
        <p:nvPicPr>
          <p:cNvPr id="11266" name="Picture 2" descr="https://upload.wikimedia.org/wikipedia/commons/7/78/SA_160-Jeremia_op_de_puinhopen_van_Jeruzal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760" y="57151"/>
            <a:ext cx="1281816" cy="17074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71475" y="258902"/>
            <a:ext cx="11458575" cy="5742534"/>
          </a:xfrm>
          <a:prstGeom prst="rect">
            <a:avLst/>
          </a:prstGeom>
        </p:spPr>
        <p:txBody>
          <a:bodyPr wrap="square">
            <a:spAutoFit/>
          </a:bodyPr>
          <a:lstStyle/>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Joshua 24:19-24</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19 Joshua said to the people, “You are not able to serve the 			Lord. He is a holy God; he is a jealous God. He will not forgive 		your rebellion and your sins. 20 </a:t>
            </a:r>
            <a:r>
              <a:rPr lang="en-US" sz="2400" i="1"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If you forsake the Lord and serve foreign gods, he will turn and bring disaster on you and make an end of you, after he has been good to you</a:t>
            </a: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21 But the people said to Joshua, “No! We will serve the Lord.”</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22 Then Joshua said, “You are witnesses against yourselves that you have chosen to serve the Lord.” “Yes, we are witnesses,” they replied.</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23 “Now then,” said Joshua, “</a:t>
            </a:r>
            <a:r>
              <a:rPr lang="en-US" sz="2400" i="1"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throw away the foreign gods that are among you and </a:t>
            </a:r>
            <a:r>
              <a:rPr lang="en-US" sz="2400" i="1" u="sng"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yield your hearts to the Lord</a:t>
            </a:r>
            <a:r>
              <a:rPr lang="en-US" sz="2400" i="1"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 the God of Israel.</a:t>
            </a: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24 And the people said to Joshua, “We will serve the Lord our God and obey him.”</a:t>
            </a:r>
            <a:endParaRPr lang="en-US" sz="2400"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81854"/>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bg>
      <p:bgPr>
        <a:pattFill prst="pct20">
          <a:fgClr>
            <a:srgbClr val="90552E"/>
          </a:fgClr>
          <a:bgClr>
            <a:srgbClr val="4D5E79"/>
          </a:bgClr>
        </a:pattFill>
        <a:effectLst/>
      </p:bgPr>
    </p:bg>
    <p:spTree>
      <p:nvGrpSpPr>
        <p:cNvPr id="1" name=""/>
        <p:cNvGrpSpPr/>
        <p:nvPr/>
      </p:nvGrpSpPr>
      <p:grpSpPr>
        <a:xfrm>
          <a:off x="0" y="0"/>
          <a:ext cx="0" cy="0"/>
          <a:chOff x="0" y="0"/>
          <a:chExt cx="0" cy="0"/>
        </a:xfrm>
      </p:grpSpPr>
      <p:sp>
        <p:nvSpPr>
          <p:cNvPr id="5" name="Rectangle 4"/>
          <p:cNvSpPr/>
          <p:nvPr/>
        </p:nvSpPr>
        <p:spPr>
          <a:xfrm>
            <a:off x="371475" y="258902"/>
            <a:ext cx="11458575" cy="461665"/>
          </a:xfrm>
          <a:prstGeom prst="rect">
            <a:avLst/>
          </a:prstGeom>
        </p:spPr>
        <p:txBody>
          <a:bodyPr wrap="square">
            <a:spAutoFit/>
          </a:bodyPr>
          <a:lstStyle/>
          <a:p>
            <a:r>
              <a:rPr lang="en-US" sz="2400" i="1"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rPr>
              <a:t>	</a:t>
            </a:r>
            <a:endParaRPr lang="en-US" sz="2800" dirty="0">
              <a:solidFill>
                <a:prstClr val="white"/>
              </a:solidFill>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697016" y="234419"/>
            <a:ext cx="4797968" cy="6389162"/>
          </a:xfrm>
          <a:prstGeom prst="rect">
            <a:avLst/>
          </a:prstGeom>
        </p:spPr>
      </p:pic>
    </p:spTree>
    <p:extLst>
      <p:ext uri="{BB962C8B-B14F-4D97-AF65-F5344CB8AC3E}">
        <p14:creationId xmlns:p14="http://schemas.microsoft.com/office/powerpoint/2010/main" val="2825635631"/>
      </p:ext>
    </p:extLst>
  </p:cSld>
  <p:clrMapOvr>
    <a:masterClrMapping/>
  </p:clrMapOvr>
  <p:transition spd="slow">
    <p:split orient="vert"/>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14665</TotalTime>
  <Words>395</Words>
  <Application>Microsoft Office PowerPoint</Application>
  <PresentationFormat>Widescreen</PresentationFormat>
  <Paragraphs>339</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Calibri</vt:lpstr>
      <vt:lpstr>Bookman Old Style</vt:lpstr>
      <vt:lpstr>Engravers MT</vt:lpstr>
      <vt:lpstr>Arial</vt:lpstr>
      <vt:lpstr>Bodoni MT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Schetelich</dc:creator>
  <cp:lastModifiedBy>FRBC Sound Booth</cp:lastModifiedBy>
  <cp:revision>439</cp:revision>
  <dcterms:created xsi:type="dcterms:W3CDTF">2017-08-28T00:30:20Z</dcterms:created>
  <dcterms:modified xsi:type="dcterms:W3CDTF">2019-03-23T22:03:40Z</dcterms:modified>
</cp:coreProperties>
</file>