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2" r:id="rId2"/>
    <p:sldId id="309" r:id="rId3"/>
    <p:sldId id="305" r:id="rId4"/>
    <p:sldId id="306" r:id="rId5"/>
    <p:sldId id="312" r:id="rId6"/>
    <p:sldId id="307" r:id="rId7"/>
    <p:sldId id="313" r:id="rId8"/>
    <p:sldId id="314" r:id="rId9"/>
    <p:sldId id="310" r:id="rId10"/>
    <p:sldId id="315" r:id="rId11"/>
    <p:sldId id="311" r:id="rId12"/>
    <p:sldId id="308" r:id="rId13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59" d="100"/>
          <a:sy n="59" d="100"/>
        </p:scale>
        <p:origin x="13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6T01:24:36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03028-846A-4F19-8C67-C03373D61375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87F69-530C-4000-BD05-9B1B7FBA3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8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87F69-530C-4000-BD05-9B1B7FBA38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87F69-530C-4000-BD05-9B1B7FBA38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87F69-530C-4000-BD05-9B1B7FBA38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6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0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9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3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1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8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0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5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90552E"/>
          </a:fgClr>
          <a:bgClr>
            <a:srgbClr val="4D5E7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854538E-0517-41D5-A46B-C4B69AB6C4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50CC094-C458-4166-8B6B-2FE0A468FD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7992" y="96366"/>
            <a:ext cx="5476009" cy="331629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4100" b="1" u="sng" dirty="0">
                <a:solidFill>
                  <a:prstClr val="white">
                    <a:lumMod val="85000"/>
                  </a:prstClr>
                </a:solidFill>
                <a:latin typeface="Engravers MT" panose="02090707080505020304" pitchFamily="18" charset="0"/>
              </a:rPr>
              <a:t>JEREMIAH</a:t>
            </a:r>
          </a:p>
          <a:p>
            <a:pPr algn="ctr" defTabSz="685783"/>
            <a:r>
              <a:rPr lang="en-US" sz="3300" b="1" dirty="0">
                <a:solidFill>
                  <a:prstClr val="white">
                    <a:lumMod val="85000"/>
                  </a:prstClr>
                </a:solidFill>
                <a:latin typeface="Engravers MT" panose="02090707080505020304" pitchFamily="18" charset="0"/>
              </a:rPr>
              <a:t>Prophet of </a:t>
            </a:r>
          </a:p>
          <a:p>
            <a:pPr algn="ctr" defTabSz="685783"/>
            <a:r>
              <a:rPr lang="en-US" sz="3300" b="1" dirty="0">
                <a:solidFill>
                  <a:prstClr val="white">
                    <a:lumMod val="85000"/>
                  </a:prstClr>
                </a:solidFill>
                <a:latin typeface="Engravers MT" panose="02090707080505020304" pitchFamily="18" charset="0"/>
              </a:rPr>
              <a:t>Crisis and Hope</a:t>
            </a:r>
          </a:p>
          <a:p>
            <a:pPr algn="ctr" defTabSz="685783"/>
            <a:endParaRPr lang="en-US" sz="3300" b="1" dirty="0">
              <a:solidFill>
                <a:prstClr val="white">
                  <a:lumMod val="85000"/>
                </a:prstClr>
              </a:solidFill>
              <a:latin typeface="Engravers MT" panose="02090707080505020304" pitchFamily="18" charset="0"/>
            </a:endParaRPr>
          </a:p>
          <a:p>
            <a:pPr defTabSz="685783"/>
            <a:endParaRPr lang="en-US" sz="2700" b="1" dirty="0">
              <a:solidFill>
                <a:prstClr val="white">
                  <a:lumMod val="85000"/>
                </a:prstClr>
              </a:solidFill>
              <a:latin typeface="Bodoni MT" panose="02070603080606020203" pitchFamily="18" charset="0"/>
            </a:endParaRPr>
          </a:p>
          <a:p>
            <a:pPr algn="ctr" defTabSz="685783"/>
            <a:r>
              <a:rPr lang="en-US" sz="4400" b="1" dirty="0">
                <a:solidFill>
                  <a:prstClr val="white">
                    <a:lumMod val="85000"/>
                  </a:prstClr>
                </a:solidFill>
                <a:latin typeface="Bodoni MT" panose="02070603080606020203" pitchFamily="18" charset="0"/>
              </a:rPr>
              <a:t>The First Captives</a:t>
            </a:r>
          </a:p>
        </p:txBody>
      </p:sp>
      <p:pic>
        <p:nvPicPr>
          <p:cNvPr id="11266" name="Picture 2" descr="https://upload.wikimedia.org/wikipedia/commons/7/78/SA_160-Jeremia_op_de_puinhopen_van_Jeruza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7" y="42864"/>
            <a:ext cx="3596384" cy="4790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627" y="4833481"/>
            <a:ext cx="4969006" cy="20774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</a:rPr>
              <a:t>Jeremiah on the Ruins of Jerusalem, Emil Jean Horace </a:t>
            </a:r>
            <a:r>
              <a:rPr lang="en-US" sz="900" dirty="0" err="1">
                <a:solidFill>
                  <a:prstClr val="white"/>
                </a:solidFill>
                <a:latin typeface="Arial" panose="020B0604020202020204" pitchFamily="34" charset="0"/>
              </a:rPr>
              <a:t>Vernet</a:t>
            </a:r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</a:rPr>
              <a:t> (1844)</a:t>
            </a:r>
          </a:p>
        </p:txBody>
      </p:sp>
    </p:spTree>
    <p:extLst>
      <p:ext uri="{BB962C8B-B14F-4D97-AF65-F5344CB8AC3E}">
        <p14:creationId xmlns:p14="http://schemas.microsoft.com/office/powerpoint/2010/main" val="375406683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6364" y="1504950"/>
            <a:ext cx="5476009" cy="339323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400" dirty="0">
                <a:solidFill>
                  <a:schemeClr val="bg1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alone are responsible for how we choose to live and respond to the crisis we experience.</a:t>
            </a:r>
          </a:p>
          <a:p>
            <a:pPr algn="ctr" defTabSz="685783"/>
            <a:endParaRPr lang="en-US" sz="2400" dirty="0">
              <a:solidFill>
                <a:schemeClr val="bg1"/>
              </a:solidFill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783"/>
            <a:endParaRPr lang="en-US" sz="2400" dirty="0">
              <a:solidFill>
                <a:schemeClr val="bg1"/>
              </a:solidFill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50" dirty="0">
              <a:solidFill>
                <a:schemeClr val="bg1"/>
              </a:solidFill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400" dirty="0">
                <a:solidFill>
                  <a:schemeClr val="bg1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87570"/>
            <a:ext cx="2708871" cy="3968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3545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512553"/>
            <a:ext cx="7920990" cy="4053078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818300E-861C-4964-92AF-FCB7677746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647"/>
          <a:stretch/>
        </p:blipFill>
        <p:spPr>
          <a:xfrm rot="21480000">
            <a:off x="6124366" y="480944"/>
            <a:ext cx="2315138" cy="1112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98BC45-B953-4B6E-934E-1C71FDBAE58D}"/>
              </a:ext>
            </a:extLst>
          </p:cNvPr>
          <p:cNvSpPr/>
          <p:nvPr/>
        </p:nvSpPr>
        <p:spPr>
          <a:xfrm rot="21449506">
            <a:off x="769885" y="592967"/>
            <a:ext cx="7162800" cy="399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kern="1800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41:10 </a:t>
            </a:r>
            <a:endParaRPr lang="en-US" sz="900" dirty="0"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baseline="30000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 not, for I </a:t>
            </a:r>
            <a:r>
              <a:rPr lang="en-US" i="1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with you;</a:t>
            </a:r>
            <a:br>
              <a:rPr lang="en-US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not dismayed, for I </a:t>
            </a:r>
            <a:r>
              <a:rPr lang="en-US" i="1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your God.</a:t>
            </a:r>
            <a:br>
              <a:rPr lang="en-US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strengthen you,</a:t>
            </a:r>
            <a:br>
              <a:rPr lang="en-US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Yes, I will help you,</a:t>
            </a:r>
            <a:br>
              <a:rPr lang="en-US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uphold you with </a:t>
            </a:r>
            <a:r>
              <a:rPr lang="en-US" sz="2000" b="1" i="1" u="sng" dirty="0">
                <a:solidFill>
                  <a:srgbClr val="000000"/>
                </a:solidFill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righteous right hand.</a:t>
            </a:r>
            <a:endParaRPr lang="en-US" sz="2000" b="1" i="1" u="sng" dirty="0">
              <a:effectLst/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7488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7992" y="96366"/>
            <a:ext cx="5476009" cy="3685622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4100" b="1" u="sng" dirty="0">
                <a:solidFill>
                  <a:prstClr val="white">
                    <a:lumMod val="85000"/>
                  </a:prstClr>
                </a:solidFill>
                <a:latin typeface="Engravers MT" panose="02090707080505020304" pitchFamily="18" charset="0"/>
              </a:rPr>
              <a:t>JEREMIAH</a:t>
            </a:r>
          </a:p>
          <a:p>
            <a:pPr algn="ctr" defTabSz="685783"/>
            <a:r>
              <a:rPr lang="en-US" sz="3300" b="1" dirty="0">
                <a:solidFill>
                  <a:prstClr val="white">
                    <a:lumMod val="85000"/>
                  </a:prstClr>
                </a:solidFill>
                <a:latin typeface="Engravers MT" panose="02090707080505020304" pitchFamily="18" charset="0"/>
              </a:rPr>
              <a:t>Prophet of </a:t>
            </a:r>
          </a:p>
          <a:p>
            <a:pPr algn="ctr" defTabSz="685783"/>
            <a:r>
              <a:rPr lang="en-US" sz="3300" b="1" dirty="0">
                <a:solidFill>
                  <a:prstClr val="white">
                    <a:lumMod val="85000"/>
                  </a:prstClr>
                </a:solidFill>
                <a:latin typeface="Engravers MT" panose="02090707080505020304" pitchFamily="18" charset="0"/>
              </a:rPr>
              <a:t>Crisis and Hope</a:t>
            </a:r>
          </a:p>
          <a:p>
            <a:pPr algn="ctr" defTabSz="685783"/>
            <a:endParaRPr lang="en-US" sz="3300" b="1" dirty="0">
              <a:solidFill>
                <a:prstClr val="white">
                  <a:lumMod val="85000"/>
                </a:prstClr>
              </a:solidFill>
              <a:latin typeface="Engravers MT" panose="02090707080505020304" pitchFamily="18" charset="0"/>
            </a:endParaRPr>
          </a:p>
          <a:p>
            <a:pPr algn="ctr" defTabSz="685783"/>
            <a:r>
              <a:rPr lang="en-US" sz="4000" b="1" dirty="0">
                <a:solidFill>
                  <a:prstClr val="white">
                    <a:lumMod val="85000"/>
                  </a:prstClr>
                </a:solidFill>
                <a:latin typeface="Bodoni MT" panose="02070603080606020203" pitchFamily="18" charset="0"/>
              </a:rPr>
              <a:t>NEXT WEEK </a:t>
            </a:r>
          </a:p>
          <a:p>
            <a:pPr defTabSz="685783"/>
            <a:endParaRPr lang="en-US" sz="2700" b="1" dirty="0">
              <a:solidFill>
                <a:prstClr val="white">
                  <a:lumMod val="85000"/>
                </a:prstClr>
              </a:solidFill>
              <a:latin typeface="Bodoni MT" panose="02070603080606020203" pitchFamily="18" charset="0"/>
            </a:endParaRPr>
          </a:p>
          <a:p>
            <a:pPr lvl="0"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Bodoni MT" panose="02070603080606020203" pitchFamily="18" charset="0"/>
              </a:rPr>
              <a:t>The Idols and the LORD</a:t>
            </a:r>
          </a:p>
        </p:txBody>
      </p:sp>
      <p:pic>
        <p:nvPicPr>
          <p:cNvPr id="11266" name="Picture 2" descr="https://upload.wikimedia.org/wikipedia/commons/7/78/SA_160-Jeremia_op_de_puinhopen_van_Jeruza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7" y="42864"/>
            <a:ext cx="3596384" cy="4790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627" y="4833481"/>
            <a:ext cx="4969006" cy="20774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</a:rPr>
              <a:t>Jeremiah on the Ruins of Jerusalem, Emil Jean Horace </a:t>
            </a:r>
            <a:r>
              <a:rPr lang="en-US" sz="900" dirty="0" err="1">
                <a:solidFill>
                  <a:prstClr val="white"/>
                </a:solidFill>
                <a:latin typeface="Arial" panose="020B0604020202020204" pitchFamily="34" charset="0"/>
              </a:rPr>
              <a:t>Vernet</a:t>
            </a:r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</a:rPr>
              <a:t> (1844)</a:t>
            </a:r>
          </a:p>
        </p:txBody>
      </p:sp>
    </p:spTree>
    <p:extLst>
      <p:ext uri="{BB962C8B-B14F-4D97-AF65-F5344CB8AC3E}">
        <p14:creationId xmlns:p14="http://schemas.microsoft.com/office/powerpoint/2010/main" val="348346690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3324" y="96366"/>
            <a:ext cx="5340677" cy="1398842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Engravers MT" panose="02090707080505020304" pitchFamily="18" charset="0"/>
              </a:rPr>
              <a:t>“From the measure of human tragedy, the worst events in all the Bible”</a:t>
            </a:r>
            <a:endParaRPr lang="en-US" sz="2000" b="1" dirty="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6367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8BCBB392-1F25-407E-A647-FBF8DA970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2" y="1733550"/>
            <a:ext cx="4155558" cy="30387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DCB37E-7F12-45F9-B8EB-B892610D57BE}"/>
              </a:ext>
            </a:extLst>
          </p:cNvPr>
          <p:cNvSpPr/>
          <p:nvPr/>
        </p:nvSpPr>
        <p:spPr>
          <a:xfrm>
            <a:off x="76200" y="2640403"/>
            <a:ext cx="4800600" cy="2264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Engravers MT" panose="02090707080505020304" pitchFamily="18" charset="0"/>
                <a:ea typeface="Calibri" panose="020F0502020204030204" pitchFamily="34" charset="0"/>
              </a:rPr>
              <a:t>the besiegement of Jerusalem, the starvation of its populous, the destruction of its temple, the burning of the city to the ground, </a:t>
            </a:r>
            <a:endParaRPr lang="en-US" sz="1600" dirty="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3116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7992" y="96366"/>
            <a:ext cx="5476009" cy="523989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400" dirty="0">
                <a:solidFill>
                  <a:schemeClr val="bg1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is in control and uses all the world as he wishes.  He makes promises and he keeps his word.</a:t>
            </a:r>
          </a:p>
          <a:p>
            <a:pPr algn="ctr" defTabSz="685783"/>
            <a:endParaRPr lang="en-US" sz="2400" dirty="0">
              <a:solidFill>
                <a:schemeClr val="bg1"/>
              </a:solidFill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783"/>
            <a:endParaRPr lang="en-US" sz="2400" dirty="0">
              <a:solidFill>
                <a:schemeClr val="bg1"/>
              </a:solidFill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783"/>
            <a:endParaRPr lang="en-US" sz="2400" dirty="0">
              <a:solidFill>
                <a:schemeClr val="bg1"/>
              </a:solidFill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alone are responsible for how we choose to live and respond to the crisis we experience.</a:t>
            </a:r>
            <a:endParaRPr lang="en-US" sz="1050" dirty="0">
              <a:solidFill>
                <a:schemeClr val="bg1"/>
              </a:solidFill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400" dirty="0">
                <a:solidFill>
                  <a:schemeClr val="bg1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6" name="Picture 2" descr="https://upload.wikimedia.org/wikipedia/commons/7/78/SA_160-Jeremia_op_de_puinhopen_van_Jeruza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7" y="42864"/>
            <a:ext cx="3596384" cy="4790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627" y="4833481"/>
            <a:ext cx="4969006" cy="20774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</a:rPr>
              <a:t>Jeremiah on the Ruins of Jerusalem, Emil Jean Horace </a:t>
            </a:r>
            <a:r>
              <a:rPr lang="en-US" sz="900" dirty="0" err="1">
                <a:solidFill>
                  <a:prstClr val="white"/>
                </a:solidFill>
                <a:latin typeface="Arial" panose="020B0604020202020204" pitchFamily="34" charset="0"/>
              </a:rPr>
              <a:t>Vernet</a:t>
            </a:r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</a:rPr>
              <a:t> (1844)</a:t>
            </a:r>
          </a:p>
        </p:txBody>
      </p:sp>
    </p:spTree>
    <p:extLst>
      <p:ext uri="{BB962C8B-B14F-4D97-AF65-F5344CB8AC3E}">
        <p14:creationId xmlns:p14="http://schemas.microsoft.com/office/powerpoint/2010/main" val="330218480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F335A5-C503-4F96-8541-B1BFDB92A539}"/>
              </a:ext>
            </a:extLst>
          </p:cNvPr>
          <p:cNvSpPr/>
          <p:nvPr/>
        </p:nvSpPr>
        <p:spPr>
          <a:xfrm>
            <a:off x="350431" y="1485732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Jeremiah 27:1-11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Yoke of Nebuchadnezzar</a:t>
            </a:r>
          </a:p>
          <a:p>
            <a:pPr algn="ctr"/>
            <a:r>
              <a:rPr lang="en-US" sz="2400" baseline="30000" dirty="0">
                <a:solidFill>
                  <a:schemeClr val="bg1"/>
                </a:solidFill>
              </a:rPr>
              <a:t>4 ’’</a:t>
            </a:r>
            <a:r>
              <a:rPr lang="en-US" sz="2400" dirty="0">
                <a:solidFill>
                  <a:schemeClr val="bg1"/>
                </a:solidFill>
              </a:rPr>
              <a:t>Thus says the </a:t>
            </a:r>
            <a:r>
              <a:rPr lang="en-US" sz="2400" cap="small" dirty="0">
                <a:solidFill>
                  <a:schemeClr val="bg1"/>
                </a:solidFill>
              </a:rPr>
              <a:t>Lord</a:t>
            </a:r>
            <a:r>
              <a:rPr lang="en-US" sz="2400" dirty="0">
                <a:solidFill>
                  <a:schemeClr val="bg1"/>
                </a:solidFill>
              </a:rPr>
              <a:t> of hosts, the God of Israel: This is what you shall say to your masters: </a:t>
            </a:r>
            <a:r>
              <a:rPr lang="en-US" sz="2400" baseline="30000" dirty="0">
                <a:solidFill>
                  <a:schemeClr val="bg1"/>
                </a:solidFill>
              </a:rPr>
              <a:t>5 </a:t>
            </a: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chemeClr val="bg1"/>
                </a:solidFill>
              </a:rPr>
              <a:t>It is I who by my great power and my outstretched arm have made the earth, with the men and animals that are on the earth, and I give it to whomever it seems right to me.’’</a:t>
            </a:r>
          </a:p>
        </p:txBody>
      </p:sp>
      <p:pic>
        <p:nvPicPr>
          <p:cNvPr id="6" name="Picture 5" descr="A person on a horse&#10;&#10;Description generated with high confidence">
            <a:extLst>
              <a:ext uri="{FF2B5EF4-FFF2-40B4-BE49-F238E27FC236}">
                <a16:creationId xmlns:a16="http://schemas.microsoft.com/office/drawing/2014/main" id="{61186794-A290-4365-8FBF-B6FD03F8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30" y="240119"/>
            <a:ext cx="3332600" cy="2181774"/>
          </a:xfrm>
          <a:prstGeom prst="rect">
            <a:avLst/>
          </a:prstGeom>
        </p:spPr>
      </p:pic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C3EFEEF-7FDB-4745-93E4-95B97E78C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2" y="240119"/>
            <a:ext cx="2114549" cy="222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6366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6364" y="1504950"/>
            <a:ext cx="5476009" cy="376256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400" dirty="0">
                <a:solidFill>
                  <a:schemeClr val="bg1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is in control and uses all the world as he wishes.  He makes promises and he keeps his word.</a:t>
            </a:r>
          </a:p>
          <a:p>
            <a:pPr algn="ctr" defTabSz="685783"/>
            <a:endParaRPr lang="en-US" sz="2400" dirty="0">
              <a:solidFill>
                <a:schemeClr val="bg1"/>
              </a:solidFill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783"/>
            <a:endParaRPr lang="en-US" sz="2400" dirty="0">
              <a:solidFill>
                <a:schemeClr val="bg1"/>
              </a:solidFill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783"/>
            <a:endParaRPr lang="en-US" sz="2400" dirty="0">
              <a:solidFill>
                <a:schemeClr val="bg1"/>
              </a:solidFill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50" dirty="0">
              <a:solidFill>
                <a:schemeClr val="bg1"/>
              </a:solidFill>
              <a:latin typeface="Engravers MT" panose="0209070708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400" dirty="0">
                <a:solidFill>
                  <a:schemeClr val="bg1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36383"/>
            <a:ext cx="1946871" cy="4568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95E214-1B6D-4475-B9C9-FB11B44F3A63}"/>
              </a:ext>
            </a:extLst>
          </p:cNvPr>
          <p:cNvSpPr/>
          <p:nvPr/>
        </p:nvSpPr>
        <p:spPr>
          <a:xfrm>
            <a:off x="304800" y="4400550"/>
            <a:ext cx="2971800" cy="60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605 - 562 BC, </a:t>
            </a:r>
          </a:p>
          <a:p>
            <a:pPr algn="ctr"/>
            <a:r>
              <a:rPr lang="en-US" dirty="0"/>
              <a:t>ancient relief boundary stone</a:t>
            </a:r>
          </a:p>
        </p:txBody>
      </p:sp>
    </p:spTree>
    <p:extLst>
      <p:ext uri="{BB962C8B-B14F-4D97-AF65-F5344CB8AC3E}">
        <p14:creationId xmlns:p14="http://schemas.microsoft.com/office/powerpoint/2010/main" val="217592493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couch&#10;&#10;Description generated with high confidence">
            <a:extLst>
              <a:ext uri="{FF2B5EF4-FFF2-40B4-BE49-F238E27FC236}">
                <a16:creationId xmlns:a16="http://schemas.microsoft.com/office/drawing/2014/main" id="{C7AE6F92-F172-4304-8EC5-EA3D9DCB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0" r="-2" b="-2"/>
          <a:stretch/>
        </p:blipFill>
        <p:spPr>
          <a:xfrm>
            <a:off x="241299" y="273051"/>
            <a:ext cx="3275458" cy="4660899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D496DEC-1DE2-4631-8A7C-1B1742E18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6" t="1" r="13084" b="1"/>
          <a:stretch/>
        </p:blipFill>
        <p:spPr>
          <a:xfrm>
            <a:off x="3604203" y="257691"/>
            <a:ext cx="5323307" cy="46608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A0A661-9AE3-4F99-9F58-22F504A72E30}"/>
                  </a:ext>
                </a:extLst>
              </p14:cNvPr>
              <p14:cNvContentPartPr/>
              <p14:nvPr/>
            </p14:nvContentPartPr>
            <p14:xfrm>
              <a:off x="2949283" y="-82668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A0A661-9AE3-4F99-9F58-22F504A72E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0643" y="-83532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62185F8-DC9C-4E42-ADF3-E05B1FDDC6DA}"/>
              </a:ext>
            </a:extLst>
          </p:cNvPr>
          <p:cNvSpPr txBox="1"/>
          <p:nvPr/>
        </p:nvSpPr>
        <p:spPr>
          <a:xfrm>
            <a:off x="533400" y="43815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Began to prophesy 13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year of Josiah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0B290-491A-435A-BF52-26B22B0852E4}"/>
              </a:ext>
            </a:extLst>
          </p:cNvPr>
          <p:cNvSpPr txBox="1"/>
          <p:nvPr/>
        </p:nvSpPr>
        <p:spPr>
          <a:xfrm>
            <a:off x="7010400" y="401955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Prophecy of Jerimiah 27 </a:t>
            </a:r>
          </a:p>
        </p:txBody>
      </p:sp>
    </p:spTree>
    <p:extLst>
      <p:ext uri="{BB962C8B-B14F-4D97-AF65-F5344CB8AC3E}">
        <p14:creationId xmlns:p14="http://schemas.microsoft.com/office/powerpoint/2010/main" val="427350497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2183" y="655116"/>
            <a:ext cx="5340677" cy="47551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Engravers MT" panose="02090707080505020304" pitchFamily="18" charset="0"/>
              </a:rPr>
              <a:t>Daniel Chapter 1:1-7</a:t>
            </a:r>
            <a:endParaRPr lang="en-US" sz="2000" b="1" dirty="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6367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8BCBB392-1F25-407E-A647-FBF8DA970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2" y="1733550"/>
            <a:ext cx="4155558" cy="30387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DCB37E-7F12-45F9-B8EB-B892610D57BE}"/>
              </a:ext>
            </a:extLst>
          </p:cNvPr>
          <p:cNvSpPr/>
          <p:nvPr/>
        </p:nvSpPr>
        <p:spPr>
          <a:xfrm>
            <a:off x="76200" y="2640403"/>
            <a:ext cx="4800600" cy="189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Engravers MT" panose="02090707080505020304" pitchFamily="18" charset="0"/>
                <a:ea typeface="Calibri" panose="020F0502020204030204" pitchFamily="34" charset="0"/>
              </a:rPr>
              <a:t>1 In the third year of the reign of Jehoiakim king of Judah, Nebuchadnezzar king of Babylon came to Jerusalem and besieged it</a:t>
            </a:r>
            <a:endParaRPr lang="en-US" sz="1600" dirty="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9619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2632472"/>
            <a:ext cx="5319162" cy="222587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6F163-5491-4D0B-9E6A-C0F71D8A38FC}"/>
              </a:ext>
            </a:extLst>
          </p:cNvPr>
          <p:cNvSpPr txBox="1"/>
          <p:nvPr/>
        </p:nvSpPr>
        <p:spPr>
          <a:xfrm>
            <a:off x="3766365" y="2859715"/>
            <a:ext cx="4848966" cy="1137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Daniel  Chapter 1:1-7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4082314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818300E-861C-4964-92AF-FCB767774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6" r="-2" b="-2"/>
          <a:stretch/>
        </p:blipFill>
        <p:spPr>
          <a:xfrm rot="21600000">
            <a:off x="238226" y="241299"/>
            <a:ext cx="3120339" cy="4660901"/>
          </a:xfrm>
          <a:prstGeom prst="rect">
            <a:avLst/>
          </a:prstGeom>
        </p:spPr>
      </p:pic>
      <p:pic>
        <p:nvPicPr>
          <p:cNvPr id="3" name="Picture 2" descr="A group of people sitting at a table&#10;&#10;Description generated with high confidence">
            <a:extLst>
              <a:ext uri="{FF2B5EF4-FFF2-40B4-BE49-F238E27FC236}">
                <a16:creationId xmlns:a16="http://schemas.microsoft.com/office/drawing/2014/main" id="{72935CB7-BD34-4A73-86F4-13551534B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41462"/>
          <a:stretch/>
        </p:blipFill>
        <p:spPr>
          <a:xfrm>
            <a:off x="3490722" y="224522"/>
            <a:ext cx="5412813" cy="22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2214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512553"/>
            <a:ext cx="7920990" cy="4053078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B818300E-861C-4964-92AF-FCB7677746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647"/>
          <a:stretch/>
        </p:blipFill>
        <p:spPr>
          <a:xfrm rot="21480000">
            <a:off x="853376" y="752442"/>
            <a:ext cx="7437246" cy="3573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96F163-5491-4D0B-9E6A-C0F71D8A38FC}"/>
              </a:ext>
            </a:extLst>
          </p:cNvPr>
          <p:cNvSpPr txBox="1"/>
          <p:nvPr/>
        </p:nvSpPr>
        <p:spPr>
          <a:xfrm>
            <a:off x="2318593" y="4558725"/>
            <a:ext cx="6930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Engravers MT" panose="02090707080505020304" pitchFamily="18" charset="0"/>
              </a:rPr>
              <a:t>Daniel  Chapter 1:8-21 </a:t>
            </a:r>
          </a:p>
        </p:txBody>
      </p:sp>
    </p:spTree>
    <p:extLst>
      <p:ext uri="{BB962C8B-B14F-4D97-AF65-F5344CB8AC3E}">
        <p14:creationId xmlns:p14="http://schemas.microsoft.com/office/powerpoint/2010/main" val="398108123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257</Words>
  <Application>Microsoft Office PowerPoint</Application>
  <PresentationFormat>On-screen Show (16:9)</PresentationFormat>
  <Paragraphs>53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Bodoni MT</vt:lpstr>
      <vt:lpstr>Calibri</vt:lpstr>
      <vt:lpstr>Engravers MT</vt:lpstr>
      <vt:lpstr>Impact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Ringling Bros.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Bozo T. Clown</dc:creator>
  <cp:lastModifiedBy>FRBC Sound Booth</cp:lastModifiedBy>
  <cp:revision>52</cp:revision>
  <dcterms:created xsi:type="dcterms:W3CDTF">2019-01-08T04:28:42Z</dcterms:created>
  <dcterms:modified xsi:type="dcterms:W3CDTF">2019-02-16T21:19:34Z</dcterms:modified>
</cp:coreProperties>
</file>