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466" r:id="rId2"/>
    <p:sldId id="269" r:id="rId3"/>
    <p:sldId id="258" r:id="rId4"/>
    <p:sldId id="259" r:id="rId5"/>
    <p:sldId id="282" r:id="rId6"/>
    <p:sldId id="459" r:id="rId7"/>
    <p:sldId id="260" r:id="rId8"/>
    <p:sldId id="458" r:id="rId9"/>
    <p:sldId id="262" r:id="rId10"/>
    <p:sldId id="263" r:id="rId11"/>
    <p:sldId id="265" r:id="rId12"/>
    <p:sldId id="462" r:id="rId13"/>
    <p:sldId id="267" r:id="rId14"/>
    <p:sldId id="270" r:id="rId15"/>
    <p:sldId id="273" r:id="rId16"/>
    <p:sldId id="463" r:id="rId17"/>
    <p:sldId id="275" r:id="rId18"/>
    <p:sldId id="279" r:id="rId19"/>
    <p:sldId id="4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69"/>
    <p:restoredTop sz="94689"/>
  </p:normalViewPr>
  <p:slideViewPr>
    <p:cSldViewPr snapToGrid="0" snapToObjects="1">
      <p:cViewPr varScale="1">
        <p:scale>
          <a:sx n="43" d="100"/>
          <a:sy n="43" d="100"/>
        </p:scale>
        <p:origin x="15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1531C-2082-DC48-A1AA-2EB5734EB6FD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EC0E0-304C-9948-9D4F-6C2553354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95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C6D1B-9418-0348-BDBC-B36D6C2C55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28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1828F-08FB-114C-859F-4924D7078E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31B65E-F59E-2143-82B9-1E1C0F1AF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3C2A9-5EC9-FF4F-BE89-D0646AB68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8976-1E08-B64A-862E-C43258A8D06E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A4500-69F2-B34D-A547-76E297A57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A1DCF-8106-2445-B72C-B92843F8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CB33-EEC1-D24F-9A98-0CEAFBB18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53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B307D-63C5-1E4D-94FC-1F8077EDC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87B75E-799E-CC45-AEC1-ABD6E7637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A8E43-9826-E949-8084-F040BCEB1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8976-1E08-B64A-862E-C43258A8D06E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DAD63-1793-704E-97AB-81679119A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B2FCE-6743-744A-9944-4F6263C79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CB33-EEC1-D24F-9A98-0CEAFBB18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11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2E11B1-1A61-3249-89D5-5EB8230FFB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C0CF18-ADA9-DF49-8FC9-7BC739E02C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C2F33-3C06-8D44-B9F6-2F9BC909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8976-1E08-B64A-862E-C43258A8D06E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FB463-1B68-A142-9537-C4A9207FA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482A9-5454-FB4F-BE50-14C2197C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CB33-EEC1-D24F-9A98-0CEAFBB18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90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92669-26ED-A145-9D66-95031452B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1D582-F681-4942-AF84-506D2E72F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60DD0-7D48-EA45-822A-AF8526669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8976-1E08-B64A-862E-C43258A8D06E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08180-BC00-924C-A845-3C143292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BD09F-FB33-7B4B-9ADA-1DA7D24B2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CB33-EEC1-D24F-9A98-0CEAFBB18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1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87DBF-BFD6-FC4D-8782-550F5597C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BF012F-1331-424E-80A2-B0C5A99FD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623E2-F2DD-5249-9784-BE922BB9B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8976-1E08-B64A-862E-C43258A8D06E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5AA1F-C29B-E64A-9058-6691998C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36539-6B13-C141-A017-23E2B33B9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CB33-EEC1-D24F-9A98-0CEAFBB18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30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2D430-D042-A947-8C28-CE250D5DB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F813F-6E74-6A4C-ACD0-0FA02BECB8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225EC-7F4F-0349-BC45-EDC3E6EA7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CA9FA8-0868-3F49-B133-015582BAC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8976-1E08-B64A-862E-C43258A8D06E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D7E67E-23A6-5C4A-8585-87741C8B4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53B47B-727E-A744-8CC5-576C311E2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CB33-EEC1-D24F-9A98-0CEAFBB18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2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2D138-E471-6D4B-B4F4-431B8E00C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D20843-E067-7047-B807-2061692FC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CC667B-55F1-A247-A4C5-5F2A9C7ED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2961F-2EC8-E74C-9AFA-3593DEA8D3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01F93E-5A0F-1D40-BC75-4E194A7D05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4E69F3-9185-9146-BC20-AC514C484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8976-1E08-B64A-862E-C43258A8D06E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3418C8-C3E2-EB4A-9D0C-7007ACDC4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B9B0BE-2648-234E-9BC0-AE991BDC3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CB33-EEC1-D24F-9A98-0CEAFBB18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50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C7AC-D10B-B84A-9729-E532035DD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9209BD-C32F-F94F-80B9-5CAB6BA35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8976-1E08-B64A-862E-C43258A8D06E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64815A-A6B9-2848-8BA6-61B2A58E9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D1107E-3B88-DE48-A60A-A4261D5B6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CB33-EEC1-D24F-9A98-0CEAFBB18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25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37C4A0-E03D-D740-A596-D833C036F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8976-1E08-B64A-862E-C43258A8D06E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C35FF3-A16A-8D41-9DA3-1B3FD2B62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57AD9-9E9B-074E-AD36-2309C3DD3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CB33-EEC1-D24F-9A98-0CEAFBB18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98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75335-B51C-614E-AE39-3CE2D36C2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40E29-BF2A-594B-B87E-DC9298F66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04887C-DB60-3C40-A9B0-7B8E9AB57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2EEB45-7AFD-3E46-99FD-11E10002A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8976-1E08-B64A-862E-C43258A8D06E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C8B673-8DC3-8146-92E2-6D6D99E12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B82D00-3806-484C-8DDC-33AF8BD17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CB33-EEC1-D24F-9A98-0CEAFBB18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9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12CF2-E18E-5749-AC33-9C3FFF032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A490A2-1F4A-AF43-9389-DEFA28BD6E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F19A6D-B72C-8F44-8E68-6CC9CFBAD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B6CF7-86E1-C34E-A1C3-885C3014A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8976-1E08-B64A-862E-C43258A8D06E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E0724-566C-CE43-922B-FBB0C3E4C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88BCA9-00F3-F14D-9C5F-06467DA36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CB33-EEC1-D24F-9A98-0CEAFBB18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88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04C71A-6E0B-0D4F-8933-A2391C35E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9352C-D050-2E42-8BB9-0811D7159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A339D-866F-4E4A-87D1-2F8F3B25FE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58976-1E08-B64A-862E-C43258A8D06E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BFAD9-8892-374E-90F1-188CD2EF8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4BA3D-3643-0545-A548-4920BE020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9CB33-EEC1-D24F-9A98-0CEAFBB18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3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716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7">
            <a:extLst>
              <a:ext uri="{FF2B5EF4-FFF2-40B4-BE49-F238E27FC236}">
                <a16:creationId xmlns:a16="http://schemas.microsoft.com/office/drawing/2014/main" id="{ECA5CF75-A811-D745-BEAC-9058DC751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474" y="1465179"/>
            <a:ext cx="3610059" cy="503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D7AA69-6C18-3946-9C20-6836E2EA8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49" y="2791326"/>
            <a:ext cx="7018038" cy="35090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3F030C-3220-2547-98D7-BABB571D8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6636" y="154066"/>
            <a:ext cx="9657805" cy="10772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IV. The Spiritual Warfare, Famine, and Confrontation had Taken its Toll - I Kings 19:1-14</a:t>
            </a:r>
          </a:p>
        </p:txBody>
      </p:sp>
    </p:spTree>
    <p:extLst>
      <p:ext uri="{BB962C8B-B14F-4D97-AF65-F5344CB8AC3E}">
        <p14:creationId xmlns:p14="http://schemas.microsoft.com/office/powerpoint/2010/main" val="99323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9572AE-C72A-EF4B-9182-42524D4B4C06}"/>
              </a:ext>
            </a:extLst>
          </p:cNvPr>
          <p:cNvSpPr txBox="1"/>
          <p:nvPr/>
        </p:nvSpPr>
        <p:spPr>
          <a:xfrm>
            <a:off x="3401463" y="2201309"/>
            <a:ext cx="5618578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latin typeface="Arial Regular"/>
              </a:rPr>
              <a:t>1 Kings 18:45 ...And Ahab rode and went to </a:t>
            </a:r>
            <a:r>
              <a:rPr lang="en-US" sz="3200" dirty="0" err="1">
                <a:solidFill>
                  <a:srgbClr val="00FF00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 Regular"/>
              </a:rPr>
              <a:t>Jezreel</a:t>
            </a:r>
            <a:r>
              <a:rPr lang="en-US" sz="3200" dirty="0">
                <a:latin typeface="Arial Regular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0B3DA-0949-E24B-B68F-672B3E6A1C7C}"/>
              </a:ext>
            </a:extLst>
          </p:cNvPr>
          <p:cNvSpPr txBox="1"/>
          <p:nvPr/>
        </p:nvSpPr>
        <p:spPr>
          <a:xfrm>
            <a:off x="1772491" y="4141732"/>
            <a:ext cx="8697071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latin typeface="Arial Regular"/>
              </a:rPr>
              <a:t>46 Then the hand of the LORD was on Elijah, and he gathered up his garment and outran Ahab to the entrance of </a:t>
            </a:r>
            <a:r>
              <a:rPr lang="en-US" sz="3200" dirty="0" err="1">
                <a:solidFill>
                  <a:srgbClr val="00FF00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 Regular"/>
              </a:rPr>
              <a:t>Jezreel</a:t>
            </a:r>
            <a:r>
              <a:rPr lang="en-US" sz="3200" dirty="0">
                <a:latin typeface="Arial Regular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D5FF93-CF0F-3542-97A7-676BE8FED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15" y="753329"/>
            <a:ext cx="4486013" cy="5847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chemeClr val="bg1"/>
                </a:solidFill>
              </a:rPr>
              <a:t>(After Mount Carmel)</a:t>
            </a:r>
          </a:p>
        </p:txBody>
      </p:sp>
    </p:spTree>
    <p:extLst>
      <p:ext uri="{BB962C8B-B14F-4D97-AF65-F5344CB8AC3E}">
        <p14:creationId xmlns:p14="http://schemas.microsoft.com/office/powerpoint/2010/main" val="283391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1C2ABE5B-3FB9-D642-8B95-69BDF12F5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9" y="12700"/>
            <a:ext cx="4492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10">
            <a:extLst>
              <a:ext uri="{FF2B5EF4-FFF2-40B4-BE49-F238E27FC236}">
                <a16:creationId xmlns:a16="http://schemas.microsoft.com/office/drawing/2014/main" id="{5B61ABCC-8D9D-7F4E-9B53-FD87EBBDB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5435" y="775609"/>
            <a:ext cx="2505492" cy="1569660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Jezreel: Where we become afraid. 30 miles from Mt. Carmel</a:t>
            </a:r>
          </a:p>
        </p:txBody>
      </p:sp>
      <p:sp>
        <p:nvSpPr>
          <p:cNvPr id="20486" name="Oval 9">
            <a:extLst>
              <a:ext uri="{FF2B5EF4-FFF2-40B4-BE49-F238E27FC236}">
                <a16:creationId xmlns:a16="http://schemas.microsoft.com/office/drawing/2014/main" id="{C4AB0305-3310-7F45-8B2B-AACB3CFD1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1" y="3441700"/>
            <a:ext cx="620713" cy="249238"/>
          </a:xfrm>
          <a:prstGeom prst="ellipse">
            <a:avLst/>
          </a:prstGeom>
          <a:noFill/>
          <a:ln w="50800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8" name="Text Box 10">
            <a:extLst>
              <a:ext uri="{FF2B5EF4-FFF2-40B4-BE49-F238E27FC236}">
                <a16:creationId xmlns:a16="http://schemas.microsoft.com/office/drawing/2014/main" id="{7ECAFD22-0A0C-FC46-9C87-56CC2BD91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974" y="3015793"/>
            <a:ext cx="1524907" cy="1200329"/>
          </a:xfrm>
          <a:prstGeom prst="rect">
            <a:avLst/>
          </a:prstGeom>
          <a:solidFill>
            <a:schemeClr val="bg1"/>
          </a:solidFill>
          <a:ln w="31750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Samaria: Seat of Idolatry</a:t>
            </a:r>
          </a:p>
        </p:txBody>
      </p:sp>
      <p:sp>
        <p:nvSpPr>
          <p:cNvPr id="17414" name="Oval 9">
            <a:extLst>
              <a:ext uri="{FF2B5EF4-FFF2-40B4-BE49-F238E27FC236}">
                <a16:creationId xmlns:a16="http://schemas.microsoft.com/office/drawing/2014/main" id="{1D94F591-7AAE-4D4C-B010-AC0ACC9E2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4562475"/>
            <a:ext cx="622300" cy="249238"/>
          </a:xfrm>
          <a:prstGeom prst="ellipse">
            <a:avLst/>
          </a:prstGeom>
          <a:noFill/>
          <a:ln w="50800">
            <a:solidFill>
              <a:srgbClr val="0432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90" name="Oval 9">
            <a:extLst>
              <a:ext uri="{FF2B5EF4-FFF2-40B4-BE49-F238E27FC236}">
                <a16:creationId xmlns:a16="http://schemas.microsoft.com/office/drawing/2014/main" id="{61B89ECA-1A26-2045-9892-3D4432FD4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686" y="2897862"/>
            <a:ext cx="663008" cy="235863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6" name="Text Box 10">
            <a:extLst>
              <a:ext uri="{FF2B5EF4-FFF2-40B4-BE49-F238E27FC236}">
                <a16:creationId xmlns:a16="http://schemas.microsoft.com/office/drawing/2014/main" id="{88409BB0-4D8C-6449-8C1B-D8103A951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9898" y="4908555"/>
            <a:ext cx="1956142" cy="1200329"/>
          </a:xfrm>
          <a:prstGeom prst="rect">
            <a:avLst/>
          </a:prstGeom>
          <a:solidFill>
            <a:schemeClr val="bg1"/>
          </a:solidFill>
          <a:ln w="31750">
            <a:solidFill>
              <a:srgbClr val="0432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Jerusalem: Capitol of Judah</a:t>
            </a:r>
          </a:p>
        </p:txBody>
      </p:sp>
      <p:sp>
        <p:nvSpPr>
          <p:cNvPr id="17417" name="Text Box 18">
            <a:extLst>
              <a:ext uri="{FF2B5EF4-FFF2-40B4-BE49-F238E27FC236}">
                <a16:creationId xmlns:a16="http://schemas.microsoft.com/office/drawing/2014/main" id="{2C96AE14-C7B9-ED41-9144-F69311630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1234" y="5744430"/>
            <a:ext cx="2438816" cy="83099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Elijah’s Flight from Jezebel</a:t>
            </a:r>
          </a:p>
        </p:txBody>
      </p:sp>
      <p:sp>
        <p:nvSpPr>
          <p:cNvPr id="16" name="Oval 9">
            <a:extLst>
              <a:ext uri="{FF2B5EF4-FFF2-40B4-BE49-F238E27FC236}">
                <a16:creationId xmlns:a16="http://schemas.microsoft.com/office/drawing/2014/main" id="{16759967-81E6-3C45-817E-538F51530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8356" y="2446565"/>
            <a:ext cx="885372" cy="240393"/>
          </a:xfrm>
          <a:prstGeom prst="ellipse">
            <a:avLst/>
          </a:prstGeom>
          <a:noFill/>
          <a:ln w="508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6EB5A995-0542-0046-B7A4-FC514851E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248" y="997100"/>
            <a:ext cx="2059098" cy="1938992"/>
          </a:xfrm>
          <a:prstGeom prst="rect">
            <a:avLst/>
          </a:prstGeom>
          <a:solidFill>
            <a:schemeClr val="bg1"/>
          </a:solidFill>
          <a:ln w="31750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Mt. Carmel (50 miles): Where God’s Uniqueness is Displayed</a:t>
            </a:r>
          </a:p>
        </p:txBody>
      </p:sp>
      <p:sp>
        <p:nvSpPr>
          <p:cNvPr id="18" name="Oval 9">
            <a:extLst>
              <a:ext uri="{FF2B5EF4-FFF2-40B4-BE49-F238E27FC236}">
                <a16:creationId xmlns:a16="http://schemas.microsoft.com/office/drawing/2014/main" id="{A50B5049-255F-284A-830A-D02DF9383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2959101"/>
            <a:ext cx="622300" cy="669925"/>
          </a:xfrm>
          <a:prstGeom prst="ellipse">
            <a:avLst/>
          </a:prstGeom>
          <a:noFill/>
          <a:ln w="508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FD1F80E0-F652-BC45-8296-A95DCE0E4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9809" y="3200396"/>
            <a:ext cx="2131105" cy="1938992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Gilead: Where the Ways of God are Best Learned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489A5F87-97C0-594F-B4DD-EC72C1B32F5E}"/>
              </a:ext>
            </a:extLst>
          </p:cNvPr>
          <p:cNvSpPr/>
          <p:nvPr/>
        </p:nvSpPr>
        <p:spPr>
          <a:xfrm>
            <a:off x="5630779" y="2572548"/>
            <a:ext cx="1419726" cy="675978"/>
          </a:xfrm>
          <a:custGeom>
            <a:avLst/>
            <a:gdLst>
              <a:gd name="connsiteX0" fmla="*/ 1419726 w 1419726"/>
              <a:gd name="connsiteY0" fmla="*/ 675978 h 675978"/>
              <a:gd name="connsiteX1" fmla="*/ 1299410 w 1419726"/>
              <a:gd name="connsiteY1" fmla="*/ 651915 h 675978"/>
              <a:gd name="connsiteX2" fmla="*/ 1251284 w 1419726"/>
              <a:gd name="connsiteY2" fmla="*/ 579726 h 675978"/>
              <a:gd name="connsiteX3" fmla="*/ 1179095 w 1419726"/>
              <a:gd name="connsiteY3" fmla="*/ 555663 h 675978"/>
              <a:gd name="connsiteX4" fmla="*/ 1130968 w 1419726"/>
              <a:gd name="connsiteY4" fmla="*/ 507536 h 675978"/>
              <a:gd name="connsiteX5" fmla="*/ 1058779 w 1419726"/>
              <a:gd name="connsiteY5" fmla="*/ 483473 h 675978"/>
              <a:gd name="connsiteX6" fmla="*/ 1010653 w 1419726"/>
              <a:gd name="connsiteY6" fmla="*/ 411284 h 675978"/>
              <a:gd name="connsiteX7" fmla="*/ 890337 w 1419726"/>
              <a:gd name="connsiteY7" fmla="*/ 315031 h 675978"/>
              <a:gd name="connsiteX8" fmla="*/ 794084 w 1419726"/>
              <a:gd name="connsiteY8" fmla="*/ 218778 h 675978"/>
              <a:gd name="connsiteX9" fmla="*/ 433137 w 1419726"/>
              <a:gd name="connsiteY9" fmla="*/ 98463 h 675978"/>
              <a:gd name="connsiteX10" fmla="*/ 288758 w 1419726"/>
              <a:gd name="connsiteY10" fmla="*/ 50336 h 675978"/>
              <a:gd name="connsiteX11" fmla="*/ 192505 w 1419726"/>
              <a:gd name="connsiteY11" fmla="*/ 26273 h 675978"/>
              <a:gd name="connsiteX12" fmla="*/ 120316 w 1419726"/>
              <a:gd name="connsiteY12" fmla="*/ 2210 h 675978"/>
              <a:gd name="connsiteX13" fmla="*/ 0 w 1419726"/>
              <a:gd name="connsiteY13" fmla="*/ 2210 h 67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19726" h="675978">
                <a:moveTo>
                  <a:pt x="1419726" y="675978"/>
                </a:moveTo>
                <a:cubicBezTo>
                  <a:pt x="1379621" y="667957"/>
                  <a:pt x="1334921" y="672207"/>
                  <a:pt x="1299410" y="651915"/>
                </a:cubicBezTo>
                <a:cubicBezTo>
                  <a:pt x="1274300" y="637567"/>
                  <a:pt x="1273867" y="597792"/>
                  <a:pt x="1251284" y="579726"/>
                </a:cubicBezTo>
                <a:cubicBezTo>
                  <a:pt x="1231478" y="563881"/>
                  <a:pt x="1203158" y="563684"/>
                  <a:pt x="1179095" y="555663"/>
                </a:cubicBezTo>
                <a:cubicBezTo>
                  <a:pt x="1163053" y="539621"/>
                  <a:pt x="1150422" y="519209"/>
                  <a:pt x="1130968" y="507536"/>
                </a:cubicBezTo>
                <a:cubicBezTo>
                  <a:pt x="1109218" y="494486"/>
                  <a:pt x="1078585" y="499318"/>
                  <a:pt x="1058779" y="483473"/>
                </a:cubicBezTo>
                <a:cubicBezTo>
                  <a:pt x="1036196" y="465407"/>
                  <a:pt x="1028719" y="433867"/>
                  <a:pt x="1010653" y="411284"/>
                </a:cubicBezTo>
                <a:cubicBezTo>
                  <a:pt x="951078" y="336816"/>
                  <a:pt x="969928" y="383252"/>
                  <a:pt x="890337" y="315031"/>
                </a:cubicBezTo>
                <a:cubicBezTo>
                  <a:pt x="855886" y="285502"/>
                  <a:pt x="837130" y="233126"/>
                  <a:pt x="794084" y="218778"/>
                </a:cubicBezTo>
                <a:lnTo>
                  <a:pt x="433137" y="98463"/>
                </a:lnTo>
                <a:cubicBezTo>
                  <a:pt x="433127" y="98460"/>
                  <a:pt x="288769" y="50339"/>
                  <a:pt x="288758" y="50336"/>
                </a:cubicBezTo>
                <a:cubicBezTo>
                  <a:pt x="256674" y="42315"/>
                  <a:pt x="224304" y="35358"/>
                  <a:pt x="192505" y="26273"/>
                </a:cubicBezTo>
                <a:cubicBezTo>
                  <a:pt x="168116" y="19305"/>
                  <a:pt x="145485" y="5356"/>
                  <a:pt x="120316" y="2210"/>
                </a:cubicBezTo>
                <a:cubicBezTo>
                  <a:pt x="80520" y="-2764"/>
                  <a:pt x="40105" y="2210"/>
                  <a:pt x="0" y="2210"/>
                </a:cubicBezTo>
              </a:path>
            </a:pathLst>
          </a:custGeom>
          <a:noFill/>
          <a:ln w="50800">
            <a:solidFill>
              <a:srgbClr val="C0000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CA14820F-9B76-DD47-A186-95236CAE2E16}"/>
              </a:ext>
            </a:extLst>
          </p:cNvPr>
          <p:cNvSpPr/>
          <p:nvPr/>
        </p:nvSpPr>
        <p:spPr>
          <a:xfrm>
            <a:off x="5678904" y="2622885"/>
            <a:ext cx="385011" cy="409074"/>
          </a:xfrm>
          <a:custGeom>
            <a:avLst/>
            <a:gdLst>
              <a:gd name="connsiteX0" fmla="*/ 0 w 385011"/>
              <a:gd name="connsiteY0" fmla="*/ 0 h 409074"/>
              <a:gd name="connsiteX1" fmla="*/ 120316 w 385011"/>
              <a:gd name="connsiteY1" fmla="*/ 72189 h 409074"/>
              <a:gd name="connsiteX2" fmla="*/ 216569 w 385011"/>
              <a:gd name="connsiteY2" fmla="*/ 168442 h 409074"/>
              <a:gd name="connsiteX3" fmla="*/ 288758 w 385011"/>
              <a:gd name="connsiteY3" fmla="*/ 216568 h 409074"/>
              <a:gd name="connsiteX4" fmla="*/ 336885 w 385011"/>
              <a:gd name="connsiteY4" fmla="*/ 360947 h 409074"/>
              <a:gd name="connsiteX5" fmla="*/ 385011 w 385011"/>
              <a:gd name="connsiteY5" fmla="*/ 409074 h 40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011" h="409074">
                <a:moveTo>
                  <a:pt x="0" y="0"/>
                </a:moveTo>
                <a:cubicBezTo>
                  <a:pt x="40105" y="24063"/>
                  <a:pt x="83398" y="43475"/>
                  <a:pt x="120316" y="72189"/>
                </a:cubicBezTo>
                <a:cubicBezTo>
                  <a:pt x="156132" y="100046"/>
                  <a:pt x="178815" y="143273"/>
                  <a:pt x="216569" y="168442"/>
                </a:cubicBezTo>
                <a:lnTo>
                  <a:pt x="288758" y="216568"/>
                </a:lnTo>
                <a:cubicBezTo>
                  <a:pt x="304800" y="264694"/>
                  <a:pt x="301014" y="325075"/>
                  <a:pt x="336885" y="360947"/>
                </a:cubicBezTo>
                <a:lnTo>
                  <a:pt x="385011" y="409074"/>
                </a:lnTo>
              </a:path>
            </a:pathLst>
          </a:custGeom>
          <a:noFill/>
          <a:ln w="50800">
            <a:solidFill>
              <a:srgbClr val="00B050"/>
            </a:solidFill>
            <a:prstDash val="sysDash"/>
            <a:headEnd type="none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36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90" grpId="0" animBg="1"/>
      <p:bldP spid="16" grpId="0" animBg="1"/>
      <p:bldP spid="20" grpId="0" animBg="1"/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3">
            <a:extLst>
              <a:ext uri="{FF2B5EF4-FFF2-40B4-BE49-F238E27FC236}">
                <a16:creationId xmlns:a16="http://schemas.microsoft.com/office/drawing/2014/main" id="{BF0E3B74-8AC5-AF4D-9FA1-87BCEEBFE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3014" y="554456"/>
            <a:ext cx="86963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I Kings 19:1 Ahab told Jezebel all that Elijah had done, and how he had killed </a:t>
            </a:r>
            <a:br>
              <a:rPr lang="en-US" altLang="en-US" dirty="0"/>
            </a:br>
            <a:r>
              <a:rPr lang="en-US" altLang="en-US" dirty="0"/>
              <a:t>all the prophets with the sword.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2 Then Jezebel sent a messenger to Elijah, saying, “So may the gods do to me and more also, if I do not make your life as the life of one of them by this time tomorrow.”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CFF0793D-0732-2944-BF60-F0083D831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1226" y="5093358"/>
            <a:ext cx="68199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</a:rPr>
              <a:t>3 Then he was afraid... </a:t>
            </a:r>
          </a:p>
        </p:txBody>
      </p:sp>
    </p:spTree>
    <p:extLst>
      <p:ext uri="{BB962C8B-B14F-4D97-AF65-F5344CB8AC3E}">
        <p14:creationId xmlns:p14="http://schemas.microsoft.com/office/powerpoint/2010/main" val="160386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A3EB1A-A6C2-FB45-BD7C-6208B3E2747B}"/>
              </a:ext>
            </a:extLst>
          </p:cNvPr>
          <p:cNvSpPr txBox="1"/>
          <p:nvPr/>
        </p:nvSpPr>
        <p:spPr>
          <a:xfrm>
            <a:off x="1901371" y="3086202"/>
            <a:ext cx="83457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Arial Regular"/>
              </a:rPr>
              <a:t>4 But he himself went </a:t>
            </a:r>
            <a:r>
              <a:rPr lang="en-US" sz="3200" dirty="0">
                <a:solidFill>
                  <a:srgbClr val="00FF00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 Regular"/>
              </a:rPr>
              <a:t>a day's journey into the wilderness</a:t>
            </a:r>
            <a:r>
              <a:rPr lang="en-US" sz="3200" dirty="0">
                <a:latin typeface="Arial Regular"/>
              </a:rPr>
              <a:t> and came and sat down under a broom tree.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99DEBC-0310-9249-8CCE-CCD43B57E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371" y="4065814"/>
            <a:ext cx="834571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                    And he asked that he might die, saying, “Enough! Now, LORD, </a:t>
            </a:r>
            <a:r>
              <a:rPr lang="en-US" altLang="en-US" b="1" dirty="0"/>
              <a:t>take my life</a:t>
            </a:r>
            <a:r>
              <a:rPr lang="en-US" altLang="en-US" dirty="0"/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for I am no better than my fathers.”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FF9173-1254-3D49-9FB3-B26A9A87352A}"/>
              </a:ext>
            </a:extLst>
          </p:cNvPr>
          <p:cNvSpPr txBox="1"/>
          <p:nvPr/>
        </p:nvSpPr>
        <p:spPr>
          <a:xfrm>
            <a:off x="2117935" y="1221518"/>
            <a:ext cx="82833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Arial Regular"/>
              </a:rPr>
              <a:t>3 </a:t>
            </a:r>
            <a:r>
              <a:rPr lang="en-US" sz="3200" b="1" dirty="0">
                <a:latin typeface="Arial Regular"/>
              </a:rPr>
              <a:t>Then he was afraid</a:t>
            </a:r>
            <a:r>
              <a:rPr lang="en-US" sz="3200" dirty="0">
                <a:latin typeface="Arial Regular"/>
              </a:rPr>
              <a:t>, and he arose and ran for his life and came to </a:t>
            </a:r>
            <a:r>
              <a:rPr lang="en-US" sz="3200" dirty="0">
                <a:solidFill>
                  <a:srgbClr val="00FF00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 Regular"/>
              </a:rPr>
              <a:t>Beersheba</a:t>
            </a:r>
            <a:r>
              <a:rPr lang="en-US" sz="3200" dirty="0">
                <a:latin typeface="Arial Regular"/>
              </a:rPr>
              <a:t>, which belongs to Judah, and left his servant there.</a:t>
            </a:r>
          </a:p>
        </p:txBody>
      </p:sp>
    </p:spTree>
    <p:extLst>
      <p:ext uri="{BB962C8B-B14F-4D97-AF65-F5344CB8AC3E}">
        <p14:creationId xmlns:p14="http://schemas.microsoft.com/office/powerpoint/2010/main" val="1003606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FF99B5-A347-5A43-93B2-483C5533BD91}"/>
              </a:ext>
            </a:extLst>
          </p:cNvPr>
          <p:cNvSpPr txBox="1"/>
          <p:nvPr/>
        </p:nvSpPr>
        <p:spPr>
          <a:xfrm>
            <a:off x="1731075" y="2595479"/>
            <a:ext cx="875746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latin typeface="Arial Regular"/>
              </a:rPr>
              <a:t>8 And he arose and ate and drank, and went in the strength of that food forty days and forty nights to </a:t>
            </a:r>
            <a:r>
              <a:rPr lang="en-US" sz="3200" dirty="0" err="1">
                <a:solidFill>
                  <a:srgbClr val="00FF00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 Regular"/>
              </a:rPr>
              <a:t>Horeb</a:t>
            </a:r>
            <a:r>
              <a:rPr lang="en-US" sz="3200" dirty="0">
                <a:solidFill>
                  <a:srgbClr val="00FF00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 Regular"/>
              </a:rPr>
              <a:t>, the mountain of God</a:t>
            </a:r>
            <a:r>
              <a:rPr lang="en-US" sz="3200" dirty="0">
                <a:latin typeface="Arial Regular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9111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1C2ABE5B-3FB9-D642-8B95-69BDF12F5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9" y="12700"/>
            <a:ext cx="4492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10">
            <a:extLst>
              <a:ext uri="{FF2B5EF4-FFF2-40B4-BE49-F238E27FC236}">
                <a16:creationId xmlns:a16="http://schemas.microsoft.com/office/drawing/2014/main" id="{5B61ABCC-8D9D-7F4E-9B53-FD87EBBDB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4775" y="1002075"/>
            <a:ext cx="2560213" cy="1200329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Jezreel: Where We Become Afraid</a:t>
            </a:r>
          </a:p>
        </p:txBody>
      </p:sp>
      <p:sp>
        <p:nvSpPr>
          <p:cNvPr id="20486" name="Oval 9">
            <a:extLst>
              <a:ext uri="{FF2B5EF4-FFF2-40B4-BE49-F238E27FC236}">
                <a16:creationId xmlns:a16="http://schemas.microsoft.com/office/drawing/2014/main" id="{C4AB0305-3310-7F45-8B2B-AACB3CFD1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1" y="3441700"/>
            <a:ext cx="620713" cy="249238"/>
          </a:xfrm>
          <a:prstGeom prst="ellipse">
            <a:avLst/>
          </a:prstGeom>
          <a:noFill/>
          <a:ln w="50800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8" name="Text Box 10">
            <a:extLst>
              <a:ext uri="{FF2B5EF4-FFF2-40B4-BE49-F238E27FC236}">
                <a16:creationId xmlns:a16="http://schemas.microsoft.com/office/drawing/2014/main" id="{7ECAFD22-0A0C-FC46-9C87-56CC2BD91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371" y="2230963"/>
            <a:ext cx="1658031" cy="1569660"/>
          </a:xfrm>
          <a:prstGeom prst="rect">
            <a:avLst/>
          </a:prstGeom>
          <a:solidFill>
            <a:schemeClr val="bg1"/>
          </a:solidFill>
          <a:ln w="31750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Samaria: Where idolatry is practiced</a:t>
            </a:r>
          </a:p>
        </p:txBody>
      </p:sp>
      <p:sp>
        <p:nvSpPr>
          <p:cNvPr id="17414" name="Oval 9">
            <a:extLst>
              <a:ext uri="{FF2B5EF4-FFF2-40B4-BE49-F238E27FC236}">
                <a16:creationId xmlns:a16="http://schemas.microsoft.com/office/drawing/2014/main" id="{1D94F591-7AAE-4D4C-B010-AC0ACC9E2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4562475"/>
            <a:ext cx="622300" cy="249238"/>
          </a:xfrm>
          <a:prstGeom prst="ellipse">
            <a:avLst/>
          </a:prstGeom>
          <a:noFill/>
          <a:ln w="50800">
            <a:solidFill>
              <a:srgbClr val="0432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90" name="Oval 9">
            <a:extLst>
              <a:ext uri="{FF2B5EF4-FFF2-40B4-BE49-F238E27FC236}">
                <a16:creationId xmlns:a16="http://schemas.microsoft.com/office/drawing/2014/main" id="{61B89ECA-1A26-2045-9892-3D4432FD4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686" y="2897862"/>
            <a:ext cx="663008" cy="235863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7" name="Text Box 18">
            <a:extLst>
              <a:ext uri="{FF2B5EF4-FFF2-40B4-BE49-F238E27FC236}">
                <a16:creationId xmlns:a16="http://schemas.microsoft.com/office/drawing/2014/main" id="{2C96AE14-C7B9-ED41-9144-F69311630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8463" y="12700"/>
            <a:ext cx="4503850" cy="46166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Elijah in Pursuit of God</a:t>
            </a:r>
          </a:p>
        </p:txBody>
      </p:sp>
      <p:sp>
        <p:nvSpPr>
          <p:cNvPr id="16" name="Oval 9">
            <a:extLst>
              <a:ext uri="{FF2B5EF4-FFF2-40B4-BE49-F238E27FC236}">
                <a16:creationId xmlns:a16="http://schemas.microsoft.com/office/drawing/2014/main" id="{16759967-81E6-3C45-817E-538F51530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8356" y="2446565"/>
            <a:ext cx="885372" cy="240393"/>
          </a:xfrm>
          <a:prstGeom prst="ellipse">
            <a:avLst/>
          </a:prstGeom>
          <a:noFill/>
          <a:ln w="508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4">
            <a:extLst>
              <a:ext uri="{FF2B5EF4-FFF2-40B4-BE49-F238E27FC236}">
                <a16:creationId xmlns:a16="http://schemas.microsoft.com/office/drawing/2014/main" id="{851EF0EA-DEEE-0E4F-BBE1-0C508E49E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9638" y="5668737"/>
            <a:ext cx="757237" cy="247197"/>
          </a:xfrm>
          <a:prstGeom prst="ellipse">
            <a:avLst/>
          </a:prstGeom>
          <a:noFill/>
          <a:ln w="50800">
            <a:solidFill>
              <a:srgbClr val="FF2F9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B90F30F3-C022-1C41-9A63-B5DDC0360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0" y="3986595"/>
            <a:ext cx="2700573" cy="1200329"/>
          </a:xfrm>
          <a:prstGeom prst="rect">
            <a:avLst/>
          </a:prstGeom>
          <a:solidFill>
            <a:schemeClr val="bg1"/>
          </a:solidFill>
          <a:ln w="31750">
            <a:solidFill>
              <a:srgbClr val="FF2F9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Beer-</a:t>
            </a:r>
            <a:r>
              <a:rPr lang="en-US" altLang="en-US" sz="2400" b="1" dirty="0" err="1">
                <a:solidFill>
                  <a:srgbClr val="FF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Sheva</a:t>
            </a:r>
            <a:r>
              <a:rPr lang="en-US" altLang="en-US" sz="2400" b="1" dirty="0">
                <a:solidFill>
                  <a:srgbClr val="FF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(95 miles): Where we hit rock bottom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A07E9F20-6909-E644-867C-78F384BE1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4775" y="4455887"/>
            <a:ext cx="2798267" cy="2015936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 dirty="0">
                <a:solidFill>
                  <a:schemeClr val="bg1"/>
                </a:solidFill>
              </a:rPr>
              <a:t>In the wilderness (10-20 miles): Where we find comfort on our journey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557A762-0397-464E-A3B9-9D82288902B8}"/>
              </a:ext>
            </a:extLst>
          </p:cNvPr>
          <p:cNvCxnSpPr>
            <a:cxnSpLocks/>
          </p:cNvCxnSpPr>
          <p:nvPr/>
        </p:nvCxnSpPr>
        <p:spPr>
          <a:xfrm flipH="1">
            <a:off x="4998357" y="5903717"/>
            <a:ext cx="166915" cy="221312"/>
          </a:xfrm>
          <a:prstGeom prst="straightConnector1">
            <a:avLst/>
          </a:prstGeom>
          <a:ln w="50800">
            <a:solidFill>
              <a:schemeClr val="bg2">
                <a:lumMod val="25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reeform 2">
            <a:extLst>
              <a:ext uri="{FF2B5EF4-FFF2-40B4-BE49-F238E27FC236}">
                <a16:creationId xmlns:a16="http://schemas.microsoft.com/office/drawing/2014/main" id="{1DD06C6C-92AE-2446-AF63-1EFD877DF8D7}"/>
              </a:ext>
            </a:extLst>
          </p:cNvPr>
          <p:cNvSpPr/>
          <p:nvPr/>
        </p:nvSpPr>
        <p:spPr>
          <a:xfrm>
            <a:off x="5094437" y="3135087"/>
            <a:ext cx="1190249" cy="2641600"/>
          </a:xfrm>
          <a:custGeom>
            <a:avLst/>
            <a:gdLst>
              <a:gd name="connsiteX0" fmla="*/ 1088649 w 1190249"/>
              <a:gd name="connsiteY0" fmla="*/ 0 h 2641600"/>
              <a:gd name="connsiteX1" fmla="*/ 1103164 w 1190249"/>
              <a:gd name="connsiteY1" fmla="*/ 116114 h 2641600"/>
              <a:gd name="connsiteX2" fmla="*/ 1117678 w 1190249"/>
              <a:gd name="connsiteY2" fmla="*/ 174172 h 2641600"/>
              <a:gd name="connsiteX3" fmla="*/ 1146707 w 1190249"/>
              <a:gd name="connsiteY3" fmla="*/ 362857 h 2641600"/>
              <a:gd name="connsiteX4" fmla="*/ 1175735 w 1190249"/>
              <a:gd name="connsiteY4" fmla="*/ 609600 h 2641600"/>
              <a:gd name="connsiteX5" fmla="*/ 1190249 w 1190249"/>
              <a:gd name="connsiteY5" fmla="*/ 1161143 h 2641600"/>
              <a:gd name="connsiteX6" fmla="*/ 1175735 w 1190249"/>
              <a:gd name="connsiteY6" fmla="*/ 1524000 h 2641600"/>
              <a:gd name="connsiteX7" fmla="*/ 1132192 w 1190249"/>
              <a:gd name="connsiteY7" fmla="*/ 1654629 h 2641600"/>
              <a:gd name="connsiteX8" fmla="*/ 1088649 w 1190249"/>
              <a:gd name="connsiteY8" fmla="*/ 1741714 h 2641600"/>
              <a:gd name="connsiteX9" fmla="*/ 1030592 w 1190249"/>
              <a:gd name="connsiteY9" fmla="*/ 1785257 h 2641600"/>
              <a:gd name="connsiteX10" fmla="*/ 914478 w 1190249"/>
              <a:gd name="connsiteY10" fmla="*/ 1915886 h 2641600"/>
              <a:gd name="connsiteX11" fmla="*/ 870935 w 1190249"/>
              <a:gd name="connsiteY11" fmla="*/ 1944914 h 2641600"/>
              <a:gd name="connsiteX12" fmla="*/ 783849 w 1190249"/>
              <a:gd name="connsiteY12" fmla="*/ 2002972 h 2641600"/>
              <a:gd name="connsiteX13" fmla="*/ 696764 w 1190249"/>
              <a:gd name="connsiteY13" fmla="*/ 2075543 h 2641600"/>
              <a:gd name="connsiteX14" fmla="*/ 609678 w 1190249"/>
              <a:gd name="connsiteY14" fmla="*/ 2148114 h 2641600"/>
              <a:gd name="connsiteX15" fmla="*/ 551621 w 1190249"/>
              <a:gd name="connsiteY15" fmla="*/ 2162629 h 2641600"/>
              <a:gd name="connsiteX16" fmla="*/ 508078 w 1190249"/>
              <a:gd name="connsiteY16" fmla="*/ 2206172 h 2641600"/>
              <a:gd name="connsiteX17" fmla="*/ 420992 w 1190249"/>
              <a:gd name="connsiteY17" fmla="*/ 2235200 h 2641600"/>
              <a:gd name="connsiteX18" fmla="*/ 333907 w 1190249"/>
              <a:gd name="connsiteY18" fmla="*/ 2293257 h 2641600"/>
              <a:gd name="connsiteX19" fmla="*/ 290364 w 1190249"/>
              <a:gd name="connsiteY19" fmla="*/ 2322286 h 2641600"/>
              <a:gd name="connsiteX20" fmla="*/ 246821 w 1190249"/>
              <a:gd name="connsiteY20" fmla="*/ 2336800 h 2641600"/>
              <a:gd name="connsiteX21" fmla="*/ 188764 w 1190249"/>
              <a:gd name="connsiteY21" fmla="*/ 2380343 h 2641600"/>
              <a:gd name="connsiteX22" fmla="*/ 116192 w 1190249"/>
              <a:gd name="connsiteY22" fmla="*/ 2467429 h 2641600"/>
              <a:gd name="connsiteX23" fmla="*/ 29107 w 1190249"/>
              <a:gd name="connsiteY23" fmla="*/ 2525486 h 2641600"/>
              <a:gd name="connsiteX24" fmla="*/ 78 w 1190249"/>
              <a:gd name="connsiteY24" fmla="*/ 2641600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90249" h="2641600">
                <a:moveTo>
                  <a:pt x="1088649" y="0"/>
                </a:moveTo>
                <a:cubicBezTo>
                  <a:pt x="1093487" y="38705"/>
                  <a:pt x="1096751" y="77639"/>
                  <a:pt x="1103164" y="116114"/>
                </a:cubicBezTo>
                <a:cubicBezTo>
                  <a:pt x="1106444" y="135791"/>
                  <a:pt x="1113351" y="154699"/>
                  <a:pt x="1117678" y="174172"/>
                </a:cubicBezTo>
                <a:cubicBezTo>
                  <a:pt x="1133363" y="244754"/>
                  <a:pt x="1139376" y="285885"/>
                  <a:pt x="1146707" y="362857"/>
                </a:cubicBezTo>
                <a:cubicBezTo>
                  <a:pt x="1168923" y="596121"/>
                  <a:pt x="1143970" y="482538"/>
                  <a:pt x="1175735" y="609600"/>
                </a:cubicBezTo>
                <a:cubicBezTo>
                  <a:pt x="1180573" y="793448"/>
                  <a:pt x="1190249" y="977232"/>
                  <a:pt x="1190249" y="1161143"/>
                </a:cubicBezTo>
                <a:cubicBezTo>
                  <a:pt x="1190249" y="1282192"/>
                  <a:pt x="1187395" y="1403514"/>
                  <a:pt x="1175735" y="1524000"/>
                </a:cubicBezTo>
                <a:cubicBezTo>
                  <a:pt x="1175734" y="1524012"/>
                  <a:pt x="1139451" y="1632852"/>
                  <a:pt x="1132192" y="1654629"/>
                </a:cubicBezTo>
                <a:cubicBezTo>
                  <a:pt x="1120386" y="1690046"/>
                  <a:pt x="1116788" y="1713576"/>
                  <a:pt x="1088649" y="1741714"/>
                </a:cubicBezTo>
                <a:cubicBezTo>
                  <a:pt x="1071544" y="1758819"/>
                  <a:pt x="1049944" y="1770743"/>
                  <a:pt x="1030592" y="1785257"/>
                </a:cubicBezTo>
                <a:cubicBezTo>
                  <a:pt x="995690" y="1837611"/>
                  <a:pt x="974131" y="1876118"/>
                  <a:pt x="914478" y="1915886"/>
                </a:cubicBezTo>
                <a:cubicBezTo>
                  <a:pt x="899964" y="1925562"/>
                  <a:pt x="884336" y="1933747"/>
                  <a:pt x="870935" y="1944914"/>
                </a:cubicBezTo>
                <a:cubicBezTo>
                  <a:pt x="798451" y="2005316"/>
                  <a:pt x="860372" y="1977463"/>
                  <a:pt x="783849" y="2002972"/>
                </a:cubicBezTo>
                <a:cubicBezTo>
                  <a:pt x="656641" y="2130180"/>
                  <a:pt x="818007" y="1974507"/>
                  <a:pt x="696764" y="2075543"/>
                </a:cubicBezTo>
                <a:cubicBezTo>
                  <a:pt x="659837" y="2106316"/>
                  <a:pt x="654195" y="2129035"/>
                  <a:pt x="609678" y="2148114"/>
                </a:cubicBezTo>
                <a:cubicBezTo>
                  <a:pt x="591343" y="2155972"/>
                  <a:pt x="570973" y="2157791"/>
                  <a:pt x="551621" y="2162629"/>
                </a:cubicBezTo>
                <a:cubicBezTo>
                  <a:pt x="537107" y="2177143"/>
                  <a:pt x="526021" y="2196204"/>
                  <a:pt x="508078" y="2206172"/>
                </a:cubicBezTo>
                <a:cubicBezTo>
                  <a:pt x="481330" y="2221032"/>
                  <a:pt x="420992" y="2235200"/>
                  <a:pt x="420992" y="2235200"/>
                </a:cubicBezTo>
                <a:lnTo>
                  <a:pt x="333907" y="2293257"/>
                </a:lnTo>
                <a:cubicBezTo>
                  <a:pt x="319393" y="2302933"/>
                  <a:pt x="306913" y="2316770"/>
                  <a:pt x="290364" y="2322286"/>
                </a:cubicBezTo>
                <a:lnTo>
                  <a:pt x="246821" y="2336800"/>
                </a:lnTo>
                <a:cubicBezTo>
                  <a:pt x="227469" y="2351314"/>
                  <a:pt x="205869" y="2363238"/>
                  <a:pt x="188764" y="2380343"/>
                </a:cubicBezTo>
                <a:cubicBezTo>
                  <a:pt x="104904" y="2464203"/>
                  <a:pt x="223191" y="2384207"/>
                  <a:pt x="116192" y="2467429"/>
                </a:cubicBezTo>
                <a:cubicBezTo>
                  <a:pt x="88653" y="2488848"/>
                  <a:pt x="29107" y="2525486"/>
                  <a:pt x="29107" y="2525486"/>
                </a:cubicBezTo>
                <a:cubicBezTo>
                  <a:pt x="-2982" y="2621751"/>
                  <a:pt x="78" y="2581973"/>
                  <a:pt x="78" y="2641600"/>
                </a:cubicBezTo>
              </a:path>
            </a:pathLst>
          </a:custGeom>
          <a:noFill/>
          <a:ln w="50800">
            <a:solidFill>
              <a:srgbClr val="FF2F9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BA88443E-D9E9-0242-ACEB-B72B245CB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363" y="5391125"/>
            <a:ext cx="2819229" cy="124649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 dirty="0">
                <a:solidFill>
                  <a:schemeClr val="bg1"/>
                </a:solidFill>
              </a:rPr>
              <a:t>Mt. Sinai (120 miles): Where we encounter God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D78F3E3-7BE8-F241-91A4-238AC249D7D1}"/>
              </a:ext>
            </a:extLst>
          </p:cNvPr>
          <p:cNvCxnSpPr>
            <a:cxnSpLocks/>
          </p:cNvCxnSpPr>
          <p:nvPr/>
        </p:nvCxnSpPr>
        <p:spPr>
          <a:xfrm flipH="1">
            <a:off x="4615609" y="6090110"/>
            <a:ext cx="392681" cy="613220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Box 11">
            <a:extLst>
              <a:ext uri="{FF2B5EF4-FFF2-40B4-BE49-F238E27FC236}">
                <a16:creationId xmlns:a16="http://schemas.microsoft.com/office/drawing/2014/main" id="{6088E236-D6B3-4842-A959-5415F7904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129" y="568187"/>
            <a:ext cx="2059098" cy="1569660"/>
          </a:xfrm>
          <a:prstGeom prst="rect">
            <a:avLst/>
          </a:prstGeom>
          <a:solidFill>
            <a:schemeClr val="bg1"/>
          </a:solidFill>
          <a:ln w="31750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Mt. Carmel: Where God’s Uniqueness is Displayed</a:t>
            </a:r>
          </a:p>
        </p:txBody>
      </p:sp>
      <p:sp>
        <p:nvSpPr>
          <p:cNvPr id="20" name="Oval 9">
            <a:extLst>
              <a:ext uri="{FF2B5EF4-FFF2-40B4-BE49-F238E27FC236}">
                <a16:creationId xmlns:a16="http://schemas.microsoft.com/office/drawing/2014/main" id="{0AE8DDB0-9E29-C045-83F0-AF3863398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2959101"/>
            <a:ext cx="622300" cy="669925"/>
          </a:xfrm>
          <a:prstGeom prst="ellipse">
            <a:avLst/>
          </a:prstGeom>
          <a:noFill/>
          <a:ln w="508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11">
            <a:extLst>
              <a:ext uri="{FF2B5EF4-FFF2-40B4-BE49-F238E27FC236}">
                <a16:creationId xmlns:a16="http://schemas.microsoft.com/office/drawing/2014/main" id="{0DD8EDB1-0BD8-A04C-88B5-9C85DAAFD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9809" y="2695073"/>
            <a:ext cx="2349429" cy="1569660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Gilead: Where the Ways of God are Best Learned</a:t>
            </a:r>
          </a:p>
        </p:txBody>
      </p:sp>
    </p:spTree>
    <p:extLst>
      <p:ext uri="{BB962C8B-B14F-4D97-AF65-F5344CB8AC3E}">
        <p14:creationId xmlns:p14="http://schemas.microsoft.com/office/powerpoint/2010/main" val="325189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3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9AB455-872C-B048-BD14-D7678FAB4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25479"/>
            <a:ext cx="9144000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100" dirty="0">
                <a:solidFill>
                  <a:srgbClr val="000000"/>
                </a:solidFill>
                <a:latin typeface="Arial Regular"/>
              </a:rPr>
              <a:t>9 There he came to a cave and lodged in it. And behold, the word of the LORD came to him, and he said to him, “</a:t>
            </a:r>
            <a:r>
              <a:rPr lang="en-US" sz="3100" b="1" dirty="0">
                <a:solidFill>
                  <a:srgbClr val="000000"/>
                </a:solidFill>
                <a:latin typeface="Arial Regular"/>
              </a:rPr>
              <a:t>Why are you here, Elijah?”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BB2DDB-30AA-0E43-B1FD-D11A87029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968626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</a:rPr>
              <a:t>10 He said, </a:t>
            </a:r>
            <a:r>
              <a:rPr lang="en-US" altLang="en-US" b="1" dirty="0">
                <a:solidFill>
                  <a:srgbClr val="000000"/>
                </a:solidFill>
              </a:rPr>
              <a:t>“I have been very zealous for the LORD, the God of hosts.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8DF64D-8161-5643-9E9A-A642DDBC8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452814"/>
            <a:ext cx="9144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</a:rPr>
              <a:t>                                           </a:t>
            </a:r>
            <a:r>
              <a:rPr lang="en-US" altLang="en-US" dirty="0">
                <a:solidFill>
                  <a:srgbClr val="000000"/>
                </a:solidFill>
              </a:rPr>
              <a:t>For</a:t>
            </a:r>
            <a:r>
              <a:rPr lang="en-US" altLang="en-US" b="1" dirty="0">
                <a:solidFill>
                  <a:srgbClr val="000000"/>
                </a:solidFill>
              </a:rPr>
              <a:t> the people of Israel have forsaken your covenant, torn down your altars, and killed your prophets with the sword, and I, even I only, am left, </a:t>
            </a:r>
            <a:br>
              <a:rPr lang="en-US" altLang="en-US" b="1" dirty="0">
                <a:solidFill>
                  <a:srgbClr val="000000"/>
                </a:solidFill>
              </a:rPr>
            </a:br>
            <a:r>
              <a:rPr lang="en-US" altLang="en-US" b="1" dirty="0">
                <a:solidFill>
                  <a:srgbClr val="000000"/>
                </a:solidFill>
              </a:rPr>
              <a:t>and they seek my life, to take it away.”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40745E-4929-E647-B987-6980578645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98232" y="3452814"/>
            <a:ext cx="630454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D9B50C3-8A4C-F74C-8ADE-E99A10D5A40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20252" y="3974350"/>
            <a:ext cx="458804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57C39B-F92B-CB47-8700-5C34C24B8FF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60232" y="5417686"/>
            <a:ext cx="4842997" cy="0"/>
          </a:xfrm>
          <a:prstGeom prst="line">
            <a:avLst/>
          </a:prstGeom>
          <a:noFill/>
          <a:ln w="76200">
            <a:solidFill>
              <a:srgbClr val="0432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673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">
            <a:extLst>
              <a:ext uri="{FF2B5EF4-FFF2-40B4-BE49-F238E27FC236}">
                <a16:creationId xmlns:a16="http://schemas.microsoft.com/office/drawing/2014/main" id="{DD235FC5-87EC-9549-ADDC-08DD67981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9571" y="1403741"/>
            <a:ext cx="10393185" cy="584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</a:rPr>
              <a:t>2. Escaping for recovery and restoration has great value.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B9E15047-CA73-1C40-A077-6A375B466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3157" y="3357934"/>
            <a:ext cx="7580205" cy="107721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</a:rPr>
              <a:t>4. Expect God to surprise you when and how he meets you in your weakness.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4B18638D-CBB5-9346-9544-E3C4FA3C2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779" y="4827691"/>
            <a:ext cx="9646950" cy="15696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</a:rPr>
              <a:t>5. Remember that you belong to God, that the work is the Lord’s, and that you are expendable. God has many others who are equally passionate for him.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72C7257D-1E13-BF4A-9C93-5AC0310E2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333" y="475377"/>
            <a:ext cx="9584571" cy="584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</a:rPr>
              <a:t>1. You are a mere mortal and life can be stressful.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BC603F9F-C7B3-234A-8F51-CF8E70726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20" y="2348656"/>
            <a:ext cx="10153138" cy="584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</a:rPr>
              <a:t>3. Escaping should be to have an encounter with God.</a:t>
            </a:r>
          </a:p>
        </p:txBody>
      </p:sp>
    </p:spTree>
    <p:extLst>
      <p:ext uri="{BB962C8B-B14F-4D97-AF65-F5344CB8AC3E}">
        <p14:creationId xmlns:p14="http://schemas.microsoft.com/office/powerpoint/2010/main" val="207182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2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38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">
            <a:extLst>
              <a:ext uri="{FF2B5EF4-FFF2-40B4-BE49-F238E27FC236}">
                <a16:creationId xmlns:a16="http://schemas.microsoft.com/office/drawing/2014/main" id="{AA4B70EC-E0E0-784A-8A32-DED865755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747" y="1326403"/>
            <a:ext cx="4544261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</a:rPr>
              <a:t>Then he was afraid...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795092-DAB8-B846-8108-2A0BABB05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1958" y="3888003"/>
            <a:ext cx="5131958" cy="10772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Elijah was a person just like us... </a:t>
            </a:r>
            <a:r>
              <a:rPr lang="en-US" altLang="en-US" sz="2600" b="1" i="1" dirty="0">
                <a:solidFill>
                  <a:schemeClr val="bg1"/>
                </a:solidFill>
              </a:rPr>
              <a:t>(James 5:17) 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A1CAD56F-2C3F-484B-A24C-B393B98E6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684" y="1310611"/>
            <a:ext cx="27328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i="1" dirty="0">
                <a:solidFill>
                  <a:srgbClr val="000000"/>
                </a:solidFill>
              </a:rPr>
              <a:t>(I Kings 19:3)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9E754F-AEBC-924D-92C5-1E8A9441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419" y="2237013"/>
            <a:ext cx="3842896" cy="419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>
            <a:extLst>
              <a:ext uri="{FF2B5EF4-FFF2-40B4-BE49-F238E27FC236}">
                <a16:creationId xmlns:a16="http://schemas.microsoft.com/office/drawing/2014/main" id="{841BC59A-65A2-2746-9BD3-6B3248C3F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804" y="2662633"/>
            <a:ext cx="8506053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/>
              <a:t>I Kgs. 16:29 In the thirty-eighth year of Asa king of Judah, Ahab the son of </a:t>
            </a:r>
            <a:r>
              <a:rPr lang="en-US" altLang="en-US" sz="3000" dirty="0" err="1"/>
              <a:t>Omri</a:t>
            </a:r>
            <a:r>
              <a:rPr lang="en-US" altLang="en-US" sz="3000" dirty="0"/>
              <a:t> began to reign over Israel, and Ahab the son of </a:t>
            </a:r>
            <a:r>
              <a:rPr lang="en-US" altLang="en-US" sz="3000" dirty="0" err="1"/>
              <a:t>Omri</a:t>
            </a:r>
            <a:r>
              <a:rPr lang="en-US" altLang="en-US" sz="3000" dirty="0"/>
              <a:t> reigned over Israel in Samaria twenty-two years.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/>
              <a:t>30 And Ahab the son of </a:t>
            </a:r>
            <a:r>
              <a:rPr lang="en-US" altLang="en-US" sz="3000" dirty="0" err="1"/>
              <a:t>Omri</a:t>
            </a:r>
            <a:r>
              <a:rPr lang="en-US" altLang="en-US" sz="3000" dirty="0"/>
              <a:t> did evil in the sight of the LORD, more than all who were before him.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02CFC4-D06D-DD4F-8C53-304B26B46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4673" y="743450"/>
            <a:ext cx="9480316" cy="10772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9pPr>
          </a:lstStyle>
          <a:p>
            <a:pPr marL="571500" indent="-571500" algn="ctr" eaLnBrk="1" hangingPunct="1">
              <a:spcBef>
                <a:spcPct val="0"/>
              </a:spcBef>
              <a:buFontTx/>
              <a:buAutoNum type="romanUcPeriod"/>
            </a:pPr>
            <a:r>
              <a:rPr lang="en-US" altLang="en-US" b="1" dirty="0">
                <a:solidFill>
                  <a:schemeClr val="bg1"/>
                </a:solidFill>
              </a:rPr>
              <a:t>Elijah Lived in a context of spiritual darkness I Kings 16:29-33 </a:t>
            </a:r>
          </a:p>
        </p:txBody>
      </p:sp>
    </p:spTree>
    <p:extLst>
      <p:ext uri="{BB962C8B-B14F-4D97-AF65-F5344CB8AC3E}">
        <p14:creationId xmlns:p14="http://schemas.microsoft.com/office/powerpoint/2010/main" val="20607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2">
            <a:extLst>
              <a:ext uri="{FF2B5EF4-FFF2-40B4-BE49-F238E27FC236}">
                <a16:creationId xmlns:a16="http://schemas.microsoft.com/office/drawing/2014/main" id="{77163DAF-8C2C-D549-A222-F986034A2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194" y="856036"/>
            <a:ext cx="1024059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/>
              <a:t>16:31 And as if it had been a light thing for him to walk in the sins of Jeroboam the son of </a:t>
            </a:r>
            <a:r>
              <a:rPr lang="en-US" altLang="en-US" sz="3000" dirty="0" err="1"/>
              <a:t>Nebat</a:t>
            </a:r>
            <a:r>
              <a:rPr lang="en-US" altLang="en-US" sz="3000" dirty="0"/>
              <a:t>, Ahab </a:t>
            </a:r>
            <a:r>
              <a:rPr lang="en-US" altLang="en-US" sz="3000" b="1" dirty="0"/>
              <a:t>took for his wife Jezebel</a:t>
            </a:r>
            <a:r>
              <a:rPr lang="en-US" altLang="en-US" sz="3000" dirty="0"/>
              <a:t>, the daughter of </a:t>
            </a:r>
            <a:r>
              <a:rPr lang="en-US" altLang="en-US" sz="3000" dirty="0" err="1"/>
              <a:t>Ethbaal</a:t>
            </a:r>
            <a:r>
              <a:rPr lang="en-US" altLang="en-US" sz="3000" dirty="0"/>
              <a:t>, king of the Sidonians. </a:t>
            </a:r>
            <a:r>
              <a:rPr lang="en-US" altLang="en-US" sz="3000" b="1" dirty="0"/>
              <a:t>He went and served Baal and worshiped him.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B49296C4-CD27-2A41-AEFF-DBDB1D6EB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9695" y="3511382"/>
            <a:ext cx="842210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/>
              <a:t>32 Ahab </a:t>
            </a:r>
            <a:r>
              <a:rPr lang="en-US" altLang="en-US" sz="3000" b="1" dirty="0"/>
              <a:t>erected an altar for Baal in the house of Baal</a:t>
            </a:r>
            <a:r>
              <a:rPr lang="en-US" altLang="en-US" sz="3000" dirty="0"/>
              <a:t>, which he built in Samaria.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/>
              <a:t>33 And Ahab </a:t>
            </a:r>
            <a:r>
              <a:rPr lang="en-US" altLang="en-US" sz="3000" b="1" dirty="0"/>
              <a:t>made an Asherah</a:t>
            </a:r>
            <a:r>
              <a:rPr lang="en-US" altLang="en-US" sz="3000" dirty="0"/>
              <a:t>. Ahab did more to provoke the LORD, the God of Israel, to anger than all the kings of Israel who were before him.</a:t>
            </a:r>
          </a:p>
        </p:txBody>
      </p:sp>
    </p:spTree>
    <p:extLst>
      <p:ext uri="{BB962C8B-B14F-4D97-AF65-F5344CB8AC3E}">
        <p14:creationId xmlns:p14="http://schemas.microsoft.com/office/powerpoint/2010/main" val="291274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>
            <a:extLst>
              <a:ext uri="{FF2B5EF4-FFF2-40B4-BE49-F238E27FC236}">
                <a16:creationId xmlns:a16="http://schemas.microsoft.com/office/drawing/2014/main" id="{B27D724B-8ED0-FD41-BC3A-9D49A023F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720975"/>
            <a:ext cx="2057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>
            <a:extLst>
              <a:ext uri="{FF2B5EF4-FFF2-40B4-BE49-F238E27FC236}">
                <a16:creationId xmlns:a16="http://schemas.microsoft.com/office/drawing/2014/main" id="{688AA217-6AA2-8B48-800D-D8562297A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2755900"/>
            <a:ext cx="20574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>
            <a:extLst>
              <a:ext uri="{FF2B5EF4-FFF2-40B4-BE49-F238E27FC236}">
                <a16:creationId xmlns:a16="http://schemas.microsoft.com/office/drawing/2014/main" id="{63DABA1A-C34F-0E4C-975C-99CE7C9E96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3" y="2832100"/>
            <a:ext cx="2095500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2">
            <a:extLst>
              <a:ext uri="{FF2B5EF4-FFF2-40B4-BE49-F238E27FC236}">
                <a16:creationId xmlns:a16="http://schemas.microsoft.com/office/drawing/2014/main" id="{AFB69503-014A-E943-B6DB-F8D7580C8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0825" y="1606550"/>
            <a:ext cx="2109788" cy="9540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b="1" i="1" dirty="0">
                <a:solidFill>
                  <a:schemeClr val="bg1"/>
                </a:solidFill>
                <a:cs typeface="Arial" panose="020B0604020202020204" pitchFamily="34" charset="0"/>
              </a:rPr>
              <a:t>Figurines of Baal</a:t>
            </a:r>
          </a:p>
        </p:txBody>
      </p:sp>
      <p:pic>
        <p:nvPicPr>
          <p:cNvPr id="18438" name="Picture 7">
            <a:extLst>
              <a:ext uri="{FF2B5EF4-FFF2-40B4-BE49-F238E27FC236}">
                <a16:creationId xmlns:a16="http://schemas.microsoft.com/office/drawing/2014/main" id="{C0125C41-D5AA-F84F-8420-EC0B3D7AA3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13" y="104775"/>
            <a:ext cx="25146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C5A2A4-E9AA-5947-8FF9-A8D516FD5F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130175"/>
            <a:ext cx="3225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42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9F2142-33AE-FB4C-A40A-B75BDFC44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589" y="1722935"/>
            <a:ext cx="3994487" cy="47981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BA9A14-BE0D-4544-AD56-AD2E65C47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444" y="392133"/>
            <a:ext cx="10625558" cy="10772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II. Elijah Lived During a Time of Great Physical Crisis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(I Kings 17:1-24)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A684AC-9FB8-A549-B5AB-6737C6587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586" y="4397490"/>
            <a:ext cx="6935298" cy="15696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chemeClr val="bg1"/>
                </a:solidFill>
              </a:rPr>
              <a:t>He was being trained to confront Baal worship, the religious system endorsed by the monarchy</a:t>
            </a:r>
          </a:p>
        </p:txBody>
      </p:sp>
    </p:spTree>
    <p:extLst>
      <p:ext uri="{BB962C8B-B14F-4D97-AF65-F5344CB8AC3E}">
        <p14:creationId xmlns:p14="http://schemas.microsoft.com/office/powerpoint/2010/main" val="291761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9643DC4-4285-DE4C-8E9E-DA7FDDFA3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6" y="1933575"/>
            <a:ext cx="768826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000" dirty="0">
                <a:latin typeface="Arial Regular"/>
              </a:rPr>
              <a:t>17:1 </a:t>
            </a:r>
            <a:r>
              <a:rPr lang="en-US" sz="3200" dirty="0">
                <a:latin typeface="Arial Regular"/>
              </a:rPr>
              <a:t>Now Elijah the </a:t>
            </a:r>
            <a:r>
              <a:rPr lang="en-US" sz="3200" dirty="0" err="1">
                <a:latin typeface="Arial Regular"/>
              </a:rPr>
              <a:t>Tishbite</a:t>
            </a:r>
            <a:r>
              <a:rPr lang="en-US" sz="3200" dirty="0">
                <a:latin typeface="Arial Regular"/>
              </a:rPr>
              <a:t>, of </a:t>
            </a:r>
            <a:r>
              <a:rPr lang="en-US" sz="3200" dirty="0" err="1">
                <a:latin typeface="Arial Regular"/>
              </a:rPr>
              <a:t>Tishbe</a:t>
            </a:r>
            <a:r>
              <a:rPr lang="en-US" sz="3200" dirty="0">
                <a:latin typeface="Arial Regular"/>
              </a:rPr>
              <a:t> in Gilead, said to Ahab, “As the LORD, the God of Israel, lives, before whom I stand, there shall be neither </a:t>
            </a:r>
            <a:r>
              <a:rPr lang="en-US" sz="3200" b="1" dirty="0">
                <a:latin typeface="Arial Regular"/>
              </a:rPr>
              <a:t>dew</a:t>
            </a:r>
            <a:r>
              <a:rPr lang="en-US" sz="3200" dirty="0">
                <a:latin typeface="Arial Regular"/>
              </a:rPr>
              <a:t> nor </a:t>
            </a:r>
            <a:r>
              <a:rPr lang="en-US" sz="3200" b="1" dirty="0">
                <a:latin typeface="Arial Regular"/>
              </a:rPr>
              <a:t>rain</a:t>
            </a:r>
            <a:r>
              <a:rPr lang="en-US" sz="3200" dirty="0">
                <a:latin typeface="Arial Regular"/>
              </a:rPr>
              <a:t> these years, except by my word.” </a:t>
            </a:r>
            <a:endParaRPr lang="en-US" sz="3000" dirty="0"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131522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1C2ABE5B-3FB9-D642-8B95-69BDF12F5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9" y="12700"/>
            <a:ext cx="4492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10">
            <a:extLst>
              <a:ext uri="{FF2B5EF4-FFF2-40B4-BE49-F238E27FC236}">
                <a16:creationId xmlns:a16="http://schemas.microsoft.com/office/drawing/2014/main" id="{5B61ABCC-8D9D-7F4E-9B53-FD87EBBDB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457" y="296638"/>
            <a:ext cx="2893107" cy="1938992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Jezebel: Phoenician princess.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Tyre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Sidon, center of Baal worship</a:t>
            </a:r>
          </a:p>
        </p:txBody>
      </p:sp>
      <p:sp>
        <p:nvSpPr>
          <p:cNvPr id="20486" name="Oval 9">
            <a:extLst>
              <a:ext uri="{FF2B5EF4-FFF2-40B4-BE49-F238E27FC236}">
                <a16:creationId xmlns:a16="http://schemas.microsoft.com/office/drawing/2014/main" id="{C4AB0305-3310-7F45-8B2B-AACB3CFD1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1" y="3441700"/>
            <a:ext cx="620713" cy="249238"/>
          </a:xfrm>
          <a:prstGeom prst="ellipse">
            <a:avLst/>
          </a:prstGeom>
          <a:noFill/>
          <a:ln w="50800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8" name="Text Box 10">
            <a:extLst>
              <a:ext uri="{FF2B5EF4-FFF2-40B4-BE49-F238E27FC236}">
                <a16:creationId xmlns:a16="http://schemas.microsoft.com/office/drawing/2014/main" id="{7ECAFD22-0A0C-FC46-9C87-56CC2BD91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714" y="2352110"/>
            <a:ext cx="2633436" cy="1938992"/>
          </a:xfrm>
          <a:prstGeom prst="rect">
            <a:avLst/>
          </a:prstGeom>
          <a:solidFill>
            <a:schemeClr val="bg1"/>
          </a:solidFill>
          <a:ln w="31750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Ahab and Jezebel: Worshiping Baal </a:t>
            </a:r>
            <a:br>
              <a:rPr lang="en-US" alt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Samaria, capital of Israel</a:t>
            </a:r>
          </a:p>
        </p:txBody>
      </p:sp>
      <p:sp>
        <p:nvSpPr>
          <p:cNvPr id="17414" name="Oval 9">
            <a:extLst>
              <a:ext uri="{FF2B5EF4-FFF2-40B4-BE49-F238E27FC236}">
                <a16:creationId xmlns:a16="http://schemas.microsoft.com/office/drawing/2014/main" id="{1D94F591-7AAE-4D4C-B010-AC0ACC9E2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4562475"/>
            <a:ext cx="622300" cy="249238"/>
          </a:xfrm>
          <a:prstGeom prst="ellipse">
            <a:avLst/>
          </a:prstGeom>
          <a:noFill/>
          <a:ln w="50800">
            <a:solidFill>
              <a:srgbClr val="0432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90" name="Oval 9">
            <a:extLst>
              <a:ext uri="{FF2B5EF4-FFF2-40B4-BE49-F238E27FC236}">
                <a16:creationId xmlns:a16="http://schemas.microsoft.com/office/drawing/2014/main" id="{61B89ECA-1A26-2045-9892-3D4432FD4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964" y="268289"/>
            <a:ext cx="1260475" cy="1436687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6" name="Text Box 10">
            <a:extLst>
              <a:ext uri="{FF2B5EF4-FFF2-40B4-BE49-F238E27FC236}">
                <a16:creationId xmlns:a16="http://schemas.microsoft.com/office/drawing/2014/main" id="{88409BB0-4D8C-6449-8C1B-D8103A951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714" y="4780325"/>
            <a:ext cx="2633436" cy="830997"/>
          </a:xfrm>
          <a:prstGeom prst="rect">
            <a:avLst/>
          </a:prstGeom>
          <a:solidFill>
            <a:schemeClr val="bg1"/>
          </a:solidFill>
          <a:ln w="31750">
            <a:solidFill>
              <a:srgbClr val="0432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Jerusalem: Capital of Judah</a:t>
            </a:r>
          </a:p>
        </p:txBody>
      </p:sp>
      <p:sp>
        <p:nvSpPr>
          <p:cNvPr id="17417" name="Text Box 18">
            <a:extLst>
              <a:ext uri="{FF2B5EF4-FFF2-40B4-BE49-F238E27FC236}">
                <a16:creationId xmlns:a16="http://schemas.microsoft.com/office/drawing/2014/main" id="{2C96AE14-C7B9-ED41-9144-F69311630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1689" y="5821363"/>
            <a:ext cx="3133725" cy="8302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Elijah and the Famine: I Kings 17</a:t>
            </a:r>
          </a:p>
        </p:txBody>
      </p:sp>
      <p:sp>
        <p:nvSpPr>
          <p:cNvPr id="16" name="Oval 9">
            <a:extLst>
              <a:ext uri="{FF2B5EF4-FFF2-40B4-BE49-F238E27FC236}">
                <a16:creationId xmlns:a16="http://schemas.microsoft.com/office/drawing/2014/main" id="{16759967-81E6-3C45-817E-538F51530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2959101"/>
            <a:ext cx="622300" cy="669925"/>
          </a:xfrm>
          <a:prstGeom prst="ellipse">
            <a:avLst/>
          </a:prstGeom>
          <a:noFill/>
          <a:ln w="508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C3845F6A-5897-F44E-B14F-CFB57A4486D9}"/>
              </a:ext>
            </a:extLst>
          </p:cNvPr>
          <p:cNvSpPr/>
          <p:nvPr/>
        </p:nvSpPr>
        <p:spPr>
          <a:xfrm>
            <a:off x="6053139" y="3352801"/>
            <a:ext cx="841375" cy="174625"/>
          </a:xfrm>
          <a:custGeom>
            <a:avLst/>
            <a:gdLst>
              <a:gd name="connsiteX0" fmla="*/ 0 w 841829"/>
              <a:gd name="connsiteY0" fmla="*/ 174171 h 174171"/>
              <a:gd name="connsiteX1" fmla="*/ 116114 w 841829"/>
              <a:gd name="connsiteY1" fmla="*/ 116114 h 174171"/>
              <a:gd name="connsiteX2" fmla="*/ 159657 w 841829"/>
              <a:gd name="connsiteY2" fmla="*/ 72571 h 174171"/>
              <a:gd name="connsiteX3" fmla="*/ 275772 w 841829"/>
              <a:gd name="connsiteY3" fmla="*/ 43543 h 174171"/>
              <a:gd name="connsiteX4" fmla="*/ 319314 w 841829"/>
              <a:gd name="connsiteY4" fmla="*/ 29029 h 174171"/>
              <a:gd name="connsiteX5" fmla="*/ 580572 w 841829"/>
              <a:gd name="connsiteY5" fmla="*/ 0 h 174171"/>
              <a:gd name="connsiteX6" fmla="*/ 740229 w 841829"/>
              <a:gd name="connsiteY6" fmla="*/ 14514 h 174171"/>
              <a:gd name="connsiteX7" fmla="*/ 841829 w 841829"/>
              <a:gd name="connsiteY7" fmla="*/ 0 h 174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1829" h="174171">
                <a:moveTo>
                  <a:pt x="0" y="174171"/>
                </a:moveTo>
                <a:cubicBezTo>
                  <a:pt x="51306" y="153649"/>
                  <a:pt x="75976" y="149563"/>
                  <a:pt x="116114" y="116114"/>
                </a:cubicBezTo>
                <a:cubicBezTo>
                  <a:pt x="131883" y="102973"/>
                  <a:pt x="140970" y="81065"/>
                  <a:pt x="159657" y="72571"/>
                </a:cubicBezTo>
                <a:cubicBezTo>
                  <a:pt x="195977" y="56062"/>
                  <a:pt x="237923" y="56159"/>
                  <a:pt x="275772" y="43543"/>
                </a:cubicBezTo>
                <a:cubicBezTo>
                  <a:pt x="290286" y="38705"/>
                  <a:pt x="304472" y="32740"/>
                  <a:pt x="319314" y="29029"/>
                </a:cubicBezTo>
                <a:cubicBezTo>
                  <a:pt x="414912" y="5129"/>
                  <a:pt x="466579" y="8769"/>
                  <a:pt x="580572" y="0"/>
                </a:cubicBezTo>
                <a:cubicBezTo>
                  <a:pt x="633791" y="4838"/>
                  <a:pt x="686791" y="14514"/>
                  <a:pt x="740229" y="14514"/>
                </a:cubicBezTo>
                <a:cubicBezTo>
                  <a:pt x="774439" y="14514"/>
                  <a:pt x="841829" y="0"/>
                  <a:pt x="841829" y="0"/>
                </a:cubicBezTo>
              </a:path>
            </a:pathLst>
          </a:custGeom>
          <a:noFill/>
          <a:ln w="508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7564C8D1-90C9-D04E-A1FE-C40638811EFB}"/>
              </a:ext>
            </a:extLst>
          </p:cNvPr>
          <p:cNvSpPr/>
          <p:nvPr/>
        </p:nvSpPr>
        <p:spPr>
          <a:xfrm>
            <a:off x="5295900" y="1028700"/>
            <a:ext cx="971550" cy="2457450"/>
          </a:xfrm>
          <a:custGeom>
            <a:avLst/>
            <a:gdLst>
              <a:gd name="connsiteX0" fmla="*/ 971550 w 971550"/>
              <a:gd name="connsiteY0" fmla="*/ 0 h 2457450"/>
              <a:gd name="connsiteX1" fmla="*/ 828675 w 971550"/>
              <a:gd name="connsiteY1" fmla="*/ 28575 h 2457450"/>
              <a:gd name="connsiteX2" fmla="*/ 628650 w 971550"/>
              <a:gd name="connsiteY2" fmla="*/ 57150 h 2457450"/>
              <a:gd name="connsiteX3" fmla="*/ 542925 w 971550"/>
              <a:gd name="connsiteY3" fmla="*/ 114300 h 2457450"/>
              <a:gd name="connsiteX4" fmla="*/ 428625 w 971550"/>
              <a:gd name="connsiteY4" fmla="*/ 371475 h 2457450"/>
              <a:gd name="connsiteX5" fmla="*/ 400050 w 971550"/>
              <a:gd name="connsiteY5" fmla="*/ 457200 h 2457450"/>
              <a:gd name="connsiteX6" fmla="*/ 371475 w 971550"/>
              <a:gd name="connsiteY6" fmla="*/ 542925 h 2457450"/>
              <a:gd name="connsiteX7" fmla="*/ 342900 w 971550"/>
              <a:gd name="connsiteY7" fmla="*/ 657225 h 2457450"/>
              <a:gd name="connsiteX8" fmla="*/ 314325 w 971550"/>
              <a:gd name="connsiteY8" fmla="*/ 742950 h 2457450"/>
              <a:gd name="connsiteX9" fmla="*/ 285750 w 971550"/>
              <a:gd name="connsiteY9" fmla="*/ 857250 h 2457450"/>
              <a:gd name="connsiteX10" fmla="*/ 228600 w 971550"/>
              <a:gd name="connsiteY10" fmla="*/ 1028700 h 2457450"/>
              <a:gd name="connsiteX11" fmla="*/ 200025 w 971550"/>
              <a:gd name="connsiteY11" fmla="*/ 1114425 h 2457450"/>
              <a:gd name="connsiteX12" fmla="*/ 171450 w 971550"/>
              <a:gd name="connsiteY12" fmla="*/ 1200150 h 2457450"/>
              <a:gd name="connsiteX13" fmla="*/ 142875 w 971550"/>
              <a:gd name="connsiteY13" fmla="*/ 1371600 h 2457450"/>
              <a:gd name="connsiteX14" fmla="*/ 85725 w 971550"/>
              <a:gd name="connsiteY14" fmla="*/ 1543050 h 2457450"/>
              <a:gd name="connsiteX15" fmla="*/ 57150 w 971550"/>
              <a:gd name="connsiteY15" fmla="*/ 1657350 h 2457450"/>
              <a:gd name="connsiteX16" fmla="*/ 0 w 971550"/>
              <a:gd name="connsiteY16" fmla="*/ 2000250 h 2457450"/>
              <a:gd name="connsiteX17" fmla="*/ 28575 w 971550"/>
              <a:gd name="connsiteY17" fmla="*/ 2171700 h 2457450"/>
              <a:gd name="connsiteX18" fmla="*/ 200025 w 971550"/>
              <a:gd name="connsiteY18" fmla="*/ 2257425 h 2457450"/>
              <a:gd name="connsiteX19" fmla="*/ 257175 w 971550"/>
              <a:gd name="connsiteY19" fmla="*/ 2343150 h 2457450"/>
              <a:gd name="connsiteX20" fmla="*/ 428625 w 971550"/>
              <a:gd name="connsiteY20" fmla="*/ 2457450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71550" h="2457450">
                <a:moveTo>
                  <a:pt x="971550" y="0"/>
                </a:moveTo>
                <a:cubicBezTo>
                  <a:pt x="923925" y="9525"/>
                  <a:pt x="876582" y="20590"/>
                  <a:pt x="828675" y="28575"/>
                </a:cubicBezTo>
                <a:cubicBezTo>
                  <a:pt x="762239" y="39648"/>
                  <a:pt x="693161" y="37797"/>
                  <a:pt x="628650" y="57150"/>
                </a:cubicBezTo>
                <a:cubicBezTo>
                  <a:pt x="595755" y="67018"/>
                  <a:pt x="571500" y="95250"/>
                  <a:pt x="542925" y="114300"/>
                </a:cubicBezTo>
                <a:cubicBezTo>
                  <a:pt x="452359" y="250149"/>
                  <a:pt x="496635" y="167444"/>
                  <a:pt x="428625" y="371475"/>
                </a:cubicBezTo>
                <a:lnTo>
                  <a:pt x="400050" y="457200"/>
                </a:lnTo>
                <a:cubicBezTo>
                  <a:pt x="390525" y="485775"/>
                  <a:pt x="378780" y="513704"/>
                  <a:pt x="371475" y="542925"/>
                </a:cubicBezTo>
                <a:cubicBezTo>
                  <a:pt x="361950" y="581025"/>
                  <a:pt x="353689" y="619463"/>
                  <a:pt x="342900" y="657225"/>
                </a:cubicBezTo>
                <a:cubicBezTo>
                  <a:pt x="334625" y="686187"/>
                  <a:pt x="322600" y="713988"/>
                  <a:pt x="314325" y="742950"/>
                </a:cubicBezTo>
                <a:cubicBezTo>
                  <a:pt x="303536" y="780712"/>
                  <a:pt x="297035" y="819634"/>
                  <a:pt x="285750" y="857250"/>
                </a:cubicBezTo>
                <a:cubicBezTo>
                  <a:pt x="268440" y="914951"/>
                  <a:pt x="247650" y="971550"/>
                  <a:pt x="228600" y="1028700"/>
                </a:cubicBezTo>
                <a:lnTo>
                  <a:pt x="200025" y="1114425"/>
                </a:lnTo>
                <a:cubicBezTo>
                  <a:pt x="190500" y="1143000"/>
                  <a:pt x="176402" y="1170439"/>
                  <a:pt x="171450" y="1200150"/>
                </a:cubicBezTo>
                <a:cubicBezTo>
                  <a:pt x="161925" y="1257300"/>
                  <a:pt x="156927" y="1315392"/>
                  <a:pt x="142875" y="1371600"/>
                </a:cubicBezTo>
                <a:cubicBezTo>
                  <a:pt x="128264" y="1430043"/>
                  <a:pt x="100336" y="1484607"/>
                  <a:pt x="85725" y="1543050"/>
                </a:cubicBezTo>
                <a:cubicBezTo>
                  <a:pt x="76200" y="1581150"/>
                  <a:pt x="65669" y="1619013"/>
                  <a:pt x="57150" y="1657350"/>
                </a:cubicBezTo>
                <a:cubicBezTo>
                  <a:pt x="23723" y="1807772"/>
                  <a:pt x="23855" y="1833266"/>
                  <a:pt x="0" y="2000250"/>
                </a:cubicBezTo>
                <a:cubicBezTo>
                  <a:pt x="9525" y="2057400"/>
                  <a:pt x="2664" y="2119878"/>
                  <a:pt x="28575" y="2171700"/>
                </a:cubicBezTo>
                <a:cubicBezTo>
                  <a:pt x="50732" y="2216015"/>
                  <a:pt x="159453" y="2243901"/>
                  <a:pt x="200025" y="2257425"/>
                </a:cubicBezTo>
                <a:cubicBezTo>
                  <a:pt x="219075" y="2286000"/>
                  <a:pt x="231329" y="2320535"/>
                  <a:pt x="257175" y="2343150"/>
                </a:cubicBezTo>
                <a:cubicBezTo>
                  <a:pt x="308866" y="2388380"/>
                  <a:pt x="428625" y="2457450"/>
                  <a:pt x="428625" y="2457450"/>
                </a:cubicBezTo>
              </a:path>
            </a:pathLst>
          </a:custGeom>
          <a:noFill/>
          <a:ln w="635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6EB5A995-0542-0046-B7A4-FC514851E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9810" y="2300514"/>
            <a:ext cx="2653620" cy="2308324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Gilead: Wilderness where Elijah was Developing a Passion for Yahweh</a:t>
            </a:r>
          </a:p>
        </p:txBody>
      </p:sp>
    </p:spTree>
    <p:extLst>
      <p:ext uri="{BB962C8B-B14F-4D97-AF65-F5344CB8AC3E}">
        <p14:creationId xmlns:p14="http://schemas.microsoft.com/office/powerpoint/2010/main" val="31448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6" grpId="0" animBg="1"/>
      <p:bldP spid="20488" grpId="0" animBg="1"/>
      <p:bldP spid="20490" grpId="0" animBg="1"/>
      <p:bldP spid="16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5D50E2-9EF0-DC4E-AD94-7A1A6CBC3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30" y="262188"/>
            <a:ext cx="6362123" cy="15696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Regular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III. Elijah Was Called to take his Message to the Public Stage</a:t>
            </a:r>
            <a:br>
              <a:rPr lang="en-US" altLang="en-US" b="1" dirty="0">
                <a:solidFill>
                  <a:schemeClr val="bg1"/>
                </a:solidFill>
              </a:rPr>
            </a:br>
            <a:r>
              <a:rPr lang="en-US" altLang="en-US" b="1" dirty="0">
                <a:solidFill>
                  <a:schemeClr val="bg1"/>
                </a:solidFill>
              </a:rPr>
              <a:t>I Kings 18:1-46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241CAF01-542D-1341-B8A2-BFD719470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652" y="1693483"/>
            <a:ext cx="6657473" cy="499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225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830</Words>
  <Application>Microsoft Office PowerPoint</Application>
  <PresentationFormat>Widescreen</PresentationFormat>
  <Paragraphs>56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ＭＳ Ｐゴシック</vt:lpstr>
      <vt:lpstr>Arial</vt:lpstr>
      <vt:lpstr>Arial Regular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Shive</dc:creator>
  <cp:lastModifiedBy>FRBC Sound Booth</cp:lastModifiedBy>
  <cp:revision>14</cp:revision>
  <cp:lastPrinted>2018-07-08T10:35:42Z</cp:lastPrinted>
  <dcterms:created xsi:type="dcterms:W3CDTF">2018-07-08T01:47:20Z</dcterms:created>
  <dcterms:modified xsi:type="dcterms:W3CDTF">2018-07-08T14:38:42Z</dcterms:modified>
</cp:coreProperties>
</file>