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325" r:id="rId3"/>
    <p:sldId id="326" r:id="rId4"/>
    <p:sldId id="333" r:id="rId5"/>
    <p:sldId id="352" r:id="rId6"/>
    <p:sldId id="338" r:id="rId7"/>
    <p:sldId id="340" r:id="rId8"/>
    <p:sldId id="339" r:id="rId9"/>
    <p:sldId id="328" r:id="rId10"/>
    <p:sldId id="353" r:id="rId11"/>
    <p:sldId id="342" r:id="rId12"/>
    <p:sldId id="345" r:id="rId13"/>
    <p:sldId id="354" r:id="rId14"/>
    <p:sldId id="343" r:id="rId15"/>
    <p:sldId id="346" r:id="rId16"/>
    <p:sldId id="347" r:id="rId17"/>
    <p:sldId id="348" r:id="rId18"/>
    <p:sldId id="356" r:id="rId19"/>
    <p:sldId id="329" r:id="rId20"/>
    <p:sldId id="330" r:id="rId21"/>
    <p:sldId id="350" r:id="rId22"/>
    <p:sldId id="355" r:id="rId23"/>
    <p:sldId id="35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2F01"/>
    <a:srgbClr val="E8E4D5"/>
    <a:srgbClr val="D5AEC3"/>
    <a:srgbClr val="E6E0D4"/>
    <a:srgbClr val="826F45"/>
    <a:srgbClr val="54431A"/>
    <a:srgbClr val="E0DDD2"/>
    <a:srgbClr val="1F1505"/>
    <a:srgbClr val="625A43"/>
    <a:srgbClr val="132C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694" autoAdjust="0"/>
    <p:restoredTop sz="94660"/>
  </p:normalViewPr>
  <p:slideViewPr>
    <p:cSldViewPr snapToGrid="0">
      <p:cViewPr>
        <p:scale>
          <a:sx n="53" d="100"/>
          <a:sy n="53" d="100"/>
        </p:scale>
        <p:origin x="60" y="420"/>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4000" b="1" i="0" u="none" strike="noStrike" kern="1200" baseline="0">
                <a:solidFill>
                  <a:schemeClr val="tx1">
                    <a:lumMod val="65000"/>
                    <a:lumOff val="35000"/>
                  </a:schemeClr>
                </a:solidFill>
                <a:latin typeface="+mn-lt"/>
                <a:ea typeface="+mn-ea"/>
                <a:cs typeface="+mn-cs"/>
              </a:defRPr>
            </a:pPr>
            <a:r>
              <a:rPr lang="en-US" sz="4000" dirty="0"/>
              <a:t>Isaac 10,000 Index</a:t>
            </a:r>
          </a:p>
        </c:rich>
      </c:tx>
      <c:layout/>
      <c:overlay val="0"/>
      <c:spPr>
        <a:noFill/>
        <a:ln>
          <a:noFill/>
        </a:ln>
        <a:effectLst/>
      </c:spPr>
      <c:txPr>
        <a:bodyPr rot="0" spcFirstLastPara="1" vertOverflow="ellipsis" vert="horz" wrap="square" anchor="ctr" anchorCtr="1"/>
        <a:lstStyle/>
        <a:p>
          <a:pPr>
            <a:defRPr sz="4000" b="1" i="0" u="none" strike="noStrike" kern="120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Isaac 10,000 Index</c:v>
                </c:pt>
              </c:strCache>
            </c:strRef>
          </c:tx>
          <c:spPr>
            <a:ln w="34925" cap="rnd">
              <a:solidFill>
                <a:schemeClr val="accent6"/>
              </a:solidFill>
              <a:round/>
            </a:ln>
            <a:effectLst>
              <a:outerShdw blurRad="57150" dist="19050" dir="5400000" algn="ctr" rotWithShape="0">
                <a:srgbClr val="000000">
                  <a:alpha val="63000"/>
                </a:srgbClr>
              </a:outerShdw>
            </a:effectLst>
          </c:spPr>
          <c:marker>
            <c:symbol val="none"/>
          </c:marker>
          <c:cat>
            <c:strRef>
              <c:f>Sheet1!$A$2:$A$3</c:f>
              <c:strCache>
                <c:ptCount val="2"/>
                <c:pt idx="0">
                  <c:v>BOY</c:v>
                </c:pt>
                <c:pt idx="1">
                  <c:v>EOY</c:v>
                </c:pt>
              </c:strCache>
            </c:strRef>
          </c:cat>
          <c:val>
            <c:numRef>
              <c:f>Sheet1!$B$2:$B$3</c:f>
              <c:numCache>
                <c:formatCode>General</c:formatCode>
                <c:ptCount val="2"/>
                <c:pt idx="0">
                  <c:v>1</c:v>
                </c:pt>
                <c:pt idx="1">
                  <c:v>100</c:v>
                </c:pt>
              </c:numCache>
            </c:numRef>
          </c:val>
          <c:smooth val="0"/>
        </c:ser>
        <c:dLbls>
          <c:showLegendKey val="0"/>
          <c:showVal val="0"/>
          <c:showCatName val="0"/>
          <c:showSerName val="0"/>
          <c:showPercent val="0"/>
          <c:showBubbleSize val="0"/>
        </c:dLbls>
        <c:smooth val="0"/>
        <c:axId val="312413896"/>
        <c:axId val="312416248"/>
      </c:lineChart>
      <c:catAx>
        <c:axId val="31241389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12416248"/>
        <c:crosses val="autoZero"/>
        <c:auto val="1"/>
        <c:lblAlgn val="ctr"/>
        <c:lblOffset val="100"/>
        <c:noMultiLvlLbl val="0"/>
      </c:catAx>
      <c:valAx>
        <c:axId val="312416248"/>
        <c:scaling>
          <c:orientation val="minMax"/>
          <c:max val="100"/>
          <c:min val="1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124138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style1.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716325C-A23C-4440-8CFD-FBFE599FD0B0}" type="datetimeFigureOut">
              <a:rPr lang="en-US" smtClean="0"/>
              <a:t>3/3/2018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83D46-4421-4371-8632-4CBDB2398C6C}" type="slidenum">
              <a:rPr lang="en-US" smtClean="0"/>
              <a:t>‹#›</a:t>
            </a:fld>
            <a:endParaRPr lang="en-US"/>
          </a:p>
        </p:txBody>
      </p:sp>
    </p:spTree>
    <p:extLst>
      <p:ext uri="{BB962C8B-B14F-4D97-AF65-F5344CB8AC3E}">
        <p14:creationId xmlns:p14="http://schemas.microsoft.com/office/powerpoint/2010/main" val="854016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16325C-A23C-4440-8CFD-FBFE599FD0B0}" type="datetimeFigureOut">
              <a:rPr lang="en-US" smtClean="0"/>
              <a:t>3/3/2018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83D46-4421-4371-8632-4CBDB2398C6C}" type="slidenum">
              <a:rPr lang="en-US" smtClean="0"/>
              <a:t>‹#›</a:t>
            </a:fld>
            <a:endParaRPr lang="en-US"/>
          </a:p>
        </p:txBody>
      </p:sp>
    </p:spTree>
    <p:extLst>
      <p:ext uri="{BB962C8B-B14F-4D97-AF65-F5344CB8AC3E}">
        <p14:creationId xmlns:p14="http://schemas.microsoft.com/office/powerpoint/2010/main" val="719259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16325C-A23C-4440-8CFD-FBFE599FD0B0}" type="datetimeFigureOut">
              <a:rPr lang="en-US" smtClean="0"/>
              <a:t>3/3/2018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83D46-4421-4371-8632-4CBDB2398C6C}" type="slidenum">
              <a:rPr lang="en-US" smtClean="0"/>
              <a:t>‹#›</a:t>
            </a:fld>
            <a:endParaRPr lang="en-US"/>
          </a:p>
        </p:txBody>
      </p:sp>
    </p:spTree>
    <p:extLst>
      <p:ext uri="{BB962C8B-B14F-4D97-AF65-F5344CB8AC3E}">
        <p14:creationId xmlns:p14="http://schemas.microsoft.com/office/powerpoint/2010/main" val="939963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16325C-A23C-4440-8CFD-FBFE599FD0B0}" type="datetimeFigureOut">
              <a:rPr lang="en-US" smtClean="0"/>
              <a:t>3/3/2018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83D46-4421-4371-8632-4CBDB2398C6C}" type="slidenum">
              <a:rPr lang="en-US" smtClean="0"/>
              <a:t>‹#›</a:t>
            </a:fld>
            <a:endParaRPr lang="en-US"/>
          </a:p>
        </p:txBody>
      </p:sp>
    </p:spTree>
    <p:extLst>
      <p:ext uri="{BB962C8B-B14F-4D97-AF65-F5344CB8AC3E}">
        <p14:creationId xmlns:p14="http://schemas.microsoft.com/office/powerpoint/2010/main" val="2491790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16325C-A23C-4440-8CFD-FBFE599FD0B0}" type="datetimeFigureOut">
              <a:rPr lang="en-US" smtClean="0"/>
              <a:t>3/3/2018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83D46-4421-4371-8632-4CBDB2398C6C}" type="slidenum">
              <a:rPr lang="en-US" smtClean="0"/>
              <a:t>‹#›</a:t>
            </a:fld>
            <a:endParaRPr lang="en-US"/>
          </a:p>
        </p:txBody>
      </p:sp>
    </p:spTree>
    <p:extLst>
      <p:ext uri="{BB962C8B-B14F-4D97-AF65-F5344CB8AC3E}">
        <p14:creationId xmlns:p14="http://schemas.microsoft.com/office/powerpoint/2010/main" val="2148264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716325C-A23C-4440-8CFD-FBFE599FD0B0}" type="datetimeFigureOut">
              <a:rPr lang="en-US" smtClean="0"/>
              <a:t>3/3/2018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83D46-4421-4371-8632-4CBDB2398C6C}" type="slidenum">
              <a:rPr lang="en-US" smtClean="0"/>
              <a:t>‹#›</a:t>
            </a:fld>
            <a:endParaRPr lang="en-US"/>
          </a:p>
        </p:txBody>
      </p:sp>
    </p:spTree>
    <p:extLst>
      <p:ext uri="{BB962C8B-B14F-4D97-AF65-F5344CB8AC3E}">
        <p14:creationId xmlns:p14="http://schemas.microsoft.com/office/powerpoint/2010/main" val="2526377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716325C-A23C-4440-8CFD-FBFE599FD0B0}" type="datetimeFigureOut">
              <a:rPr lang="en-US" smtClean="0"/>
              <a:t>3/3/2018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283D46-4421-4371-8632-4CBDB2398C6C}" type="slidenum">
              <a:rPr lang="en-US" smtClean="0"/>
              <a:t>‹#›</a:t>
            </a:fld>
            <a:endParaRPr lang="en-US"/>
          </a:p>
        </p:txBody>
      </p:sp>
    </p:spTree>
    <p:extLst>
      <p:ext uri="{BB962C8B-B14F-4D97-AF65-F5344CB8AC3E}">
        <p14:creationId xmlns:p14="http://schemas.microsoft.com/office/powerpoint/2010/main" val="3949404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716325C-A23C-4440-8CFD-FBFE599FD0B0}" type="datetimeFigureOut">
              <a:rPr lang="en-US" smtClean="0"/>
              <a:t>3/3/2018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283D46-4421-4371-8632-4CBDB2398C6C}" type="slidenum">
              <a:rPr lang="en-US" smtClean="0"/>
              <a:t>‹#›</a:t>
            </a:fld>
            <a:endParaRPr lang="en-US"/>
          </a:p>
        </p:txBody>
      </p:sp>
    </p:spTree>
    <p:extLst>
      <p:ext uri="{BB962C8B-B14F-4D97-AF65-F5344CB8AC3E}">
        <p14:creationId xmlns:p14="http://schemas.microsoft.com/office/powerpoint/2010/main" val="2141596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16325C-A23C-4440-8CFD-FBFE599FD0B0}" type="datetimeFigureOut">
              <a:rPr lang="en-US" smtClean="0"/>
              <a:t>3/3/2018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283D46-4421-4371-8632-4CBDB2398C6C}" type="slidenum">
              <a:rPr lang="en-US" smtClean="0"/>
              <a:t>‹#›</a:t>
            </a:fld>
            <a:endParaRPr lang="en-US"/>
          </a:p>
        </p:txBody>
      </p:sp>
    </p:spTree>
    <p:extLst>
      <p:ext uri="{BB962C8B-B14F-4D97-AF65-F5344CB8AC3E}">
        <p14:creationId xmlns:p14="http://schemas.microsoft.com/office/powerpoint/2010/main" val="2678044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16325C-A23C-4440-8CFD-FBFE599FD0B0}" type="datetimeFigureOut">
              <a:rPr lang="en-US" smtClean="0"/>
              <a:t>3/3/2018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83D46-4421-4371-8632-4CBDB2398C6C}" type="slidenum">
              <a:rPr lang="en-US" smtClean="0"/>
              <a:t>‹#›</a:t>
            </a:fld>
            <a:endParaRPr lang="en-US"/>
          </a:p>
        </p:txBody>
      </p:sp>
    </p:spTree>
    <p:extLst>
      <p:ext uri="{BB962C8B-B14F-4D97-AF65-F5344CB8AC3E}">
        <p14:creationId xmlns:p14="http://schemas.microsoft.com/office/powerpoint/2010/main" val="1713296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16325C-A23C-4440-8CFD-FBFE599FD0B0}" type="datetimeFigureOut">
              <a:rPr lang="en-US" smtClean="0"/>
              <a:t>3/3/2018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83D46-4421-4371-8632-4CBDB2398C6C}" type="slidenum">
              <a:rPr lang="en-US" smtClean="0"/>
              <a:t>‹#›</a:t>
            </a:fld>
            <a:endParaRPr lang="en-US"/>
          </a:p>
        </p:txBody>
      </p:sp>
    </p:spTree>
    <p:extLst>
      <p:ext uri="{BB962C8B-B14F-4D97-AF65-F5344CB8AC3E}">
        <p14:creationId xmlns:p14="http://schemas.microsoft.com/office/powerpoint/2010/main" val="1864916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16325C-A23C-4440-8CFD-FBFE599FD0B0}" type="datetimeFigureOut">
              <a:rPr lang="en-US" smtClean="0"/>
              <a:t>3/3/2018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283D46-4421-4371-8632-4CBDB2398C6C}" type="slidenum">
              <a:rPr lang="en-US" smtClean="0"/>
              <a:t>‹#›</a:t>
            </a:fld>
            <a:endParaRPr lang="en-US"/>
          </a:p>
        </p:txBody>
      </p:sp>
    </p:spTree>
    <p:extLst>
      <p:ext uri="{BB962C8B-B14F-4D97-AF65-F5344CB8AC3E}">
        <p14:creationId xmlns:p14="http://schemas.microsoft.com/office/powerpoint/2010/main" val="1287784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7000" b="-7000"/>
          </a:stretch>
        </a:blipFill>
        <a:effectLst/>
      </p:bgPr>
    </p:bg>
    <p:spTree>
      <p:nvGrpSpPr>
        <p:cNvPr id="1" name=""/>
        <p:cNvGrpSpPr/>
        <p:nvPr/>
      </p:nvGrpSpPr>
      <p:grpSpPr>
        <a:xfrm>
          <a:off x="0" y="0"/>
          <a:ext cx="0" cy="0"/>
          <a:chOff x="0" y="0"/>
          <a:chExt cx="0" cy="0"/>
        </a:xfrm>
      </p:grpSpPr>
      <p:sp>
        <p:nvSpPr>
          <p:cNvPr id="2" name="Rectangle 1"/>
          <p:cNvSpPr/>
          <p:nvPr/>
        </p:nvSpPr>
        <p:spPr>
          <a:xfrm>
            <a:off x="0" y="0"/>
            <a:ext cx="12192000" cy="2369880"/>
          </a:xfrm>
          <a:prstGeom prst="rect">
            <a:avLst/>
          </a:prstGeom>
          <a:solidFill>
            <a:schemeClr val="accent1">
              <a:alpha val="25000"/>
            </a:schemeClr>
          </a:solidFill>
        </p:spPr>
        <p:txBody>
          <a:bodyPr wrap="square">
            <a:spAutoFit/>
          </a:bodyPr>
          <a:lstStyle/>
          <a:p>
            <a:pPr lvl="0" algn="ctr">
              <a:tabLst>
                <a:tab pos="2971800" algn="ctr"/>
              </a:tabLst>
            </a:pPr>
            <a:r>
              <a:rPr lang="en-US" sz="3600" b="1" dirty="0">
                <a:solidFill>
                  <a:schemeClr val="accent4">
                    <a:lumMod val="60000"/>
                    <a:lumOff val="40000"/>
                  </a:schemeClr>
                </a:solidFill>
                <a:effectLst>
                  <a:outerShdw blurRad="38100" dist="38100" dir="2700000" algn="tl">
                    <a:srgbClr val="000000">
                      <a:alpha val="43137"/>
                    </a:srgbClr>
                  </a:outerShdw>
                </a:effectLst>
                <a:latin typeface="Georgia" panose="02040502050405020303" pitchFamily="18" charset="0"/>
                <a:ea typeface="PMingLiU" panose="02020500000000000000" pitchFamily="18" charset="-120"/>
                <a:cs typeface="FrankRuehl" panose="020E0503060101010101" pitchFamily="34" charset="-79"/>
              </a:rPr>
              <a:t>THE  LIFE  OF  ISAAC</a:t>
            </a:r>
          </a:p>
          <a:p>
            <a:pPr lvl="0" algn="ctr">
              <a:tabLst>
                <a:tab pos="2971800" algn="ctr"/>
              </a:tabLst>
            </a:pPr>
            <a:r>
              <a:rPr lang="en-US" sz="2800" b="1" dirty="0">
                <a:solidFill>
                  <a:schemeClr val="accent4">
                    <a:lumMod val="60000"/>
                    <a:lumOff val="40000"/>
                  </a:schemeClr>
                </a:solidFill>
                <a:effectLst>
                  <a:outerShdw blurRad="38100" dist="38100" dir="2700000" algn="tl">
                    <a:srgbClr val="000000">
                      <a:alpha val="43137"/>
                    </a:srgbClr>
                  </a:outerShdw>
                </a:effectLst>
                <a:latin typeface="Georgia" panose="02040502050405020303" pitchFamily="18" charset="0"/>
                <a:ea typeface="PMingLiU" panose="02020500000000000000" pitchFamily="18" charset="-120"/>
                <a:cs typeface="FrankRuehl" panose="020E0503060101010101" pitchFamily="34" charset="-79"/>
              </a:rPr>
              <a:t>Living in the Land of Promise</a:t>
            </a:r>
            <a:endParaRPr lang="en-US" sz="2800" dirty="0">
              <a:solidFill>
                <a:schemeClr val="accent4">
                  <a:lumMod val="60000"/>
                  <a:lumOff val="40000"/>
                </a:schemeClr>
              </a:solidFill>
              <a:effectLst>
                <a:outerShdw blurRad="38100" dist="38100" dir="2700000" algn="tl">
                  <a:srgbClr val="000000">
                    <a:alpha val="43137"/>
                  </a:srgbClr>
                </a:outerShdw>
              </a:effectLst>
              <a:latin typeface="Georgia" panose="02040502050405020303" pitchFamily="18" charset="0"/>
              <a:ea typeface="PMingLiU" panose="02020500000000000000" pitchFamily="18" charset="-120"/>
              <a:cs typeface="FrankRuehl" panose="020E0503060101010101" pitchFamily="34" charset="-79"/>
            </a:endParaRPr>
          </a:p>
          <a:p>
            <a:pPr lvl="0" algn="ctr">
              <a:tabLst>
                <a:tab pos="2971800" algn="ctr"/>
              </a:tabLst>
            </a:pPr>
            <a:r>
              <a:rPr lang="en-US" sz="2400" b="1" i="1" dirty="0">
                <a:solidFill>
                  <a:schemeClr val="accent4">
                    <a:lumMod val="60000"/>
                    <a:lumOff val="40000"/>
                  </a:schemeClr>
                </a:solidFill>
                <a:effectLst>
                  <a:outerShdw blurRad="38100" dist="38100" dir="2700000" algn="tl">
                    <a:srgbClr val="000000">
                      <a:alpha val="43137"/>
                    </a:srgbClr>
                  </a:outerShdw>
                </a:effectLst>
                <a:latin typeface="Georgia" panose="02040502050405020303" pitchFamily="18" charset="0"/>
                <a:ea typeface="PMingLiU" panose="02020500000000000000" pitchFamily="18" charset="-120"/>
                <a:cs typeface="FrankRuehl" panose="020E0503060101010101" pitchFamily="34" charset="-79"/>
              </a:rPr>
              <a:t>“Dwell in this land, and I will be with you and bless you.”  Genesis 26: 3</a:t>
            </a:r>
          </a:p>
          <a:p>
            <a:pPr lvl="0" algn="ctr">
              <a:tabLst>
                <a:tab pos="2971800" algn="ctr"/>
              </a:tabLst>
            </a:pPr>
            <a:endParaRPr lang="en-US" sz="2400" b="1" i="1" dirty="0">
              <a:solidFill>
                <a:schemeClr val="accent4">
                  <a:lumMod val="60000"/>
                  <a:lumOff val="40000"/>
                </a:schemeClr>
              </a:solidFill>
              <a:effectLst>
                <a:outerShdw blurRad="38100" dist="38100" dir="2700000" algn="tl">
                  <a:srgbClr val="000000">
                    <a:alpha val="43137"/>
                  </a:srgbClr>
                </a:outerShdw>
              </a:effectLst>
              <a:latin typeface="Georgia" panose="02040502050405020303" pitchFamily="18" charset="0"/>
              <a:ea typeface="PMingLiU" panose="02020500000000000000" pitchFamily="18" charset="-120"/>
              <a:cs typeface="FrankRuehl" panose="020E0503060101010101" pitchFamily="34" charset="-79"/>
            </a:endParaRPr>
          </a:p>
          <a:p>
            <a:pPr lvl="0" algn="ctr">
              <a:tabLst>
                <a:tab pos="2971800" algn="ctr"/>
              </a:tabLst>
            </a:pPr>
            <a:r>
              <a:rPr lang="en-US" sz="3600" b="1" dirty="0">
                <a:solidFill>
                  <a:schemeClr val="accent4">
                    <a:lumMod val="60000"/>
                    <a:lumOff val="40000"/>
                  </a:schemeClr>
                </a:solidFill>
                <a:effectLst>
                  <a:outerShdw blurRad="38100" dist="38100" dir="2700000" algn="tl">
                    <a:srgbClr val="000000">
                      <a:alpha val="43137"/>
                    </a:srgbClr>
                  </a:outerShdw>
                </a:effectLst>
                <a:latin typeface="Georgia" panose="02040502050405020303" pitchFamily="18" charset="0"/>
                <a:ea typeface="PMingLiU" panose="02020500000000000000" pitchFamily="18" charset="-120"/>
                <a:cs typeface="FrankRuehl" panose="020E0503060101010101" pitchFamily="34" charset="-79"/>
              </a:rPr>
              <a:t>PART </a:t>
            </a:r>
            <a:r>
              <a:rPr lang="en-US" sz="3600" b="1" dirty="0" smtClean="0">
                <a:solidFill>
                  <a:schemeClr val="accent4">
                    <a:lumMod val="60000"/>
                    <a:lumOff val="40000"/>
                  </a:schemeClr>
                </a:solidFill>
                <a:effectLst>
                  <a:outerShdw blurRad="38100" dist="38100" dir="2700000" algn="tl">
                    <a:srgbClr val="000000">
                      <a:alpha val="43137"/>
                    </a:srgbClr>
                  </a:outerShdw>
                </a:effectLst>
                <a:latin typeface="Georgia" panose="02040502050405020303" pitchFamily="18" charset="0"/>
                <a:ea typeface="PMingLiU" panose="02020500000000000000" pitchFamily="18" charset="-120"/>
                <a:cs typeface="FrankRuehl" panose="020E0503060101010101" pitchFamily="34" charset="-79"/>
              </a:rPr>
              <a:t>EIGHT</a:t>
            </a:r>
            <a:r>
              <a:rPr lang="en-US" sz="3600" b="1" dirty="0" smtClean="0">
                <a:solidFill>
                  <a:schemeClr val="accent4">
                    <a:lumMod val="60000"/>
                    <a:lumOff val="40000"/>
                  </a:schemeClr>
                </a:solidFill>
                <a:effectLst>
                  <a:outerShdw blurRad="38100" dist="38100" dir="2700000" algn="tl">
                    <a:srgbClr val="000000">
                      <a:alpha val="43137"/>
                    </a:srgbClr>
                  </a:outerShdw>
                </a:effectLst>
                <a:latin typeface="Georgia" panose="02040502050405020303" pitchFamily="18" charset="0"/>
                <a:ea typeface="PMingLiU" panose="02020500000000000000" pitchFamily="18" charset="-120"/>
                <a:cs typeface="FrankRuehl" panose="020E0503060101010101" pitchFamily="34" charset="-79"/>
              </a:rPr>
              <a:t> </a:t>
            </a:r>
            <a:r>
              <a:rPr lang="en-US" sz="3600" b="1" dirty="0">
                <a:solidFill>
                  <a:schemeClr val="accent4">
                    <a:lumMod val="60000"/>
                    <a:lumOff val="40000"/>
                  </a:schemeClr>
                </a:solidFill>
                <a:effectLst>
                  <a:outerShdw blurRad="38100" dist="38100" dir="2700000" algn="tl">
                    <a:srgbClr val="000000">
                      <a:alpha val="43137"/>
                    </a:srgbClr>
                  </a:outerShdw>
                </a:effectLst>
                <a:latin typeface="Georgia" panose="02040502050405020303" pitchFamily="18" charset="0"/>
                <a:ea typeface="PMingLiU" panose="02020500000000000000" pitchFamily="18" charset="-120"/>
                <a:cs typeface="FrankRuehl" panose="020E0503060101010101" pitchFamily="34" charset="-79"/>
              </a:rPr>
              <a:t>– </a:t>
            </a:r>
            <a:r>
              <a:rPr lang="en-US" sz="3600" b="1" dirty="0" smtClean="0">
                <a:solidFill>
                  <a:schemeClr val="accent4">
                    <a:lumMod val="60000"/>
                    <a:lumOff val="40000"/>
                  </a:schemeClr>
                </a:solidFill>
                <a:effectLst>
                  <a:outerShdw blurRad="38100" dist="38100" dir="2700000" algn="tl">
                    <a:srgbClr val="000000">
                      <a:alpha val="43137"/>
                    </a:srgbClr>
                  </a:outerShdw>
                </a:effectLst>
                <a:latin typeface="Georgia" panose="02040502050405020303" pitchFamily="18" charset="0"/>
                <a:ea typeface="PMingLiU" panose="02020500000000000000" pitchFamily="18" charset="-120"/>
                <a:cs typeface="FrankRuehl" panose="020E0503060101010101" pitchFamily="34" charset="-79"/>
              </a:rPr>
              <a:t>BUSINESS and </a:t>
            </a:r>
            <a:r>
              <a:rPr lang="en-US" sz="3600" b="1" dirty="0">
                <a:solidFill>
                  <a:schemeClr val="accent4">
                    <a:lumMod val="60000"/>
                    <a:lumOff val="40000"/>
                  </a:schemeClr>
                </a:solidFill>
                <a:effectLst>
                  <a:outerShdw blurRad="38100" dist="38100" dir="2700000" algn="tl">
                    <a:srgbClr val="000000">
                      <a:alpha val="43137"/>
                    </a:srgbClr>
                  </a:outerShdw>
                </a:effectLst>
                <a:latin typeface="Georgia" panose="02040502050405020303" pitchFamily="18" charset="0"/>
                <a:ea typeface="PMingLiU" panose="02020500000000000000" pitchFamily="18" charset="-120"/>
                <a:cs typeface="FrankRuehl" panose="020E0503060101010101" pitchFamily="34" charset="-79"/>
              </a:rPr>
              <a:t>THE </a:t>
            </a:r>
            <a:r>
              <a:rPr lang="en-US" sz="3600" b="1" dirty="0" smtClean="0">
                <a:solidFill>
                  <a:schemeClr val="accent4">
                    <a:lumMod val="60000"/>
                    <a:lumOff val="40000"/>
                  </a:schemeClr>
                </a:solidFill>
                <a:effectLst>
                  <a:outerShdw blurRad="38100" dist="38100" dir="2700000" algn="tl">
                    <a:srgbClr val="000000">
                      <a:alpha val="43137"/>
                    </a:srgbClr>
                  </a:outerShdw>
                </a:effectLst>
                <a:latin typeface="Georgia" panose="02040502050405020303" pitchFamily="18" charset="0"/>
                <a:ea typeface="PMingLiU" panose="02020500000000000000" pitchFamily="18" charset="-120"/>
                <a:cs typeface="FrankRuehl" panose="020E0503060101010101" pitchFamily="34" charset="-79"/>
              </a:rPr>
              <a:t>PHILISTINES</a:t>
            </a:r>
            <a:r>
              <a:rPr lang="en-US" sz="3600" b="1" i="1" dirty="0" smtClean="0">
                <a:solidFill>
                  <a:schemeClr val="accent4">
                    <a:lumMod val="60000"/>
                    <a:lumOff val="40000"/>
                  </a:schemeClr>
                </a:solidFill>
                <a:effectLst>
                  <a:outerShdw blurRad="38100" dist="38100" dir="2700000" algn="tl">
                    <a:srgbClr val="000000">
                      <a:alpha val="43137"/>
                    </a:srgbClr>
                  </a:outerShdw>
                </a:effectLst>
                <a:latin typeface="Georgia" panose="02040502050405020303" pitchFamily="18" charset="0"/>
                <a:ea typeface="PMingLiU" panose="02020500000000000000" pitchFamily="18" charset="-120"/>
                <a:cs typeface="FrankRuehl" panose="020E0503060101010101" pitchFamily="34" charset="-79"/>
              </a:rPr>
              <a:t> </a:t>
            </a:r>
            <a:endParaRPr lang="en-US" sz="3600" dirty="0">
              <a:solidFill>
                <a:schemeClr val="accent4">
                  <a:lumMod val="60000"/>
                  <a:lumOff val="40000"/>
                </a:schemeClr>
              </a:solidFill>
              <a:effectLst>
                <a:outerShdw blurRad="38100" dist="38100" dir="2700000" algn="tl">
                  <a:srgbClr val="000000">
                    <a:alpha val="43137"/>
                  </a:srgbClr>
                </a:outerShdw>
              </a:effectLst>
              <a:latin typeface="Georgia" panose="02040502050405020303" pitchFamily="18" charset="0"/>
              <a:ea typeface="PMingLiU" panose="02020500000000000000" pitchFamily="18" charset="-120"/>
              <a:cs typeface="FrankRuehl" panose="020E0503060101010101" pitchFamily="34" charset="-79"/>
            </a:endParaRPr>
          </a:p>
        </p:txBody>
      </p:sp>
    </p:spTree>
    <p:extLst>
      <p:ext uri="{BB962C8B-B14F-4D97-AF65-F5344CB8AC3E}">
        <p14:creationId xmlns:p14="http://schemas.microsoft.com/office/powerpoint/2010/main" val="21808437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04893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26264" y="2177716"/>
            <a:ext cx="10987599" cy="1925052"/>
          </a:xfrm>
        </p:spPr>
        <p:txBody>
          <a:bodyPr anchor="t">
            <a:noAutofit/>
          </a:bodyPr>
          <a:lstStyle/>
          <a:p>
            <a:pPr marL="0" indent="0" algn="ctr">
              <a:lnSpc>
                <a:spcPct val="100000"/>
              </a:lnSpc>
              <a:spcBef>
                <a:spcPts val="0"/>
              </a:spcBef>
              <a:buNone/>
            </a:pPr>
            <a:r>
              <a:rPr lang="en-US" sz="3600" dirty="0" smtClean="0">
                <a:solidFill>
                  <a:schemeClr val="bg1"/>
                </a:solidFill>
              </a:rPr>
              <a:t>Principle #1:</a:t>
            </a:r>
          </a:p>
          <a:p>
            <a:pPr marL="0" indent="0" algn="ctr">
              <a:lnSpc>
                <a:spcPct val="100000"/>
              </a:lnSpc>
              <a:spcAft>
                <a:spcPts val="1200"/>
              </a:spcAft>
              <a:buNone/>
            </a:pPr>
            <a:r>
              <a:rPr lang="en-US" sz="6600" dirty="0" smtClean="0">
                <a:solidFill>
                  <a:schemeClr val="bg1"/>
                </a:solidFill>
              </a:rPr>
              <a:t>Perseverance over Persecution</a:t>
            </a:r>
            <a:endParaRPr lang="en-US" sz="6600" dirty="0">
              <a:solidFill>
                <a:schemeClr val="bg1"/>
              </a:solidFill>
            </a:endParaRPr>
          </a:p>
        </p:txBody>
      </p:sp>
    </p:spTree>
    <p:extLst>
      <p:ext uri="{BB962C8B-B14F-4D97-AF65-F5344CB8AC3E}">
        <p14:creationId xmlns:p14="http://schemas.microsoft.com/office/powerpoint/2010/main" val="290277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8412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422" y="256629"/>
            <a:ext cx="10529156" cy="685673"/>
          </a:xfrm>
        </p:spPr>
        <p:txBody>
          <a:bodyPr>
            <a:normAutofit/>
          </a:bodyPr>
          <a:lstStyle/>
          <a:p>
            <a:r>
              <a:rPr lang="en-US" sz="2800" dirty="0">
                <a:solidFill>
                  <a:schemeClr val="bg1"/>
                </a:solidFill>
              </a:rPr>
              <a:t>Genesis </a:t>
            </a:r>
            <a:r>
              <a:rPr lang="en-US" sz="2800" dirty="0" smtClean="0">
                <a:solidFill>
                  <a:schemeClr val="bg1"/>
                </a:solidFill>
              </a:rPr>
              <a:t>26:2-3</a:t>
            </a:r>
            <a:endParaRPr lang="en-US" sz="2800" dirty="0">
              <a:solidFill>
                <a:schemeClr val="bg1"/>
              </a:solidFill>
              <a:latin typeface="+mn-lt"/>
            </a:endParaRPr>
          </a:p>
        </p:txBody>
      </p:sp>
      <p:sp>
        <p:nvSpPr>
          <p:cNvPr id="3" name="Content Placeholder 2"/>
          <p:cNvSpPr>
            <a:spLocks noGrp="1"/>
          </p:cNvSpPr>
          <p:nvPr>
            <p:ph idx="1"/>
          </p:nvPr>
        </p:nvSpPr>
        <p:spPr>
          <a:xfrm>
            <a:off x="831422" y="878295"/>
            <a:ext cx="10529156" cy="5175034"/>
          </a:xfrm>
        </p:spPr>
        <p:txBody>
          <a:bodyPr>
            <a:noAutofit/>
          </a:bodyPr>
          <a:lstStyle/>
          <a:p>
            <a:pPr marL="0" indent="0">
              <a:buNone/>
            </a:pPr>
            <a:r>
              <a:rPr lang="en-US" dirty="0">
                <a:solidFill>
                  <a:schemeClr val="bg1"/>
                </a:solidFill>
              </a:rPr>
              <a:t>And the LORD appeared to him and said, “Do not go down to Egypt; dwell in the land of which I shall tell you.  Sojourn in this land, and I will be with you and will bless you, for to you and to your offspring I will give all these lands, and I will establish the oath that I swore to Abraham your father</a:t>
            </a:r>
            <a:r>
              <a:rPr lang="en-US" dirty="0" smtClean="0">
                <a:solidFill>
                  <a:schemeClr val="bg1"/>
                </a:solidFill>
              </a:rPr>
              <a:t>.”</a:t>
            </a:r>
            <a:endParaRPr lang="en-US" dirty="0">
              <a:solidFill>
                <a:schemeClr val="bg1"/>
              </a:solidFill>
            </a:endParaRPr>
          </a:p>
        </p:txBody>
      </p:sp>
    </p:spTree>
    <p:extLst>
      <p:ext uri="{BB962C8B-B14F-4D97-AF65-F5344CB8AC3E}">
        <p14:creationId xmlns:p14="http://schemas.microsoft.com/office/powerpoint/2010/main" val="1937950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26264" y="2177716"/>
            <a:ext cx="10987599" cy="1925052"/>
          </a:xfrm>
        </p:spPr>
        <p:txBody>
          <a:bodyPr anchor="t">
            <a:noAutofit/>
          </a:bodyPr>
          <a:lstStyle/>
          <a:p>
            <a:pPr marL="0" indent="0" algn="ctr">
              <a:lnSpc>
                <a:spcPct val="100000"/>
              </a:lnSpc>
              <a:spcBef>
                <a:spcPts val="0"/>
              </a:spcBef>
              <a:buNone/>
            </a:pPr>
            <a:r>
              <a:rPr lang="en-US" sz="3600" dirty="0" smtClean="0">
                <a:solidFill>
                  <a:schemeClr val="bg1"/>
                </a:solidFill>
              </a:rPr>
              <a:t>Principle #2:</a:t>
            </a:r>
          </a:p>
          <a:p>
            <a:pPr marL="0" indent="0" algn="ctr">
              <a:lnSpc>
                <a:spcPct val="100000"/>
              </a:lnSpc>
              <a:spcAft>
                <a:spcPts val="1200"/>
              </a:spcAft>
              <a:buNone/>
            </a:pPr>
            <a:r>
              <a:rPr lang="en-US" sz="6600" dirty="0" smtClean="0">
                <a:solidFill>
                  <a:schemeClr val="bg1"/>
                </a:solidFill>
              </a:rPr>
              <a:t>Build Altars, Pitch Tents</a:t>
            </a:r>
            <a:endParaRPr lang="en-US" sz="6600" dirty="0">
              <a:solidFill>
                <a:schemeClr val="bg1"/>
              </a:solidFill>
            </a:endParaRPr>
          </a:p>
        </p:txBody>
      </p:sp>
    </p:spTree>
    <p:extLst>
      <p:ext uri="{BB962C8B-B14F-4D97-AF65-F5344CB8AC3E}">
        <p14:creationId xmlns:p14="http://schemas.microsoft.com/office/powerpoint/2010/main" val="3317221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26264" y="2177715"/>
            <a:ext cx="10987599" cy="3453063"/>
          </a:xfrm>
        </p:spPr>
        <p:txBody>
          <a:bodyPr anchor="t">
            <a:noAutofit/>
          </a:bodyPr>
          <a:lstStyle/>
          <a:p>
            <a:pPr marL="0" indent="0" algn="ctr">
              <a:lnSpc>
                <a:spcPct val="100000"/>
              </a:lnSpc>
              <a:spcBef>
                <a:spcPts val="0"/>
              </a:spcBef>
              <a:buNone/>
            </a:pPr>
            <a:r>
              <a:rPr lang="en-US" sz="3600" dirty="0" smtClean="0">
                <a:solidFill>
                  <a:schemeClr val="bg1"/>
                </a:solidFill>
              </a:rPr>
              <a:t>Principle #3:</a:t>
            </a:r>
          </a:p>
          <a:p>
            <a:pPr marL="0" indent="0" algn="ctr">
              <a:lnSpc>
                <a:spcPct val="100000"/>
              </a:lnSpc>
              <a:buNone/>
            </a:pPr>
            <a:r>
              <a:rPr lang="en-US" sz="6600" dirty="0" smtClean="0">
                <a:solidFill>
                  <a:schemeClr val="bg1"/>
                </a:solidFill>
              </a:rPr>
              <a:t>Be Generous with</a:t>
            </a:r>
          </a:p>
          <a:p>
            <a:pPr marL="0" indent="0" algn="ctr">
              <a:lnSpc>
                <a:spcPct val="100000"/>
              </a:lnSpc>
              <a:spcBef>
                <a:spcPts val="0"/>
              </a:spcBef>
              <a:spcAft>
                <a:spcPts val="1200"/>
              </a:spcAft>
              <a:buNone/>
            </a:pPr>
            <a:r>
              <a:rPr lang="en-US" sz="6600" dirty="0" smtClean="0">
                <a:solidFill>
                  <a:schemeClr val="bg1"/>
                </a:solidFill>
              </a:rPr>
              <a:t>Peace and Humility</a:t>
            </a:r>
            <a:endParaRPr lang="en-US" sz="6600" dirty="0">
              <a:solidFill>
                <a:schemeClr val="bg1"/>
              </a:solidFill>
            </a:endParaRPr>
          </a:p>
        </p:txBody>
      </p:sp>
    </p:spTree>
    <p:extLst>
      <p:ext uri="{BB962C8B-B14F-4D97-AF65-F5344CB8AC3E}">
        <p14:creationId xmlns:p14="http://schemas.microsoft.com/office/powerpoint/2010/main" val="2498734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422" y="256629"/>
            <a:ext cx="10529156" cy="685673"/>
          </a:xfrm>
        </p:spPr>
        <p:txBody>
          <a:bodyPr>
            <a:normAutofit/>
          </a:bodyPr>
          <a:lstStyle/>
          <a:p>
            <a:r>
              <a:rPr lang="en-US" sz="2800" dirty="0">
                <a:solidFill>
                  <a:schemeClr val="bg1"/>
                </a:solidFill>
              </a:rPr>
              <a:t>Genesis </a:t>
            </a:r>
            <a:r>
              <a:rPr lang="en-US" sz="2800" dirty="0" smtClean="0">
                <a:solidFill>
                  <a:schemeClr val="bg1"/>
                </a:solidFill>
              </a:rPr>
              <a:t>26:26-33</a:t>
            </a:r>
            <a:endParaRPr lang="en-US" sz="2800" dirty="0">
              <a:solidFill>
                <a:schemeClr val="bg1"/>
              </a:solidFill>
              <a:latin typeface="+mn-lt"/>
            </a:endParaRPr>
          </a:p>
        </p:txBody>
      </p:sp>
      <p:sp>
        <p:nvSpPr>
          <p:cNvPr id="3" name="Content Placeholder 2"/>
          <p:cNvSpPr>
            <a:spLocks noGrp="1"/>
          </p:cNvSpPr>
          <p:nvPr>
            <p:ph idx="1"/>
          </p:nvPr>
        </p:nvSpPr>
        <p:spPr>
          <a:xfrm>
            <a:off x="831422" y="878294"/>
            <a:ext cx="10529156" cy="5823295"/>
          </a:xfrm>
        </p:spPr>
        <p:txBody>
          <a:bodyPr>
            <a:noAutofit/>
          </a:bodyPr>
          <a:lstStyle/>
          <a:p>
            <a:pPr marL="0" indent="0">
              <a:buNone/>
            </a:pPr>
            <a:r>
              <a:rPr lang="en-US" dirty="0" smtClean="0">
                <a:solidFill>
                  <a:schemeClr val="bg1"/>
                </a:solidFill>
              </a:rPr>
              <a:t>When </a:t>
            </a:r>
            <a:r>
              <a:rPr lang="en-US" dirty="0">
                <a:solidFill>
                  <a:schemeClr val="bg1"/>
                </a:solidFill>
              </a:rPr>
              <a:t>Abimelech went to him from </a:t>
            </a:r>
            <a:r>
              <a:rPr lang="en-US" dirty="0" err="1">
                <a:solidFill>
                  <a:schemeClr val="bg1"/>
                </a:solidFill>
              </a:rPr>
              <a:t>Gerar</a:t>
            </a:r>
            <a:r>
              <a:rPr lang="en-US" dirty="0">
                <a:solidFill>
                  <a:schemeClr val="bg1"/>
                </a:solidFill>
              </a:rPr>
              <a:t> with </a:t>
            </a:r>
            <a:r>
              <a:rPr lang="en-US" dirty="0" err="1">
                <a:solidFill>
                  <a:schemeClr val="bg1"/>
                </a:solidFill>
              </a:rPr>
              <a:t>Ahuzzath</a:t>
            </a:r>
            <a:r>
              <a:rPr lang="en-US" dirty="0">
                <a:solidFill>
                  <a:schemeClr val="bg1"/>
                </a:solidFill>
              </a:rPr>
              <a:t> his adviser and </a:t>
            </a:r>
            <a:r>
              <a:rPr lang="en-US" dirty="0" err="1">
                <a:solidFill>
                  <a:schemeClr val="bg1"/>
                </a:solidFill>
              </a:rPr>
              <a:t>Phicol</a:t>
            </a:r>
            <a:r>
              <a:rPr lang="en-US" dirty="0">
                <a:solidFill>
                  <a:schemeClr val="bg1"/>
                </a:solidFill>
              </a:rPr>
              <a:t> the commander of his army, Isaac said to them, “Why have you come to me, seeing that you hate me and have sent me away from you?”  They said, “We see plainly that the LORD has been with you.  So we said, let there be a sworn pact between us, between you and us, and let us make a covenant with you, that you will do us no harm, just as we have not touched you and have done to you nothing but good and have sent you away in peace. You are now the blessed of the LORD.”  So he made them a feast, and they ate and drank.  In the morning they rose early and exchanged oaths. </a:t>
            </a:r>
            <a:r>
              <a:rPr lang="en-US" dirty="0" smtClean="0">
                <a:solidFill>
                  <a:schemeClr val="bg1"/>
                </a:solidFill>
              </a:rPr>
              <a:t> And </a:t>
            </a:r>
            <a:r>
              <a:rPr lang="en-US" dirty="0">
                <a:solidFill>
                  <a:schemeClr val="bg1"/>
                </a:solidFill>
              </a:rPr>
              <a:t>Isaac sent them on their way, and they departed from him in peace.  That same day Isaac's servants came and told him about the well that they had dug and said to him, “We have found water.” He called it </a:t>
            </a:r>
            <a:r>
              <a:rPr lang="en-US" dirty="0" err="1">
                <a:solidFill>
                  <a:schemeClr val="bg1"/>
                </a:solidFill>
              </a:rPr>
              <a:t>Shibah</a:t>
            </a:r>
            <a:r>
              <a:rPr lang="en-US" dirty="0">
                <a:solidFill>
                  <a:schemeClr val="bg1"/>
                </a:solidFill>
              </a:rPr>
              <a:t>; therefore the name of the city is Beersheba to this day</a:t>
            </a:r>
            <a:r>
              <a:rPr lang="en-US" dirty="0" smtClean="0">
                <a:solidFill>
                  <a:schemeClr val="bg1"/>
                </a:solidFill>
              </a:rPr>
              <a:t>.</a:t>
            </a:r>
            <a:endParaRPr lang="en-US" dirty="0">
              <a:solidFill>
                <a:schemeClr val="bg1"/>
              </a:solidFill>
            </a:endParaRPr>
          </a:p>
        </p:txBody>
      </p:sp>
    </p:spTree>
    <p:extLst>
      <p:ext uri="{BB962C8B-B14F-4D97-AF65-F5344CB8AC3E}">
        <p14:creationId xmlns:p14="http://schemas.microsoft.com/office/powerpoint/2010/main" val="760068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26264" y="2177715"/>
            <a:ext cx="10987599" cy="3453063"/>
          </a:xfrm>
        </p:spPr>
        <p:txBody>
          <a:bodyPr anchor="t">
            <a:noAutofit/>
          </a:bodyPr>
          <a:lstStyle/>
          <a:p>
            <a:pPr marL="0" indent="0" algn="ctr">
              <a:lnSpc>
                <a:spcPct val="100000"/>
              </a:lnSpc>
              <a:spcBef>
                <a:spcPts val="0"/>
              </a:spcBef>
              <a:buNone/>
            </a:pPr>
            <a:r>
              <a:rPr lang="en-US" sz="3600" dirty="0" smtClean="0">
                <a:solidFill>
                  <a:schemeClr val="bg1"/>
                </a:solidFill>
              </a:rPr>
              <a:t>Principle #3:</a:t>
            </a:r>
          </a:p>
          <a:p>
            <a:pPr marL="0" indent="0" algn="ctr">
              <a:lnSpc>
                <a:spcPct val="100000"/>
              </a:lnSpc>
              <a:buNone/>
            </a:pPr>
            <a:r>
              <a:rPr lang="en-US" sz="6600" dirty="0" smtClean="0">
                <a:solidFill>
                  <a:schemeClr val="bg1"/>
                </a:solidFill>
              </a:rPr>
              <a:t>Be Generous with</a:t>
            </a:r>
          </a:p>
          <a:p>
            <a:pPr marL="0" indent="0" algn="ctr">
              <a:lnSpc>
                <a:spcPct val="100000"/>
              </a:lnSpc>
              <a:spcBef>
                <a:spcPts val="0"/>
              </a:spcBef>
              <a:spcAft>
                <a:spcPts val="1200"/>
              </a:spcAft>
              <a:buNone/>
            </a:pPr>
            <a:r>
              <a:rPr lang="en-US" sz="6600" dirty="0" smtClean="0">
                <a:solidFill>
                  <a:schemeClr val="bg1"/>
                </a:solidFill>
              </a:rPr>
              <a:t>Peace and Humility</a:t>
            </a:r>
            <a:endParaRPr lang="en-US" sz="6600" dirty="0">
              <a:solidFill>
                <a:schemeClr val="bg1"/>
              </a:solidFill>
            </a:endParaRPr>
          </a:p>
        </p:txBody>
      </p:sp>
    </p:spTree>
    <p:extLst>
      <p:ext uri="{BB962C8B-B14F-4D97-AF65-F5344CB8AC3E}">
        <p14:creationId xmlns:p14="http://schemas.microsoft.com/office/powerpoint/2010/main" val="2001775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4961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quaker oat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20718" y="1214911"/>
            <a:ext cx="3178841" cy="379887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henry parsons crowe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2929" y="982188"/>
            <a:ext cx="3311124" cy="426432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980332" y="5246514"/>
            <a:ext cx="3503629" cy="523220"/>
          </a:xfrm>
          <a:prstGeom prst="rect">
            <a:avLst/>
          </a:prstGeom>
          <a:noFill/>
        </p:spPr>
        <p:txBody>
          <a:bodyPr wrap="square" rtlCol="0">
            <a:spAutoFit/>
          </a:bodyPr>
          <a:lstStyle/>
          <a:p>
            <a:r>
              <a:rPr lang="en-US" sz="2800" dirty="0"/>
              <a:t>Henry Parsons Crowell</a:t>
            </a:r>
            <a:endParaRPr lang="en-US" sz="2800" dirty="0"/>
          </a:p>
        </p:txBody>
      </p:sp>
    </p:spTree>
    <p:extLst>
      <p:ext uri="{BB962C8B-B14F-4D97-AF65-F5344CB8AC3E}">
        <p14:creationId xmlns:p14="http://schemas.microsoft.com/office/powerpoint/2010/main" val="37757006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15033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arthur Guinne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33806" y="1379795"/>
            <a:ext cx="3037805" cy="386629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arthur Guinness portrait"/>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7481" t="-212" r="6034"/>
          <a:stretch/>
        </p:blipFill>
        <p:spPr bwMode="auto">
          <a:xfrm>
            <a:off x="757990" y="1371599"/>
            <a:ext cx="3104147" cy="384568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Related 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12354" y="1752619"/>
            <a:ext cx="2592153" cy="312065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869850" y="5246093"/>
            <a:ext cx="2880426" cy="523220"/>
          </a:xfrm>
          <a:prstGeom prst="rect">
            <a:avLst/>
          </a:prstGeom>
          <a:noFill/>
        </p:spPr>
        <p:txBody>
          <a:bodyPr wrap="square" rtlCol="0">
            <a:spAutoFit/>
          </a:bodyPr>
          <a:lstStyle/>
          <a:p>
            <a:pPr algn="ctr"/>
            <a:r>
              <a:rPr lang="en-US" sz="2800" dirty="0" smtClean="0"/>
              <a:t>Arthur Guinness I</a:t>
            </a:r>
            <a:endParaRPr lang="en-US" sz="2800" dirty="0"/>
          </a:p>
        </p:txBody>
      </p:sp>
      <p:sp>
        <p:nvSpPr>
          <p:cNvPr id="10" name="TextBox 9"/>
          <p:cNvSpPr txBox="1"/>
          <p:nvPr/>
        </p:nvSpPr>
        <p:spPr>
          <a:xfrm>
            <a:off x="4512495" y="5246093"/>
            <a:ext cx="2880426" cy="523220"/>
          </a:xfrm>
          <a:prstGeom prst="rect">
            <a:avLst/>
          </a:prstGeom>
          <a:noFill/>
        </p:spPr>
        <p:txBody>
          <a:bodyPr wrap="square" rtlCol="0">
            <a:spAutoFit/>
          </a:bodyPr>
          <a:lstStyle/>
          <a:p>
            <a:pPr algn="ctr"/>
            <a:r>
              <a:rPr lang="en-US" sz="2800" dirty="0" smtClean="0"/>
              <a:t>Arthur Guinness II</a:t>
            </a:r>
            <a:endParaRPr lang="en-US" sz="2800" dirty="0"/>
          </a:p>
        </p:txBody>
      </p:sp>
    </p:spTree>
    <p:extLst>
      <p:ext uri="{BB962C8B-B14F-4D97-AF65-F5344CB8AC3E}">
        <p14:creationId xmlns:p14="http://schemas.microsoft.com/office/powerpoint/2010/main" val="34769955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arthur Guinne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9128" y="1342790"/>
            <a:ext cx="3037805" cy="386629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869850" y="5246093"/>
            <a:ext cx="2880426" cy="523220"/>
          </a:xfrm>
          <a:prstGeom prst="rect">
            <a:avLst/>
          </a:prstGeom>
          <a:noFill/>
        </p:spPr>
        <p:txBody>
          <a:bodyPr wrap="square" rtlCol="0">
            <a:spAutoFit/>
          </a:bodyPr>
          <a:lstStyle/>
          <a:p>
            <a:pPr algn="ctr"/>
            <a:r>
              <a:rPr lang="en-US" sz="2800" dirty="0" smtClean="0"/>
              <a:t>Arthur Guinness II</a:t>
            </a:r>
            <a:endParaRPr lang="en-US" sz="2800" dirty="0"/>
          </a:p>
        </p:txBody>
      </p:sp>
      <p:sp>
        <p:nvSpPr>
          <p:cNvPr id="10" name="TextBox 9"/>
          <p:cNvSpPr txBox="1"/>
          <p:nvPr/>
        </p:nvSpPr>
        <p:spPr>
          <a:xfrm>
            <a:off x="4187642" y="644449"/>
            <a:ext cx="7302515" cy="5262979"/>
          </a:xfrm>
          <a:prstGeom prst="rect">
            <a:avLst/>
          </a:prstGeom>
          <a:noFill/>
        </p:spPr>
        <p:txBody>
          <a:bodyPr wrap="square" rtlCol="0">
            <a:spAutoFit/>
          </a:bodyPr>
          <a:lstStyle/>
          <a:p>
            <a:r>
              <a:rPr lang="en-US" sz="2800" dirty="0"/>
              <a:t>“The continued good account of our Business calls for much thankfulness to Almighty God while we humbly ask for the infinitely higher blessings of His Grace in the Lord Jesus Christ…Surely it becomes me to speak of the Lord’s patience and longsuffering towards one so utterly evil and sinful and to pray that I might be enabled through Grace to live every hour under the teaching of the Holy Spirit patiently abiding His time for calling me to that Place [of] Everlasting Rest, the purchase of the precious blood of the Lamb of God for saved sinners.”</a:t>
            </a:r>
          </a:p>
        </p:txBody>
      </p:sp>
    </p:spTree>
    <p:extLst>
      <p:ext uri="{BB962C8B-B14F-4D97-AF65-F5344CB8AC3E}">
        <p14:creationId xmlns:p14="http://schemas.microsoft.com/office/powerpoint/2010/main" val="31028001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8988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422" y="256629"/>
            <a:ext cx="10529156" cy="685673"/>
          </a:xfrm>
        </p:spPr>
        <p:txBody>
          <a:bodyPr>
            <a:normAutofit/>
          </a:bodyPr>
          <a:lstStyle/>
          <a:p>
            <a:r>
              <a:rPr lang="en-US" sz="2800" dirty="0" smtClean="0">
                <a:solidFill>
                  <a:schemeClr val="bg1"/>
                </a:solidFill>
              </a:rPr>
              <a:t>Mark 4:8-9, 20</a:t>
            </a:r>
            <a:endParaRPr lang="en-US" sz="2800" dirty="0">
              <a:solidFill>
                <a:schemeClr val="bg1"/>
              </a:solidFill>
              <a:latin typeface="+mn-lt"/>
            </a:endParaRPr>
          </a:p>
        </p:txBody>
      </p:sp>
      <p:sp>
        <p:nvSpPr>
          <p:cNvPr id="3" name="Content Placeholder 2"/>
          <p:cNvSpPr>
            <a:spLocks noGrp="1"/>
          </p:cNvSpPr>
          <p:nvPr>
            <p:ph idx="1"/>
          </p:nvPr>
        </p:nvSpPr>
        <p:spPr>
          <a:xfrm>
            <a:off x="831422" y="878294"/>
            <a:ext cx="10529156" cy="5823295"/>
          </a:xfrm>
        </p:spPr>
        <p:txBody>
          <a:bodyPr>
            <a:noAutofit/>
          </a:bodyPr>
          <a:lstStyle/>
          <a:p>
            <a:pPr marL="0" indent="0">
              <a:buNone/>
            </a:pPr>
            <a:r>
              <a:rPr lang="en-US" dirty="0" smtClean="0">
                <a:solidFill>
                  <a:schemeClr val="bg1"/>
                </a:solidFill>
              </a:rPr>
              <a:t>“And </a:t>
            </a:r>
            <a:r>
              <a:rPr lang="en-US" dirty="0">
                <a:solidFill>
                  <a:schemeClr val="bg1"/>
                </a:solidFill>
              </a:rPr>
              <a:t>other seeds fell into good soil and produced grain, growing up and increasing and yielding thirtyfold and sixtyfold and a hundredfold.”  And </a:t>
            </a:r>
            <a:r>
              <a:rPr lang="en-US" dirty="0" smtClean="0">
                <a:solidFill>
                  <a:schemeClr val="bg1"/>
                </a:solidFill>
              </a:rPr>
              <a:t>He </a:t>
            </a:r>
            <a:r>
              <a:rPr lang="en-US" dirty="0">
                <a:solidFill>
                  <a:schemeClr val="bg1"/>
                </a:solidFill>
              </a:rPr>
              <a:t>said, “He who has ears to hear, let him hear</a:t>
            </a:r>
            <a:r>
              <a:rPr lang="en-US" dirty="0" smtClean="0">
                <a:solidFill>
                  <a:schemeClr val="bg1"/>
                </a:solidFill>
              </a:rPr>
              <a:t>.”</a:t>
            </a:r>
          </a:p>
          <a:p>
            <a:pPr marL="0" indent="0">
              <a:buNone/>
            </a:pPr>
            <a:endParaRPr lang="en-US" dirty="0">
              <a:solidFill>
                <a:schemeClr val="bg1"/>
              </a:solidFill>
            </a:endParaRPr>
          </a:p>
          <a:p>
            <a:pPr marL="0" indent="0">
              <a:buNone/>
            </a:pPr>
            <a:r>
              <a:rPr lang="en-US" dirty="0" smtClean="0">
                <a:solidFill>
                  <a:schemeClr val="bg1"/>
                </a:solidFill>
              </a:rPr>
              <a:t>“But </a:t>
            </a:r>
            <a:r>
              <a:rPr lang="en-US" dirty="0">
                <a:solidFill>
                  <a:schemeClr val="bg1"/>
                </a:solidFill>
              </a:rPr>
              <a:t>those that were sown on the good soil are the ones who hear the Word and accept it and bear fruit, thirtyfold and sixtyfold and a hundredfold</a:t>
            </a:r>
            <a:r>
              <a:rPr lang="en-US" dirty="0" smtClean="0">
                <a:solidFill>
                  <a:schemeClr val="bg1"/>
                </a:solidFill>
              </a:rPr>
              <a:t>.”</a:t>
            </a:r>
            <a:endParaRPr lang="en-US" dirty="0">
              <a:solidFill>
                <a:schemeClr val="bg1"/>
              </a:solidFill>
            </a:endParaRPr>
          </a:p>
        </p:txBody>
      </p:sp>
    </p:spTree>
    <p:extLst>
      <p:ext uri="{BB962C8B-B14F-4D97-AF65-F5344CB8AC3E}">
        <p14:creationId xmlns:p14="http://schemas.microsoft.com/office/powerpoint/2010/main" val="2058412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2348" y="375484"/>
            <a:ext cx="8147304" cy="6107032"/>
          </a:xfrm>
          <a:prstGeom prst="rect">
            <a:avLst/>
          </a:prstGeom>
        </p:spPr>
      </p:pic>
    </p:spTree>
    <p:extLst>
      <p:ext uri="{BB962C8B-B14F-4D97-AF65-F5344CB8AC3E}">
        <p14:creationId xmlns:p14="http://schemas.microsoft.com/office/powerpoint/2010/main" val="32818367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7000" b="-7000"/>
          </a:stretch>
        </a:blipFill>
        <a:effectLst/>
      </p:bgPr>
    </p:bg>
    <p:spTree>
      <p:nvGrpSpPr>
        <p:cNvPr id="1" name=""/>
        <p:cNvGrpSpPr/>
        <p:nvPr/>
      </p:nvGrpSpPr>
      <p:grpSpPr>
        <a:xfrm>
          <a:off x="0" y="0"/>
          <a:ext cx="0" cy="0"/>
          <a:chOff x="0" y="0"/>
          <a:chExt cx="0" cy="0"/>
        </a:xfrm>
      </p:grpSpPr>
      <p:sp>
        <p:nvSpPr>
          <p:cNvPr id="2" name="Rectangle 1"/>
          <p:cNvSpPr/>
          <p:nvPr/>
        </p:nvSpPr>
        <p:spPr>
          <a:xfrm>
            <a:off x="0" y="0"/>
            <a:ext cx="12192000" cy="2369880"/>
          </a:xfrm>
          <a:prstGeom prst="rect">
            <a:avLst/>
          </a:prstGeom>
          <a:solidFill>
            <a:schemeClr val="accent1">
              <a:alpha val="25000"/>
            </a:schemeClr>
          </a:solidFill>
        </p:spPr>
        <p:txBody>
          <a:bodyPr wrap="square">
            <a:spAutoFit/>
          </a:bodyPr>
          <a:lstStyle/>
          <a:p>
            <a:pPr lvl="0" algn="ctr">
              <a:tabLst>
                <a:tab pos="2971800" algn="ctr"/>
              </a:tabLst>
            </a:pPr>
            <a:r>
              <a:rPr lang="en-US" sz="3600" b="1" dirty="0">
                <a:solidFill>
                  <a:schemeClr val="accent4">
                    <a:lumMod val="60000"/>
                    <a:lumOff val="40000"/>
                  </a:schemeClr>
                </a:solidFill>
                <a:effectLst>
                  <a:outerShdw blurRad="38100" dist="38100" dir="2700000" algn="tl">
                    <a:srgbClr val="000000">
                      <a:alpha val="43137"/>
                    </a:srgbClr>
                  </a:outerShdw>
                </a:effectLst>
                <a:latin typeface="Georgia" panose="02040502050405020303" pitchFamily="18" charset="0"/>
                <a:ea typeface="PMingLiU" panose="02020500000000000000" pitchFamily="18" charset="-120"/>
                <a:cs typeface="FrankRuehl" panose="020E0503060101010101" pitchFamily="34" charset="-79"/>
              </a:rPr>
              <a:t>THE  LIFE  OF  ISAAC</a:t>
            </a:r>
          </a:p>
          <a:p>
            <a:pPr lvl="0" algn="ctr">
              <a:tabLst>
                <a:tab pos="2971800" algn="ctr"/>
              </a:tabLst>
            </a:pPr>
            <a:r>
              <a:rPr lang="en-US" sz="2800" b="1" dirty="0">
                <a:solidFill>
                  <a:schemeClr val="accent4">
                    <a:lumMod val="60000"/>
                    <a:lumOff val="40000"/>
                  </a:schemeClr>
                </a:solidFill>
                <a:effectLst>
                  <a:outerShdw blurRad="38100" dist="38100" dir="2700000" algn="tl">
                    <a:srgbClr val="000000">
                      <a:alpha val="43137"/>
                    </a:srgbClr>
                  </a:outerShdw>
                </a:effectLst>
                <a:latin typeface="Georgia" panose="02040502050405020303" pitchFamily="18" charset="0"/>
                <a:ea typeface="PMingLiU" panose="02020500000000000000" pitchFamily="18" charset="-120"/>
                <a:cs typeface="FrankRuehl" panose="020E0503060101010101" pitchFamily="34" charset="-79"/>
              </a:rPr>
              <a:t>Living in the Land of Promise</a:t>
            </a:r>
            <a:endParaRPr lang="en-US" sz="2800" dirty="0">
              <a:solidFill>
                <a:schemeClr val="accent4">
                  <a:lumMod val="60000"/>
                  <a:lumOff val="40000"/>
                </a:schemeClr>
              </a:solidFill>
              <a:effectLst>
                <a:outerShdw blurRad="38100" dist="38100" dir="2700000" algn="tl">
                  <a:srgbClr val="000000">
                    <a:alpha val="43137"/>
                  </a:srgbClr>
                </a:outerShdw>
              </a:effectLst>
              <a:latin typeface="Georgia" panose="02040502050405020303" pitchFamily="18" charset="0"/>
              <a:ea typeface="PMingLiU" panose="02020500000000000000" pitchFamily="18" charset="-120"/>
              <a:cs typeface="FrankRuehl" panose="020E0503060101010101" pitchFamily="34" charset="-79"/>
            </a:endParaRPr>
          </a:p>
          <a:p>
            <a:pPr lvl="0" algn="ctr">
              <a:tabLst>
                <a:tab pos="2971800" algn="ctr"/>
              </a:tabLst>
            </a:pPr>
            <a:r>
              <a:rPr lang="en-US" sz="2400" b="1" i="1" dirty="0">
                <a:solidFill>
                  <a:schemeClr val="accent4">
                    <a:lumMod val="60000"/>
                    <a:lumOff val="40000"/>
                  </a:schemeClr>
                </a:solidFill>
                <a:effectLst>
                  <a:outerShdw blurRad="38100" dist="38100" dir="2700000" algn="tl">
                    <a:srgbClr val="000000">
                      <a:alpha val="43137"/>
                    </a:srgbClr>
                  </a:outerShdw>
                </a:effectLst>
                <a:latin typeface="Georgia" panose="02040502050405020303" pitchFamily="18" charset="0"/>
                <a:ea typeface="PMingLiU" panose="02020500000000000000" pitchFamily="18" charset="-120"/>
                <a:cs typeface="FrankRuehl" panose="020E0503060101010101" pitchFamily="34" charset="-79"/>
              </a:rPr>
              <a:t>“Dwell in this land, and I will be with you and bless you.”  Genesis 26: 3</a:t>
            </a:r>
          </a:p>
          <a:p>
            <a:pPr lvl="0" algn="ctr">
              <a:tabLst>
                <a:tab pos="2971800" algn="ctr"/>
              </a:tabLst>
            </a:pPr>
            <a:endParaRPr lang="en-US" sz="2400" b="1" i="1" dirty="0">
              <a:solidFill>
                <a:schemeClr val="accent4">
                  <a:lumMod val="60000"/>
                  <a:lumOff val="40000"/>
                </a:schemeClr>
              </a:solidFill>
              <a:effectLst>
                <a:outerShdw blurRad="38100" dist="38100" dir="2700000" algn="tl">
                  <a:srgbClr val="000000">
                    <a:alpha val="43137"/>
                  </a:srgbClr>
                </a:outerShdw>
              </a:effectLst>
              <a:latin typeface="Georgia" panose="02040502050405020303" pitchFamily="18" charset="0"/>
              <a:ea typeface="PMingLiU" panose="02020500000000000000" pitchFamily="18" charset="-120"/>
              <a:cs typeface="FrankRuehl" panose="020E0503060101010101" pitchFamily="34" charset="-79"/>
            </a:endParaRPr>
          </a:p>
          <a:p>
            <a:pPr lvl="0" algn="ctr">
              <a:tabLst>
                <a:tab pos="2971800" algn="ctr"/>
              </a:tabLst>
            </a:pPr>
            <a:r>
              <a:rPr lang="en-US" sz="3600" b="1" dirty="0">
                <a:solidFill>
                  <a:schemeClr val="accent4">
                    <a:lumMod val="60000"/>
                    <a:lumOff val="40000"/>
                  </a:schemeClr>
                </a:solidFill>
                <a:effectLst>
                  <a:outerShdw blurRad="38100" dist="38100" dir="2700000" algn="tl">
                    <a:srgbClr val="000000">
                      <a:alpha val="43137"/>
                    </a:srgbClr>
                  </a:outerShdw>
                </a:effectLst>
                <a:latin typeface="Georgia" panose="02040502050405020303" pitchFamily="18" charset="0"/>
                <a:ea typeface="PMingLiU" panose="02020500000000000000" pitchFamily="18" charset="-120"/>
                <a:cs typeface="FrankRuehl" panose="020E0503060101010101" pitchFamily="34" charset="-79"/>
              </a:rPr>
              <a:t>PART </a:t>
            </a:r>
            <a:r>
              <a:rPr lang="en-US" sz="3600" b="1" dirty="0" smtClean="0">
                <a:solidFill>
                  <a:schemeClr val="accent4">
                    <a:lumMod val="60000"/>
                    <a:lumOff val="40000"/>
                  </a:schemeClr>
                </a:solidFill>
                <a:effectLst>
                  <a:outerShdw blurRad="38100" dist="38100" dir="2700000" algn="tl">
                    <a:srgbClr val="000000">
                      <a:alpha val="43137"/>
                    </a:srgbClr>
                  </a:outerShdw>
                </a:effectLst>
                <a:latin typeface="Georgia" panose="02040502050405020303" pitchFamily="18" charset="0"/>
                <a:ea typeface="PMingLiU" panose="02020500000000000000" pitchFamily="18" charset="-120"/>
                <a:cs typeface="FrankRuehl" panose="020E0503060101010101" pitchFamily="34" charset="-79"/>
              </a:rPr>
              <a:t>EIGHT</a:t>
            </a:r>
            <a:r>
              <a:rPr lang="en-US" sz="3600" b="1" dirty="0" smtClean="0">
                <a:solidFill>
                  <a:schemeClr val="accent4">
                    <a:lumMod val="60000"/>
                    <a:lumOff val="40000"/>
                  </a:schemeClr>
                </a:solidFill>
                <a:effectLst>
                  <a:outerShdw blurRad="38100" dist="38100" dir="2700000" algn="tl">
                    <a:srgbClr val="000000">
                      <a:alpha val="43137"/>
                    </a:srgbClr>
                  </a:outerShdw>
                </a:effectLst>
                <a:latin typeface="Georgia" panose="02040502050405020303" pitchFamily="18" charset="0"/>
                <a:ea typeface="PMingLiU" panose="02020500000000000000" pitchFamily="18" charset="-120"/>
                <a:cs typeface="FrankRuehl" panose="020E0503060101010101" pitchFamily="34" charset="-79"/>
              </a:rPr>
              <a:t> </a:t>
            </a:r>
            <a:r>
              <a:rPr lang="en-US" sz="3600" b="1" dirty="0">
                <a:solidFill>
                  <a:schemeClr val="accent4">
                    <a:lumMod val="60000"/>
                    <a:lumOff val="40000"/>
                  </a:schemeClr>
                </a:solidFill>
                <a:effectLst>
                  <a:outerShdw blurRad="38100" dist="38100" dir="2700000" algn="tl">
                    <a:srgbClr val="000000">
                      <a:alpha val="43137"/>
                    </a:srgbClr>
                  </a:outerShdw>
                </a:effectLst>
                <a:latin typeface="Georgia" panose="02040502050405020303" pitchFamily="18" charset="0"/>
                <a:ea typeface="PMingLiU" panose="02020500000000000000" pitchFamily="18" charset="-120"/>
                <a:cs typeface="FrankRuehl" panose="020E0503060101010101" pitchFamily="34" charset="-79"/>
              </a:rPr>
              <a:t>– </a:t>
            </a:r>
            <a:r>
              <a:rPr lang="en-US" sz="3600" b="1" dirty="0" smtClean="0">
                <a:solidFill>
                  <a:schemeClr val="accent4">
                    <a:lumMod val="60000"/>
                    <a:lumOff val="40000"/>
                  </a:schemeClr>
                </a:solidFill>
                <a:effectLst>
                  <a:outerShdw blurRad="38100" dist="38100" dir="2700000" algn="tl">
                    <a:srgbClr val="000000">
                      <a:alpha val="43137"/>
                    </a:srgbClr>
                  </a:outerShdw>
                </a:effectLst>
                <a:latin typeface="Georgia" panose="02040502050405020303" pitchFamily="18" charset="0"/>
                <a:ea typeface="PMingLiU" panose="02020500000000000000" pitchFamily="18" charset="-120"/>
                <a:cs typeface="FrankRuehl" panose="020E0503060101010101" pitchFamily="34" charset="-79"/>
              </a:rPr>
              <a:t>BUSINESS and </a:t>
            </a:r>
            <a:r>
              <a:rPr lang="en-US" sz="3600" b="1" dirty="0">
                <a:solidFill>
                  <a:schemeClr val="accent4">
                    <a:lumMod val="60000"/>
                    <a:lumOff val="40000"/>
                  </a:schemeClr>
                </a:solidFill>
                <a:effectLst>
                  <a:outerShdw blurRad="38100" dist="38100" dir="2700000" algn="tl">
                    <a:srgbClr val="000000">
                      <a:alpha val="43137"/>
                    </a:srgbClr>
                  </a:outerShdw>
                </a:effectLst>
                <a:latin typeface="Georgia" panose="02040502050405020303" pitchFamily="18" charset="0"/>
                <a:ea typeface="PMingLiU" panose="02020500000000000000" pitchFamily="18" charset="-120"/>
                <a:cs typeface="FrankRuehl" panose="020E0503060101010101" pitchFamily="34" charset="-79"/>
              </a:rPr>
              <a:t>THE </a:t>
            </a:r>
            <a:r>
              <a:rPr lang="en-US" sz="3600" b="1" dirty="0" smtClean="0">
                <a:solidFill>
                  <a:schemeClr val="accent4">
                    <a:lumMod val="60000"/>
                    <a:lumOff val="40000"/>
                  </a:schemeClr>
                </a:solidFill>
                <a:effectLst>
                  <a:outerShdw blurRad="38100" dist="38100" dir="2700000" algn="tl">
                    <a:srgbClr val="000000">
                      <a:alpha val="43137"/>
                    </a:srgbClr>
                  </a:outerShdw>
                </a:effectLst>
                <a:latin typeface="Georgia" panose="02040502050405020303" pitchFamily="18" charset="0"/>
                <a:ea typeface="PMingLiU" panose="02020500000000000000" pitchFamily="18" charset="-120"/>
                <a:cs typeface="FrankRuehl" panose="020E0503060101010101" pitchFamily="34" charset="-79"/>
              </a:rPr>
              <a:t>PHILISTINES</a:t>
            </a:r>
            <a:r>
              <a:rPr lang="en-US" sz="3600" b="1" i="1" dirty="0" smtClean="0">
                <a:solidFill>
                  <a:schemeClr val="accent4">
                    <a:lumMod val="60000"/>
                    <a:lumOff val="40000"/>
                  </a:schemeClr>
                </a:solidFill>
                <a:effectLst>
                  <a:outerShdw blurRad="38100" dist="38100" dir="2700000" algn="tl">
                    <a:srgbClr val="000000">
                      <a:alpha val="43137"/>
                    </a:srgbClr>
                  </a:outerShdw>
                </a:effectLst>
                <a:latin typeface="Georgia" panose="02040502050405020303" pitchFamily="18" charset="0"/>
                <a:ea typeface="PMingLiU" panose="02020500000000000000" pitchFamily="18" charset="-120"/>
                <a:cs typeface="FrankRuehl" panose="020E0503060101010101" pitchFamily="34" charset="-79"/>
              </a:rPr>
              <a:t> </a:t>
            </a:r>
            <a:endParaRPr lang="en-US" sz="3600" dirty="0">
              <a:solidFill>
                <a:schemeClr val="accent4">
                  <a:lumMod val="60000"/>
                  <a:lumOff val="40000"/>
                </a:schemeClr>
              </a:solidFill>
              <a:effectLst>
                <a:outerShdw blurRad="38100" dist="38100" dir="2700000" algn="tl">
                  <a:srgbClr val="000000">
                    <a:alpha val="43137"/>
                  </a:srgbClr>
                </a:outerShdw>
              </a:effectLst>
              <a:latin typeface="Georgia" panose="02040502050405020303" pitchFamily="18" charset="0"/>
              <a:ea typeface="PMingLiU" panose="02020500000000000000" pitchFamily="18" charset="-120"/>
              <a:cs typeface="FrankRuehl" panose="020E0503060101010101" pitchFamily="34" charset="-79"/>
            </a:endParaRPr>
          </a:p>
        </p:txBody>
      </p:sp>
    </p:spTree>
    <p:extLst>
      <p:ext uri="{BB962C8B-B14F-4D97-AF65-F5344CB8AC3E}">
        <p14:creationId xmlns:p14="http://schemas.microsoft.com/office/powerpoint/2010/main" val="9357079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92209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422" y="256629"/>
            <a:ext cx="10529156" cy="685673"/>
          </a:xfrm>
        </p:spPr>
        <p:txBody>
          <a:bodyPr>
            <a:normAutofit/>
          </a:bodyPr>
          <a:lstStyle/>
          <a:p>
            <a:r>
              <a:rPr lang="en-US" sz="2800" dirty="0">
                <a:solidFill>
                  <a:schemeClr val="bg1"/>
                </a:solidFill>
              </a:rPr>
              <a:t>Genesis </a:t>
            </a:r>
            <a:r>
              <a:rPr lang="en-US" sz="2800" dirty="0" smtClean="0">
                <a:solidFill>
                  <a:schemeClr val="bg1"/>
                </a:solidFill>
              </a:rPr>
              <a:t>26:12-16</a:t>
            </a:r>
            <a:endParaRPr lang="en-US" sz="2800" dirty="0">
              <a:solidFill>
                <a:schemeClr val="bg1"/>
              </a:solidFill>
              <a:latin typeface="+mn-lt"/>
            </a:endParaRPr>
          </a:p>
        </p:txBody>
      </p:sp>
      <p:sp>
        <p:nvSpPr>
          <p:cNvPr id="3" name="Content Placeholder 2"/>
          <p:cNvSpPr>
            <a:spLocks noGrp="1"/>
          </p:cNvSpPr>
          <p:nvPr>
            <p:ph idx="1"/>
          </p:nvPr>
        </p:nvSpPr>
        <p:spPr>
          <a:xfrm>
            <a:off x="831422" y="878295"/>
            <a:ext cx="10529156" cy="5175034"/>
          </a:xfrm>
        </p:spPr>
        <p:txBody>
          <a:bodyPr>
            <a:noAutofit/>
          </a:bodyPr>
          <a:lstStyle/>
          <a:p>
            <a:pPr marL="0" indent="0">
              <a:buNone/>
            </a:pPr>
            <a:r>
              <a:rPr lang="en-US" dirty="0">
                <a:solidFill>
                  <a:schemeClr val="bg1"/>
                </a:solidFill>
              </a:rPr>
              <a:t>And Isaac sowed in that land and reaped in the same year a hundredfold.  The LORD blessed him, and the man became rich, and gained more and more until he became very wealthy.  He had possessions of flocks and herds and </a:t>
            </a:r>
            <a:r>
              <a:rPr lang="en-US" dirty="0" smtClean="0">
                <a:solidFill>
                  <a:schemeClr val="bg1"/>
                </a:solidFill>
              </a:rPr>
              <a:t>many </a:t>
            </a:r>
            <a:r>
              <a:rPr lang="en-US" dirty="0">
                <a:solidFill>
                  <a:schemeClr val="bg1"/>
                </a:solidFill>
              </a:rPr>
              <a:t>servants, so that the Philistines envied him.  (Now the Philistines had stopped and filled with earth all the wells that his father’s servants had dug in the days of Abraham his father.)  And Abimelech said to Isaac, “Go away from us, for you are much mightier than we.”</a:t>
            </a:r>
            <a:endParaRPr lang="en-US" dirty="0">
              <a:solidFill>
                <a:schemeClr val="bg1"/>
              </a:solidFill>
            </a:endParaRPr>
          </a:p>
        </p:txBody>
      </p:sp>
    </p:spTree>
    <p:extLst>
      <p:ext uri="{BB962C8B-B14F-4D97-AF65-F5344CB8AC3E}">
        <p14:creationId xmlns:p14="http://schemas.microsoft.com/office/powerpoint/2010/main" val="1109309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422" y="256629"/>
            <a:ext cx="10529156" cy="685673"/>
          </a:xfrm>
        </p:spPr>
        <p:txBody>
          <a:bodyPr>
            <a:normAutofit/>
          </a:bodyPr>
          <a:lstStyle/>
          <a:p>
            <a:r>
              <a:rPr lang="en-US" sz="2800" dirty="0">
                <a:solidFill>
                  <a:schemeClr val="bg1"/>
                </a:solidFill>
              </a:rPr>
              <a:t>Genesis </a:t>
            </a:r>
            <a:r>
              <a:rPr lang="en-US" sz="2800" dirty="0" smtClean="0">
                <a:solidFill>
                  <a:schemeClr val="bg1"/>
                </a:solidFill>
              </a:rPr>
              <a:t>26:17-20</a:t>
            </a:r>
            <a:endParaRPr lang="en-US" sz="2800" dirty="0">
              <a:solidFill>
                <a:schemeClr val="bg1"/>
              </a:solidFill>
              <a:latin typeface="+mn-lt"/>
            </a:endParaRPr>
          </a:p>
        </p:txBody>
      </p:sp>
      <p:sp>
        <p:nvSpPr>
          <p:cNvPr id="3" name="Content Placeholder 2"/>
          <p:cNvSpPr>
            <a:spLocks noGrp="1"/>
          </p:cNvSpPr>
          <p:nvPr>
            <p:ph idx="1"/>
          </p:nvPr>
        </p:nvSpPr>
        <p:spPr>
          <a:xfrm>
            <a:off x="831422" y="878295"/>
            <a:ext cx="10529156" cy="5175034"/>
          </a:xfrm>
        </p:spPr>
        <p:txBody>
          <a:bodyPr>
            <a:noAutofit/>
          </a:bodyPr>
          <a:lstStyle/>
          <a:p>
            <a:pPr marL="0" indent="0">
              <a:buNone/>
            </a:pPr>
            <a:r>
              <a:rPr lang="en-US" dirty="0" smtClean="0">
                <a:solidFill>
                  <a:schemeClr val="bg1"/>
                </a:solidFill>
              </a:rPr>
              <a:t>So </a:t>
            </a:r>
            <a:r>
              <a:rPr lang="en-US" dirty="0">
                <a:solidFill>
                  <a:schemeClr val="bg1"/>
                </a:solidFill>
              </a:rPr>
              <a:t>Isaac departed from there and encamped in the Valley of </a:t>
            </a:r>
            <a:r>
              <a:rPr lang="en-US" dirty="0" err="1">
                <a:solidFill>
                  <a:schemeClr val="bg1"/>
                </a:solidFill>
              </a:rPr>
              <a:t>Gerar</a:t>
            </a:r>
            <a:r>
              <a:rPr lang="en-US" dirty="0">
                <a:solidFill>
                  <a:schemeClr val="bg1"/>
                </a:solidFill>
              </a:rPr>
              <a:t> and settled there.  And Isaac dug again the wells of water that had been dug in the days of Abraham his father, which the Philistines had stopped after the death of Abraham.  And he gave them their names that his father had given them.  But when Isaac’s servants dug in the valley and found there a well of spring water, the herdsmen of </a:t>
            </a:r>
            <a:r>
              <a:rPr lang="en-US" dirty="0" err="1">
                <a:solidFill>
                  <a:schemeClr val="bg1"/>
                </a:solidFill>
              </a:rPr>
              <a:t>Gerar</a:t>
            </a:r>
            <a:r>
              <a:rPr lang="en-US" dirty="0">
                <a:solidFill>
                  <a:schemeClr val="bg1"/>
                </a:solidFill>
              </a:rPr>
              <a:t> quarreled with Isaac’s herdsmen, saying “The water is ours.”  So he called the name of the well </a:t>
            </a:r>
            <a:r>
              <a:rPr lang="en-US" dirty="0" err="1">
                <a:solidFill>
                  <a:schemeClr val="bg1"/>
                </a:solidFill>
              </a:rPr>
              <a:t>Esek</a:t>
            </a:r>
            <a:r>
              <a:rPr lang="en-US" dirty="0">
                <a:solidFill>
                  <a:schemeClr val="bg1"/>
                </a:solidFill>
              </a:rPr>
              <a:t>, because they contended with him</a:t>
            </a:r>
            <a:r>
              <a:rPr lang="en-US" dirty="0" smtClean="0">
                <a:solidFill>
                  <a:schemeClr val="bg1"/>
                </a:solidFill>
              </a:rPr>
              <a:t>.</a:t>
            </a:r>
            <a:endParaRPr lang="en-US" dirty="0">
              <a:solidFill>
                <a:schemeClr val="bg1"/>
              </a:solidFill>
            </a:endParaRPr>
          </a:p>
        </p:txBody>
      </p:sp>
    </p:spTree>
    <p:extLst>
      <p:ext uri="{BB962C8B-B14F-4D97-AF65-F5344CB8AC3E}">
        <p14:creationId xmlns:p14="http://schemas.microsoft.com/office/powerpoint/2010/main" val="2359601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422" y="256629"/>
            <a:ext cx="10529156" cy="685673"/>
          </a:xfrm>
        </p:spPr>
        <p:txBody>
          <a:bodyPr>
            <a:normAutofit/>
          </a:bodyPr>
          <a:lstStyle/>
          <a:p>
            <a:r>
              <a:rPr lang="en-US" sz="2800" dirty="0">
                <a:solidFill>
                  <a:schemeClr val="bg1"/>
                </a:solidFill>
              </a:rPr>
              <a:t>Genesis </a:t>
            </a:r>
            <a:r>
              <a:rPr lang="en-US" sz="2800" dirty="0" smtClean="0">
                <a:solidFill>
                  <a:schemeClr val="bg1"/>
                </a:solidFill>
              </a:rPr>
              <a:t>26:21-25</a:t>
            </a:r>
            <a:endParaRPr lang="en-US" sz="2800" dirty="0">
              <a:solidFill>
                <a:schemeClr val="bg1"/>
              </a:solidFill>
              <a:latin typeface="+mn-lt"/>
            </a:endParaRPr>
          </a:p>
        </p:txBody>
      </p:sp>
      <p:sp>
        <p:nvSpPr>
          <p:cNvPr id="3" name="Content Placeholder 2"/>
          <p:cNvSpPr>
            <a:spLocks noGrp="1"/>
          </p:cNvSpPr>
          <p:nvPr>
            <p:ph idx="1"/>
          </p:nvPr>
        </p:nvSpPr>
        <p:spPr>
          <a:xfrm>
            <a:off x="831422" y="878295"/>
            <a:ext cx="10529156" cy="5175034"/>
          </a:xfrm>
        </p:spPr>
        <p:txBody>
          <a:bodyPr>
            <a:noAutofit/>
          </a:bodyPr>
          <a:lstStyle/>
          <a:p>
            <a:pPr marL="0" indent="0">
              <a:buNone/>
            </a:pPr>
            <a:r>
              <a:rPr lang="en-US" dirty="0" smtClean="0">
                <a:solidFill>
                  <a:schemeClr val="bg1"/>
                </a:solidFill>
              </a:rPr>
              <a:t>Then </a:t>
            </a:r>
            <a:r>
              <a:rPr lang="en-US" dirty="0">
                <a:solidFill>
                  <a:schemeClr val="bg1"/>
                </a:solidFill>
              </a:rPr>
              <a:t>they dug another well, and they quarreled over that also, so he called its name </a:t>
            </a:r>
            <a:r>
              <a:rPr lang="en-US" dirty="0" err="1">
                <a:solidFill>
                  <a:schemeClr val="bg1"/>
                </a:solidFill>
              </a:rPr>
              <a:t>Sitnah</a:t>
            </a:r>
            <a:r>
              <a:rPr lang="en-US" dirty="0">
                <a:solidFill>
                  <a:schemeClr val="bg1"/>
                </a:solidFill>
              </a:rPr>
              <a:t>.  And he moved from there and dug another well, and they did not quarrel over it.  So he called its name Rehoboth, saying, “For now the LORD has made room for us, and we shall be fruitful in the land.”</a:t>
            </a:r>
          </a:p>
          <a:p>
            <a:pPr marL="0" indent="0">
              <a:buNone/>
            </a:pPr>
            <a:r>
              <a:rPr lang="en-US" dirty="0">
                <a:solidFill>
                  <a:schemeClr val="bg1"/>
                </a:solidFill>
              </a:rPr>
              <a:t>From there he went up to Beersheba.  And the LORD appeared to him the same night and said, “I am the God of Abraham your father.  Fear not, for I am with you and will bless you and multiply your offspring for my servant Abraham's sake.”  So he built an altar there and called upon the name of the LORD and pitched his tent there.  And there Isaac's servants dug a well.</a:t>
            </a:r>
            <a:endParaRPr lang="en-US" dirty="0">
              <a:solidFill>
                <a:schemeClr val="bg1"/>
              </a:solidFill>
            </a:endParaRPr>
          </a:p>
        </p:txBody>
      </p:sp>
    </p:spTree>
    <p:extLst>
      <p:ext uri="{BB962C8B-B14F-4D97-AF65-F5344CB8AC3E}">
        <p14:creationId xmlns:p14="http://schemas.microsoft.com/office/powerpoint/2010/main" val="3915074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3569154931"/>
              </p:ext>
            </p:extLst>
          </p:nvPr>
        </p:nvGraphicFramePr>
        <p:xfrm>
          <a:off x="2186940" y="1014984"/>
          <a:ext cx="7818120" cy="49834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55097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8819</TotalTime>
  <Words>953</Words>
  <Application>Microsoft Office PowerPoint</Application>
  <PresentationFormat>Widescreen</PresentationFormat>
  <Paragraphs>41</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Calibri Light</vt:lpstr>
      <vt:lpstr>FrankRuehl</vt:lpstr>
      <vt:lpstr>Georgia</vt:lpstr>
      <vt:lpstr>PMingLiU</vt:lpstr>
      <vt:lpstr>Office Theme</vt:lpstr>
      <vt:lpstr>PowerPoint Presentation</vt:lpstr>
      <vt:lpstr>PowerPoint Presentation</vt:lpstr>
      <vt:lpstr>PowerPoint Presentation</vt:lpstr>
      <vt:lpstr>PowerPoint Presentation</vt:lpstr>
      <vt:lpstr>PowerPoint Presentation</vt:lpstr>
      <vt:lpstr>Genesis 26:12-16</vt:lpstr>
      <vt:lpstr>Genesis 26:17-20</vt:lpstr>
      <vt:lpstr>Genesis 26:21-25</vt:lpstr>
      <vt:lpstr>PowerPoint Presentation</vt:lpstr>
      <vt:lpstr>PowerPoint Presentation</vt:lpstr>
      <vt:lpstr>PowerPoint Presentation</vt:lpstr>
      <vt:lpstr>PowerPoint Presentation</vt:lpstr>
      <vt:lpstr>Genesis 26:2-3</vt:lpstr>
      <vt:lpstr>PowerPoint Presentation</vt:lpstr>
      <vt:lpstr>PowerPoint Presentation</vt:lpstr>
      <vt:lpstr>Genesis 26:26-33</vt:lpstr>
      <vt:lpstr>PowerPoint Presentation</vt:lpstr>
      <vt:lpstr>PowerPoint Presentation</vt:lpstr>
      <vt:lpstr>PowerPoint Presentation</vt:lpstr>
      <vt:lpstr>PowerPoint Presentation</vt:lpstr>
      <vt:lpstr>PowerPoint Presentation</vt:lpstr>
      <vt:lpstr>PowerPoint Presentation</vt:lpstr>
      <vt:lpstr>Mark 4:8-9, 20</vt:lpstr>
    </vt:vector>
  </TitlesOfParts>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Schetelich</dc:creator>
  <cp:lastModifiedBy>Sean M. Williams</cp:lastModifiedBy>
  <cp:revision>147</cp:revision>
  <dcterms:created xsi:type="dcterms:W3CDTF">2017-10-29T20:50:48Z</dcterms:created>
  <dcterms:modified xsi:type="dcterms:W3CDTF">2018-03-04T08:22:58Z</dcterms:modified>
</cp:coreProperties>
</file>