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8" r:id="rId2"/>
    <p:sldId id="287" r:id="rId3"/>
    <p:sldId id="334" r:id="rId4"/>
    <p:sldId id="335" r:id="rId5"/>
    <p:sldId id="292" r:id="rId6"/>
    <p:sldId id="314" r:id="rId7"/>
    <p:sldId id="315" r:id="rId8"/>
    <p:sldId id="293" r:id="rId9"/>
    <p:sldId id="316" r:id="rId10"/>
    <p:sldId id="317" r:id="rId11"/>
    <p:sldId id="294" r:id="rId12"/>
    <p:sldId id="295" r:id="rId13"/>
    <p:sldId id="319" r:id="rId14"/>
    <p:sldId id="320" r:id="rId15"/>
    <p:sldId id="321" r:id="rId16"/>
    <p:sldId id="322" r:id="rId17"/>
    <p:sldId id="323" r:id="rId18"/>
    <p:sldId id="324" r:id="rId19"/>
    <p:sldId id="325" r:id="rId20"/>
    <p:sldId id="326" r:id="rId21"/>
    <p:sldId id="327" r:id="rId22"/>
    <p:sldId id="328" r:id="rId23"/>
    <p:sldId id="329" r:id="rId24"/>
    <p:sldId id="330" r:id="rId25"/>
    <p:sldId id="33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AF53"/>
    <a:srgbClr val="85B5E5"/>
    <a:srgbClr val="E5C8B2"/>
    <a:srgbClr val="76706B"/>
    <a:srgbClr val="857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093" autoAdjust="0"/>
    <p:restoredTop sz="94660"/>
  </p:normalViewPr>
  <p:slideViewPr>
    <p:cSldViewPr snapToGrid="0">
      <p:cViewPr varScale="1">
        <p:scale>
          <a:sx n="33" d="100"/>
          <a:sy n="33" d="100"/>
        </p:scale>
        <p:origin x="66" y="15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9458" name="Rectangle 2"/>
          <p:cNvSpPr>
            <a:spLocks noGrp="1" noChangeArrowheads="1"/>
          </p:cNvSpPr>
          <p:nvPr>
            <p:ph type="ctrTitle" sz="quarter"/>
          </p:nvPr>
        </p:nvSpPr>
        <p:spPr>
          <a:xfrm>
            <a:off x="914400" y="1676400"/>
            <a:ext cx="10363200" cy="1828800"/>
          </a:xfrm>
        </p:spPr>
        <p:txBody>
          <a:bodyPr/>
          <a:lstStyle>
            <a:lvl1pPr>
              <a:defRPr/>
            </a:lvl1pPr>
          </a:lstStyle>
          <a:p>
            <a:r>
              <a:rPr lang="en-US"/>
              <a:t>Click to edit Master title style</a:t>
            </a:r>
          </a:p>
        </p:txBody>
      </p:sp>
      <p:sp>
        <p:nvSpPr>
          <p:cNvPr id="19459" name="Rectangle 3"/>
          <p:cNvSpPr>
            <a:spLocks noGrp="1" noChangeArrowheads="1"/>
          </p:cNvSpPr>
          <p:nvPr>
            <p:ph type="subTitle" sz="quarter" idx="1"/>
          </p:nvPr>
        </p:nvSpPr>
        <p:spPr>
          <a:xfrm>
            <a:off x="1828800" y="3886200"/>
            <a:ext cx="85344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D43EEE-267E-465F-8D37-E43137E2E9B4}"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4185732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55BFC3-C40B-410B-A748-82C05DB8BC8F}"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604051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81000"/>
            <a:ext cx="27432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81000"/>
            <a:ext cx="80264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F01D2C-B4EA-4444-B96E-985337FC23DA}"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67749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6A2972-5E12-4BB3-A763-D48B45257633}"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89666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578ED0D-380D-42FB-A907-DF248638BE13}"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255873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384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F11E33A-B1EA-44CC-BBA9-50F66E47EAE9}"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3180342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D675013-AD85-442F-BF10-91352842DD38}"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53060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9599B98C-FCF9-4185-9D4F-B47BFC84A6D9}"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1804828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085F10F-12F6-4CB3-A6D2-A19B14D588B2}"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326376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386E30-A6B7-4E2C-AE81-1CF5E7C8A29E}"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2875680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prstClr val="white"/>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prstClr val="white"/>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1ABFB8-18A6-46C5-9913-B1881CF12341}" type="slidenum">
              <a:rPr lang="en-US" altLang="en-US">
                <a:solidFill>
                  <a:prstClr val="white"/>
                </a:solidFill>
              </a:rPr>
              <a:pPr>
                <a:defRPr/>
              </a:pPr>
              <a:t>‹#›</a:t>
            </a:fld>
            <a:endParaRPr lang="en-US" altLang="en-US">
              <a:solidFill>
                <a:prstClr val="white"/>
              </a:solidFill>
            </a:endParaRPr>
          </a:p>
        </p:txBody>
      </p:sp>
    </p:spTree>
    <p:extLst>
      <p:ext uri="{BB962C8B-B14F-4D97-AF65-F5344CB8AC3E}">
        <p14:creationId xmlns:p14="http://schemas.microsoft.com/office/powerpoint/2010/main" val="42559493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09600" y="381000"/>
            <a:ext cx="109728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8435" name="Rectangle 3"/>
          <p:cNvSpPr>
            <a:spLocks noGrp="1" noChangeArrowheads="1"/>
          </p:cNvSpPr>
          <p:nvPr>
            <p:ph type="body" idx="1"/>
          </p:nvPr>
        </p:nvSpPr>
        <p:spPr bwMode="auto">
          <a:xfrm>
            <a:off x="609600" y="1981200"/>
            <a:ext cx="109728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6"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prstClr val="white"/>
              </a:solidFill>
            </a:endParaRPr>
          </a:p>
        </p:txBody>
      </p:sp>
      <p:sp>
        <p:nvSpPr>
          <p:cNvPr id="18437"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fontAlgn="base">
              <a:spcBef>
                <a:spcPct val="0"/>
              </a:spcBef>
              <a:spcAft>
                <a:spcPct val="0"/>
              </a:spcAft>
              <a:defRPr/>
            </a:pPr>
            <a:endParaRPr lang="en-US">
              <a:solidFill>
                <a:prstClr val="white"/>
              </a:solidFill>
            </a:endParaRPr>
          </a:p>
        </p:txBody>
      </p:sp>
      <p:sp>
        <p:nvSpPr>
          <p:cNvPr id="18438"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696464"/>
                  </a:outerShdw>
                </a:effectLst>
                <a:latin typeface="Arial" panose="020B0604020202020204" pitchFamily="34" charset="0"/>
              </a:defRPr>
            </a:lvl1pPr>
          </a:lstStyle>
          <a:p>
            <a:pPr fontAlgn="base">
              <a:spcBef>
                <a:spcPct val="0"/>
              </a:spcBef>
              <a:spcAft>
                <a:spcPct val="0"/>
              </a:spcAft>
              <a:defRPr/>
            </a:pPr>
            <a:fld id="{8D5B4D93-7A6D-4258-84D7-8D387F5F09E0}" type="slidenum">
              <a:rPr lang="en-US" altLang="en-US">
                <a:solidFill>
                  <a:prstClr val="white"/>
                </a:solidFill>
              </a:rPr>
              <a:pPr fontAlgn="base">
                <a:spcBef>
                  <a:spcPct val="0"/>
                </a:spcBef>
                <a:spcAft>
                  <a:spcPct val="0"/>
                </a:spcAft>
                <a:defRPr/>
              </a:pPr>
              <a:t>‹#›</a:t>
            </a:fld>
            <a:endParaRPr lang="en-US" altLang="en-US">
              <a:solidFill>
                <a:prstClr val="white"/>
              </a:solidFill>
            </a:endParaRPr>
          </a:p>
        </p:txBody>
      </p:sp>
    </p:spTree>
    <p:extLst>
      <p:ext uri="{BB962C8B-B14F-4D97-AF65-F5344CB8AC3E}">
        <p14:creationId xmlns:p14="http://schemas.microsoft.com/office/powerpoint/2010/main" val="351201639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anose="05000000000000000000"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anose="05000000000000000000"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pattFill prst="pct5">
          <a:fgClr>
            <a:srgbClr val="857969"/>
          </a:fgClr>
          <a:bgClr>
            <a:srgbClr val="76706B"/>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4843" y="435661"/>
            <a:ext cx="11195222" cy="5825971"/>
          </a:xfrm>
          <a:prstGeom prst="rect">
            <a:avLst/>
          </a:prstGeom>
          <a:ln w="88900" cap="sq" cmpd="thickThin">
            <a:solidFill>
              <a:schemeClr val="accent1">
                <a:lumMod val="50000"/>
              </a:schemeClr>
            </a:solidFill>
            <a:prstDash val="solid"/>
            <a:miter lim="800000"/>
          </a:ln>
          <a:effectLst>
            <a:innerShdw blurRad="76200">
              <a:srgbClr val="000000"/>
            </a:innerShdw>
          </a:effectLst>
        </p:spPr>
      </p:pic>
      <p:sp>
        <p:nvSpPr>
          <p:cNvPr id="3" name="Rectangle 2"/>
          <p:cNvSpPr/>
          <p:nvPr/>
        </p:nvSpPr>
        <p:spPr>
          <a:xfrm>
            <a:off x="482551" y="454515"/>
            <a:ext cx="11121847" cy="1569660"/>
          </a:xfrm>
          <a:prstGeom prst="rect">
            <a:avLst/>
          </a:prstGeom>
          <a:solidFill>
            <a:schemeClr val="bg2">
              <a:alpha val="62000"/>
            </a:schemeClr>
          </a:solidFill>
        </p:spPr>
        <p:txBody>
          <a:bodyPr wrap="square">
            <a:spAutoFit/>
          </a:bodyPr>
          <a:lstStyle/>
          <a:p>
            <a:pPr lvl="0" eaLnBrk="0" fontAlgn="base" hangingPunct="0">
              <a:spcBef>
                <a:spcPct val="0"/>
              </a:spcBef>
              <a:spcAft>
                <a:spcPct val="0"/>
              </a:spcAft>
            </a:pPr>
            <a:r>
              <a:rPr lang="en-US" altLang="en-US" sz="3200" b="1" i="1" dirty="0">
                <a:solidFill>
                  <a:prstClr val="white"/>
                </a:solidFill>
                <a:latin typeface="Bookman Old Style" panose="02050604050505020204" pitchFamily="18" charset="0"/>
                <a:ea typeface="Times New Roman" panose="02020603050405020304" pitchFamily="18" charset="0"/>
              </a:rPr>
              <a:t>Now it was the Feast of Dedication in Jerusalem, and it was winter.  And Jesus walked in the temple, in Solomon's porch. 	</a:t>
            </a:r>
            <a:r>
              <a:rPr lang="en-US" altLang="en-US" sz="3200" b="1" dirty="0">
                <a:solidFill>
                  <a:prstClr val="white"/>
                </a:solidFill>
                <a:latin typeface="Bookman Old Style" panose="02050604050505020204" pitchFamily="18" charset="0"/>
                <a:ea typeface="Times New Roman" panose="02020603050405020304" pitchFamily="18" charset="0"/>
              </a:rPr>
              <a:t>John 10: 22, 23</a:t>
            </a:r>
            <a:endParaRPr lang="en-US" altLang="en-US" sz="3200" b="1" dirty="0">
              <a:solidFill>
                <a:prstClr val="white"/>
              </a:solidFill>
              <a:latin typeface="Bookman Old Style" panose="02050604050505020204" pitchFamily="18" charset="0"/>
            </a:endParaRPr>
          </a:p>
        </p:txBody>
      </p:sp>
    </p:spTree>
    <p:extLst>
      <p:ext uri="{BB962C8B-B14F-4D97-AF65-F5344CB8AC3E}">
        <p14:creationId xmlns:p14="http://schemas.microsoft.com/office/powerpoint/2010/main" val="3673831380"/>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descr="http://cdn.historycollection.co/wp-content/uploads/2016/09/Macedonian-Emp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4519" cy="59516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72642"/>
            <a:ext cx="11999494" cy="5755422"/>
          </a:xfrm>
          <a:prstGeom prst="rect">
            <a:avLst/>
          </a:prstGeom>
          <a:solidFill>
            <a:srgbClr val="E5C8B2">
              <a:alpha val="46000"/>
            </a:srgbClr>
          </a:solidFill>
        </p:spPr>
        <p:txBody>
          <a:bodyPr wrap="square">
            <a:spAutoFit/>
          </a:bodyPr>
          <a:lstStyle/>
          <a:p>
            <a:pPr lvl="0" algn="just"/>
            <a:r>
              <a:rPr lang="en-US" altLang="en-US" sz="4000" b="1" i="1" dirty="0">
                <a:solidFill>
                  <a:schemeClr val="bg1"/>
                </a:solidFill>
                <a:latin typeface="Bookman Old Style" panose="02050604050505020204" pitchFamily="18" charset="0"/>
              </a:rPr>
              <a:t>Then a mighty king shall arise, who shall rule with great dominion, and do according to his will. … his kingdom shall be broken up and divided toward the four winds of heaven, but not among his posterity. 				</a:t>
            </a:r>
            <a:r>
              <a:rPr lang="en-US" altLang="en-US" sz="3200" b="1" i="1" dirty="0">
                <a:solidFill>
                  <a:schemeClr val="bg1"/>
                </a:solidFill>
                <a:latin typeface="Bookman Old Style" panose="02050604050505020204" pitchFamily="18" charset="0"/>
              </a:rPr>
              <a:t>						</a:t>
            </a:r>
            <a:r>
              <a:rPr lang="en-US" altLang="en-US" sz="3200" b="1" dirty="0">
                <a:solidFill>
                  <a:schemeClr val="bg1"/>
                </a:solidFill>
                <a:latin typeface="Bookman Old Style" panose="02050604050505020204" pitchFamily="18" charset="0"/>
              </a:rPr>
              <a:t>Daniel 11: 3, 4</a:t>
            </a:r>
          </a:p>
          <a:p>
            <a:pPr lvl="0" algn="just"/>
            <a:endParaRPr lang="en-US" altLang="en-US" sz="3200" b="1" dirty="0">
              <a:solidFill>
                <a:schemeClr val="bg1"/>
              </a:solidFill>
              <a:latin typeface="Bookman Old Style" panose="02050604050505020204" pitchFamily="18" charset="0"/>
            </a:endParaRPr>
          </a:p>
          <a:p>
            <a:pPr lvl="0" algn="just"/>
            <a:endParaRPr lang="en-US" altLang="en-US" sz="3200" b="1" dirty="0">
              <a:solidFill>
                <a:prstClr val="white"/>
              </a:solidFill>
              <a:latin typeface="Bookman Old Style" panose="02050604050505020204" pitchFamily="18" charset="0"/>
            </a:endParaRPr>
          </a:p>
          <a:p>
            <a:pPr lvl="0" algn="just"/>
            <a:endParaRPr lang="en-US" altLang="en-US" sz="3200" b="1" dirty="0">
              <a:solidFill>
                <a:prstClr val="white"/>
              </a:solidFill>
              <a:latin typeface="Bookman Old Style" panose="02050604050505020204" pitchFamily="18" charset="0"/>
            </a:endParaRPr>
          </a:p>
          <a:p>
            <a:pPr lvl="0" algn="just"/>
            <a:endParaRPr lang="en-US" altLang="en-US" sz="3200" b="1" dirty="0">
              <a:solidFill>
                <a:prstClr val="white"/>
              </a:solidFill>
              <a:latin typeface="Bookman Old Style" panose="02050604050505020204" pitchFamily="18" charset="0"/>
            </a:endParaRPr>
          </a:p>
        </p:txBody>
      </p:sp>
    </p:spTree>
    <p:extLst>
      <p:ext uri="{BB962C8B-B14F-4D97-AF65-F5344CB8AC3E}">
        <p14:creationId xmlns:p14="http://schemas.microsoft.com/office/powerpoint/2010/main" val="51959371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7101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42" y="41063"/>
            <a:ext cx="12175958" cy="5064337"/>
          </a:xfrm>
          <a:prstGeom prst="rect">
            <a:avLst/>
          </a:prstGeom>
          <a:noFill/>
          <a:extLst>
            <a:ext uri="{909E8E84-426E-40DD-AFC4-6F175D3DCCD1}">
              <a14:hiddenFill xmlns:a14="http://schemas.microsoft.com/office/drawing/2010/main">
                <a:solidFill>
                  <a:srgbClr val="FFFFFF"/>
                </a:solidFill>
              </a14:hiddenFill>
            </a:ext>
          </a:extLst>
        </p:spPr>
      </p:pic>
      <p:sp>
        <p:nvSpPr>
          <p:cNvPr id="171017" name="Rectangle 9"/>
          <p:cNvSpPr>
            <a:spLocks noChangeArrowheads="1"/>
          </p:cNvSpPr>
          <p:nvPr/>
        </p:nvSpPr>
        <p:spPr bwMode="auto">
          <a:xfrm>
            <a:off x="4362418" y="5120216"/>
            <a:ext cx="4104008"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eaLnBrk="1" hangingPunct="1"/>
            <a:r>
              <a:rPr lang="en-US" altLang="en-US" sz="5400" b="1" dirty="0">
                <a:latin typeface="Agency FB" panose="020B0503020202020204" pitchFamily="34" charset="0"/>
              </a:rPr>
              <a:t>THE GYMNASIUM</a:t>
            </a:r>
            <a:r>
              <a:rPr lang="en-US" altLang="en-US" sz="2800" dirty="0">
                <a:latin typeface="Agency FB" panose="020B0503020202020204" pitchFamily="34" charset="0"/>
              </a:rPr>
              <a:t> </a:t>
            </a:r>
          </a:p>
          <a:p>
            <a:pPr algn="ctr" eaLnBrk="1" hangingPunct="1"/>
            <a:r>
              <a:rPr lang="en-US" altLang="en-US" sz="3600" dirty="0" err="1">
                <a:latin typeface="Agency FB" panose="020B0503020202020204" pitchFamily="34" charset="0"/>
              </a:rPr>
              <a:t>gymnos</a:t>
            </a:r>
            <a:endParaRPr lang="en-US" altLang="en-US" sz="3600" dirty="0">
              <a:latin typeface="Agency FB" panose="020B0503020202020204" pitchFamily="34" charset="0"/>
            </a:endParaRPr>
          </a:p>
        </p:txBody>
      </p:sp>
    </p:spTree>
    <p:extLst>
      <p:ext uri="{BB962C8B-B14F-4D97-AF65-F5344CB8AC3E}">
        <p14:creationId xmlns:p14="http://schemas.microsoft.com/office/powerpoint/2010/main" val="311975291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3074" name="Picture 2" descr="https://i.pinimg.com/originals/7f/ce/d4/7fced48fd182676c0dcd493dbd2d2fb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2428181"/>
            <a:ext cx="10972800" cy="3539430"/>
          </a:xfrm>
          <a:prstGeom prst="rect">
            <a:avLst/>
          </a:prstGeom>
        </p:spPr>
        <p:txBody>
          <a:bodyPr wrap="square">
            <a:spAutoFit/>
          </a:bodyPr>
          <a:lstStyle/>
          <a:p>
            <a:pPr lvl="0"/>
            <a:r>
              <a:rPr lang="en-US" altLang="en-US" sz="4400" b="1" i="1" dirty="0">
                <a:solidFill>
                  <a:schemeClr val="bg1">
                    <a:lumMod val="95000"/>
                    <a:lumOff val="5000"/>
                  </a:schemeClr>
                </a:solidFill>
                <a:latin typeface="Bookman Old Style" panose="02050604050505020204" pitchFamily="18" charset="0"/>
              </a:rPr>
              <a:t>Peter, an apostle of Jesus Christ, to the pilgrims of the Dispersion in Pontus, Galatia, Cappadocia, Asia, and Bithynia</a:t>
            </a:r>
            <a:r>
              <a:rPr lang="en-US" altLang="en-US" sz="4400" b="1" dirty="0">
                <a:solidFill>
                  <a:schemeClr val="bg1">
                    <a:lumMod val="95000"/>
                    <a:lumOff val="5000"/>
                  </a:schemeClr>
                </a:solidFill>
                <a:latin typeface="Bookman Old Style" panose="02050604050505020204" pitchFamily="18" charset="0"/>
              </a:rPr>
              <a:t> …</a:t>
            </a:r>
          </a:p>
          <a:p>
            <a:pPr lvl="0"/>
            <a:r>
              <a:rPr lang="en-US" altLang="en-US" sz="4800" b="1" dirty="0">
                <a:solidFill>
                  <a:schemeClr val="bg1">
                    <a:lumMod val="95000"/>
                    <a:lumOff val="5000"/>
                  </a:schemeClr>
                </a:solidFill>
                <a:latin typeface="Bookman Old Style" panose="02050604050505020204" pitchFamily="18" charset="0"/>
              </a:rPr>
              <a:t>					</a:t>
            </a:r>
            <a:r>
              <a:rPr lang="en-US" altLang="en-US" sz="4000" dirty="0">
                <a:solidFill>
                  <a:schemeClr val="bg1">
                    <a:lumMod val="95000"/>
                    <a:lumOff val="5000"/>
                  </a:schemeClr>
                </a:solidFill>
                <a:latin typeface="Bookman Old Style" panose="02050604050505020204" pitchFamily="18" charset="0"/>
              </a:rPr>
              <a:t>I Peter 1: 1</a:t>
            </a:r>
            <a:endParaRPr lang="en-US" altLang="en-US" sz="4800" b="1" dirty="0">
              <a:solidFill>
                <a:schemeClr val="bg1">
                  <a:lumMod val="95000"/>
                  <a:lumOff val="5000"/>
                </a:schemeClr>
              </a:solidFill>
              <a:latin typeface="Bookman Old Style" panose="02050604050505020204" pitchFamily="18" charset="0"/>
            </a:endParaRPr>
          </a:p>
        </p:txBody>
      </p:sp>
    </p:spTree>
    <p:extLst>
      <p:ext uri="{BB962C8B-B14F-4D97-AF65-F5344CB8AC3E}">
        <p14:creationId xmlns:p14="http://schemas.microsoft.com/office/powerpoint/2010/main" val="1147268244"/>
      </p:ext>
    </p:extLst>
  </p:cSld>
  <p:clrMapOvr>
    <a:masterClrMapping/>
  </p:clrMapOvr>
  <p:transition spd="slow">
    <p:blinds dir="vert"/>
  </p:transition>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3074" name="Picture 2" descr="https://i.pinimg.com/originals/7f/ce/d4/7fced48fd182676c0dcd493dbd2d2fb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76463" y="397401"/>
            <a:ext cx="11839074" cy="6063198"/>
          </a:xfrm>
          <a:prstGeom prst="rect">
            <a:avLst/>
          </a:prstGeom>
        </p:spPr>
        <p:txBody>
          <a:bodyPr wrap="square">
            <a:spAutoFit/>
          </a:bodyPr>
          <a:lstStyle/>
          <a:p>
            <a:pPr lvl="0"/>
            <a:r>
              <a:rPr lang="en-US" altLang="en-US" sz="3200" b="1" i="1" dirty="0">
                <a:solidFill>
                  <a:schemeClr val="bg1">
                    <a:lumMod val="95000"/>
                    <a:lumOff val="5000"/>
                  </a:schemeClr>
                </a:solidFill>
                <a:latin typeface="Bookman Old Style" panose="02050604050505020204" pitchFamily="18" charset="0"/>
              </a:rPr>
              <a:t>Therefore, since Christ suffered for us in the flesh, arm yourselves also with the same mind, for he who has suffered in the flesh has ceased from sin,  that he no longer should live the rest of his time in the flesh for the lusts of men, but for the will of God.  For we have spent enough of our past lifetime in doing the will of the Gentiles--when we walked in lewdness, lusts, drunkenness, revelries, drinking parties, and abominable idolatries.  In regard to these, they think it strange that you do not run with them in the same flood of dissipation, speaking evil of you.</a:t>
            </a:r>
            <a:endParaRPr lang="en-US" altLang="en-US" sz="3200" b="1" dirty="0">
              <a:solidFill>
                <a:schemeClr val="bg1">
                  <a:lumMod val="95000"/>
                  <a:lumOff val="5000"/>
                </a:schemeClr>
              </a:solidFill>
              <a:latin typeface="Bookman Old Style" panose="02050604050505020204" pitchFamily="18" charset="0"/>
            </a:endParaRPr>
          </a:p>
          <a:p>
            <a:pPr lvl="0"/>
            <a:r>
              <a:rPr lang="en-US" altLang="en-US" sz="3600" b="1" dirty="0">
                <a:solidFill>
                  <a:schemeClr val="bg1">
                    <a:lumMod val="95000"/>
                    <a:lumOff val="5000"/>
                  </a:schemeClr>
                </a:solidFill>
                <a:latin typeface="Bookman Old Style" panose="02050604050505020204" pitchFamily="18" charset="0"/>
              </a:rPr>
              <a:t>							</a:t>
            </a:r>
            <a:r>
              <a:rPr lang="en-US" altLang="en-US" sz="2800" dirty="0">
                <a:solidFill>
                  <a:schemeClr val="bg1">
                    <a:lumMod val="95000"/>
                    <a:lumOff val="5000"/>
                  </a:schemeClr>
                </a:solidFill>
                <a:latin typeface="Bookman Old Style" panose="02050604050505020204" pitchFamily="18" charset="0"/>
              </a:rPr>
              <a:t>I Peter 4: 1 - 4</a:t>
            </a:r>
          </a:p>
        </p:txBody>
      </p:sp>
    </p:spTree>
    <p:extLst>
      <p:ext uri="{BB962C8B-B14F-4D97-AF65-F5344CB8AC3E}">
        <p14:creationId xmlns:p14="http://schemas.microsoft.com/office/powerpoint/2010/main" val="3903171829"/>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http://www.ebibleteacher.com/sites/default/files/powerpoint-backgrounds/1/corinth.jpg?13109413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2" name="Picture 1"/>
          <p:cNvPicPr>
            <a:picLocks noChangeAspect="1"/>
          </p:cNvPicPr>
          <p:nvPr/>
        </p:nvPicPr>
        <p:blipFill>
          <a:blip r:embed="rId3"/>
          <a:stretch>
            <a:fillRect/>
          </a:stretch>
        </p:blipFill>
        <p:spPr>
          <a:xfrm>
            <a:off x="8201526" y="404957"/>
            <a:ext cx="3084201" cy="3084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Rectangle 3"/>
          <p:cNvSpPr/>
          <p:nvPr/>
        </p:nvSpPr>
        <p:spPr>
          <a:xfrm>
            <a:off x="2105525" y="3894115"/>
            <a:ext cx="9180201" cy="1754326"/>
          </a:xfrm>
          <a:prstGeom prst="rect">
            <a:avLst/>
          </a:prstGeom>
        </p:spPr>
        <p:txBody>
          <a:bodyPr wrap="square">
            <a:spAutoFit/>
          </a:bodyPr>
          <a:lstStyle/>
          <a:p>
            <a:pPr lvl="0" algn="ctr"/>
            <a:r>
              <a:rPr lang="en-US" altLang="en-US" sz="5400" dirty="0">
                <a:solidFill>
                  <a:schemeClr val="bg1">
                    <a:lumMod val="95000"/>
                    <a:lumOff val="5000"/>
                  </a:schemeClr>
                </a:solidFill>
                <a:latin typeface="Algerian" panose="04020705040A02060702" pitchFamily="82" charset="0"/>
              </a:rPr>
              <a:t>King Antiochus IV </a:t>
            </a:r>
          </a:p>
          <a:p>
            <a:pPr lvl="0" algn="ctr"/>
            <a:r>
              <a:rPr lang="en-US" altLang="en-US" sz="5400" dirty="0">
                <a:solidFill>
                  <a:schemeClr val="bg1">
                    <a:lumMod val="95000"/>
                    <a:lumOff val="5000"/>
                  </a:schemeClr>
                </a:solidFill>
                <a:latin typeface="Algerian" panose="04020705040A02060702" pitchFamily="82" charset="0"/>
              </a:rPr>
              <a:t>(Antiochus Epiphanes) </a:t>
            </a:r>
          </a:p>
        </p:txBody>
      </p:sp>
    </p:spTree>
    <p:extLst>
      <p:ext uri="{BB962C8B-B14F-4D97-AF65-F5344CB8AC3E}">
        <p14:creationId xmlns:p14="http://schemas.microsoft.com/office/powerpoint/2010/main" val="3377539753"/>
      </p:ext>
    </p:extLst>
  </p:cSld>
  <p:clrMapOvr>
    <a:masterClrMapping/>
  </p:clrMapOvr>
  <mc:AlternateContent xmlns:mc="http://schemas.openxmlformats.org/markup-compatibility/2006">
    <mc:Choice xmlns:p15="http://schemas.microsoft.com/office/powerpoint/2012/main" Requires="p15">
      <p:transition spd="slow">
        <p15:prstTrans prst="fractur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http://www.ebibleteacher.com/sites/default/files/powerpoint-backgrounds/1/corinth.jpg?13109413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p:nvPr/>
        </p:nvSpPr>
        <p:spPr>
          <a:xfrm>
            <a:off x="1564105" y="243512"/>
            <a:ext cx="10459453" cy="6155531"/>
          </a:xfrm>
          <a:prstGeom prst="rect">
            <a:avLst/>
          </a:prstGeom>
        </p:spPr>
        <p:txBody>
          <a:bodyPr wrap="square">
            <a:spAutoFit/>
          </a:bodyPr>
          <a:lstStyle/>
          <a:p>
            <a:pPr lvl="0"/>
            <a:r>
              <a:rPr lang="en-US" altLang="en-US" sz="2400" b="1" i="1" dirty="0">
                <a:solidFill>
                  <a:schemeClr val="bg1">
                    <a:lumMod val="95000"/>
                    <a:lumOff val="5000"/>
                  </a:schemeClr>
                </a:solidFill>
              </a:rPr>
              <a:t>[The sons of Tobias] … retired to Antiochus and informed him that they were desirous to leave the laws of their country, and the Jewish way of living according to them, and to follow the king’s laws, and the Grecian way of living, and wherefore they desired his permission to build them a Gymnasium at Jerusalem.  And when he had given them leave, they also hid the circumcision of their genitals, that even when they were naked they might appear to be Greeks.  Accordingly, they left off all the customs that belonged to their own country, and imitated the practices of other nations.</a:t>
            </a:r>
            <a:r>
              <a:rPr lang="en-US" altLang="en-US" b="1" i="1" dirty="0">
                <a:solidFill>
                  <a:schemeClr val="bg1">
                    <a:lumMod val="95000"/>
                    <a:lumOff val="5000"/>
                  </a:schemeClr>
                </a:solidFill>
              </a:rPr>
              <a:t>  </a:t>
            </a:r>
          </a:p>
          <a:p>
            <a:pPr lvl="0"/>
            <a:r>
              <a:rPr lang="en-US" altLang="en-US" b="1" i="1" dirty="0">
                <a:solidFill>
                  <a:schemeClr val="bg1">
                    <a:lumMod val="95000"/>
                    <a:lumOff val="5000"/>
                  </a:schemeClr>
                </a:solidFill>
              </a:rPr>
              <a:t>	</a:t>
            </a:r>
            <a:r>
              <a:rPr lang="en-US" altLang="en-US" sz="2400" b="1" u="sng" dirty="0">
                <a:solidFill>
                  <a:schemeClr val="bg1">
                    <a:lumMod val="95000"/>
                    <a:lumOff val="5000"/>
                  </a:schemeClr>
                </a:solidFill>
              </a:rPr>
              <a:t>Josephus, The Antiquities of the Jews, Book 12, Chapter 5</a:t>
            </a:r>
          </a:p>
          <a:p>
            <a:pPr lvl="0"/>
            <a:endParaRPr lang="en-US" altLang="en-US" sz="2000" b="1" u="sng" dirty="0">
              <a:solidFill>
                <a:schemeClr val="bg1">
                  <a:lumMod val="95000"/>
                  <a:lumOff val="5000"/>
                </a:schemeClr>
              </a:solidFill>
            </a:endParaRPr>
          </a:p>
          <a:p>
            <a:pPr lvl="0"/>
            <a:endParaRPr lang="en-US" altLang="en-US" i="1" dirty="0">
              <a:solidFill>
                <a:schemeClr val="bg1">
                  <a:lumMod val="95000"/>
                  <a:lumOff val="5000"/>
                </a:schemeClr>
              </a:solidFill>
            </a:endParaRPr>
          </a:p>
          <a:p>
            <a:pPr lvl="0"/>
            <a:r>
              <a:rPr lang="en-US" altLang="en-US" sz="3200" b="1" i="1" dirty="0">
                <a:solidFill>
                  <a:schemeClr val="bg1">
                    <a:lumMod val="95000"/>
                    <a:lumOff val="5000"/>
                  </a:schemeClr>
                </a:solidFill>
                <a:latin typeface="Bookman Old Style" panose="02050604050505020204" pitchFamily="18" charset="0"/>
              </a:rPr>
              <a:t>So he shall … show regard for those who forsake the holy covenant.  	</a:t>
            </a:r>
            <a:r>
              <a:rPr lang="en-US" altLang="en-US" sz="2800" b="1" dirty="0">
                <a:solidFill>
                  <a:schemeClr val="bg1">
                    <a:lumMod val="95000"/>
                    <a:lumOff val="5000"/>
                  </a:schemeClr>
                </a:solidFill>
                <a:latin typeface="Bookman Old Style" panose="02050604050505020204" pitchFamily="18" charset="0"/>
              </a:rPr>
              <a:t>Daniel 11: 30</a:t>
            </a:r>
          </a:p>
          <a:p>
            <a:pPr lvl="0"/>
            <a:endParaRPr lang="en-US" altLang="en-US" sz="2800" b="1" dirty="0">
              <a:solidFill>
                <a:schemeClr val="bg1">
                  <a:lumMod val="95000"/>
                  <a:lumOff val="5000"/>
                </a:schemeClr>
              </a:solidFill>
              <a:latin typeface="Bookman Old Style" panose="02050604050505020204" pitchFamily="18" charset="0"/>
            </a:endParaRPr>
          </a:p>
        </p:txBody>
      </p:sp>
    </p:spTree>
    <p:extLst>
      <p:ext uri="{BB962C8B-B14F-4D97-AF65-F5344CB8AC3E}">
        <p14:creationId xmlns:p14="http://schemas.microsoft.com/office/powerpoint/2010/main" val="2871427799"/>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http://www.ebibleteacher.com/sites/default/files/powerpoint-backgrounds/1/corinth.jpg?13109413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p:nvPr/>
        </p:nvSpPr>
        <p:spPr>
          <a:xfrm>
            <a:off x="1564105" y="243512"/>
            <a:ext cx="10459453" cy="6370975"/>
          </a:xfrm>
          <a:prstGeom prst="rect">
            <a:avLst/>
          </a:prstGeom>
        </p:spPr>
        <p:txBody>
          <a:bodyPr wrap="square">
            <a:spAutoFit/>
          </a:bodyPr>
          <a:lstStyle/>
          <a:p>
            <a:r>
              <a:rPr lang="en-US" altLang="en-US" sz="2800" b="1" i="1" dirty="0">
                <a:solidFill>
                  <a:schemeClr val="bg1">
                    <a:lumMod val="95000"/>
                    <a:lumOff val="5000"/>
                  </a:schemeClr>
                </a:solidFill>
              </a:rPr>
              <a:t>King Antiochus … made an expedition against the city Jerusalem. … And when he had gotten possession of Jerusalem, he slew many of the opposite party; and [he]… plundered it of a great deal of money.</a:t>
            </a:r>
          </a:p>
          <a:p>
            <a:r>
              <a:rPr lang="en-US" altLang="en-US" sz="2400" b="1" dirty="0">
                <a:solidFill>
                  <a:schemeClr val="bg1">
                    <a:lumMod val="95000"/>
                    <a:lumOff val="5000"/>
                  </a:schemeClr>
                </a:solidFill>
              </a:rPr>
              <a:t>	</a:t>
            </a:r>
            <a:r>
              <a:rPr lang="en-US" altLang="en-US" sz="2400" b="1" u="sng" dirty="0">
                <a:solidFill>
                  <a:schemeClr val="bg1">
                    <a:lumMod val="95000"/>
                    <a:lumOff val="5000"/>
                  </a:schemeClr>
                </a:solidFill>
              </a:rPr>
              <a:t>Josephus, The Antiquities of the Jews, Book 12, Chapter 5</a:t>
            </a:r>
          </a:p>
          <a:p>
            <a:endParaRPr lang="en-US" altLang="en-US" sz="2400" b="1" u="sng" dirty="0">
              <a:solidFill>
                <a:schemeClr val="bg1">
                  <a:lumMod val="95000"/>
                  <a:lumOff val="5000"/>
                </a:schemeClr>
              </a:solidFill>
            </a:endParaRPr>
          </a:p>
          <a:p>
            <a:pPr algn="ctr"/>
            <a:endParaRPr lang="en-US" altLang="en-US" sz="2800" b="1" i="1" dirty="0">
              <a:solidFill>
                <a:schemeClr val="bg1">
                  <a:lumMod val="95000"/>
                  <a:lumOff val="5000"/>
                </a:schemeClr>
              </a:solidFill>
            </a:endParaRPr>
          </a:p>
          <a:p>
            <a:r>
              <a:rPr lang="en-US" altLang="en-US" sz="2800" b="1" i="1" dirty="0">
                <a:solidFill>
                  <a:schemeClr val="bg1">
                    <a:lumMod val="95000"/>
                    <a:lumOff val="5000"/>
                  </a:schemeClr>
                </a:solidFill>
              </a:rPr>
              <a:t>[Antiochus] … took Jerusalem by storm. He ordered his soldiers to cut down without mercy those whom they met and to slay those who took refuge in their houses. There was a massacre of young and old, a killing of women and children, a slaughter of virgins and infants. In the space of three days, eighty thousand were lost…</a:t>
            </a:r>
          </a:p>
          <a:p>
            <a:pPr algn="ctr"/>
            <a:r>
              <a:rPr lang="en-US" altLang="en-US" sz="2400" b="1" dirty="0">
                <a:solidFill>
                  <a:schemeClr val="bg1">
                    <a:lumMod val="95000"/>
                    <a:lumOff val="5000"/>
                  </a:schemeClr>
                </a:solidFill>
              </a:rPr>
              <a:t>II Maccabees 5:11-14</a:t>
            </a:r>
          </a:p>
          <a:p>
            <a:pPr lvl="0"/>
            <a:endParaRPr lang="en-US" altLang="en-US" sz="2800" b="1" dirty="0">
              <a:solidFill>
                <a:schemeClr val="bg1">
                  <a:lumMod val="95000"/>
                  <a:lumOff val="5000"/>
                </a:schemeClr>
              </a:solidFill>
              <a:latin typeface="Bookman Old Style" panose="02050604050505020204" pitchFamily="18" charset="0"/>
            </a:endParaRPr>
          </a:p>
        </p:txBody>
      </p:sp>
    </p:spTree>
    <p:extLst>
      <p:ext uri="{BB962C8B-B14F-4D97-AF65-F5344CB8AC3E}">
        <p14:creationId xmlns:p14="http://schemas.microsoft.com/office/powerpoint/2010/main" val="74085013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http://www.ebibleteacher.com/sites/default/files/powerpoint-backgrounds/1/corinth.jpg?13109413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1588168" y="412789"/>
            <a:ext cx="10603832" cy="6032421"/>
          </a:xfrm>
          <a:prstGeom prst="rect">
            <a:avLst/>
          </a:prstGeom>
        </p:spPr>
        <p:txBody>
          <a:bodyPr wrap="square">
            <a:spAutoFit/>
          </a:bodyPr>
          <a:lstStyle/>
          <a:p>
            <a:pPr lvl="0"/>
            <a:r>
              <a:rPr lang="en-US" altLang="en-US" sz="2800" b="1" i="1" dirty="0">
                <a:solidFill>
                  <a:schemeClr val="bg1">
                    <a:lumMod val="95000"/>
                    <a:lumOff val="5000"/>
                  </a:schemeClr>
                </a:solidFill>
              </a:rPr>
              <a:t>So he left the temple bare, and took away the golden candlesticks, and the golden altar, and table of showbread, and the altar of burnt offering, and did not abstain from even the veils.</a:t>
            </a:r>
            <a:r>
              <a:rPr lang="en-US" altLang="en-US" b="1" i="1" dirty="0">
                <a:solidFill>
                  <a:schemeClr val="bg1">
                    <a:lumMod val="95000"/>
                    <a:lumOff val="5000"/>
                  </a:schemeClr>
                </a:solidFill>
              </a:rPr>
              <a:t> </a:t>
            </a:r>
          </a:p>
          <a:p>
            <a:pPr lvl="0"/>
            <a:endParaRPr lang="en-US" altLang="en-US" b="1" i="1" dirty="0">
              <a:solidFill>
                <a:schemeClr val="bg1">
                  <a:lumMod val="95000"/>
                  <a:lumOff val="5000"/>
                </a:schemeClr>
              </a:solidFill>
            </a:endParaRPr>
          </a:p>
          <a:p>
            <a:pPr lvl="0"/>
            <a:r>
              <a:rPr lang="en-US" altLang="en-US" b="1" i="1" dirty="0">
                <a:solidFill>
                  <a:schemeClr val="bg1">
                    <a:lumMod val="95000"/>
                    <a:lumOff val="5000"/>
                  </a:schemeClr>
                </a:solidFill>
              </a:rPr>
              <a:t>	</a:t>
            </a:r>
            <a:r>
              <a:rPr lang="en-US" altLang="en-US" sz="2400" b="1" u="sng" dirty="0">
                <a:solidFill>
                  <a:schemeClr val="bg1">
                    <a:lumMod val="95000"/>
                    <a:lumOff val="5000"/>
                  </a:schemeClr>
                </a:solidFill>
              </a:rPr>
              <a:t>Josephus, The Antiquities of the Jews, Book 12, Chapter 5</a:t>
            </a:r>
          </a:p>
          <a:p>
            <a:pPr lvl="0" algn="ctr"/>
            <a:endParaRPr lang="en-US" altLang="en-US" b="1" i="1" dirty="0">
              <a:solidFill>
                <a:schemeClr val="bg1">
                  <a:lumMod val="95000"/>
                  <a:lumOff val="5000"/>
                </a:schemeClr>
              </a:solidFill>
            </a:endParaRPr>
          </a:p>
          <a:p>
            <a:pPr lvl="0" algn="ctr"/>
            <a:endParaRPr lang="en-US" altLang="en-US" b="1" i="1" dirty="0">
              <a:solidFill>
                <a:schemeClr val="bg1">
                  <a:lumMod val="95000"/>
                  <a:lumOff val="5000"/>
                </a:schemeClr>
              </a:solidFill>
            </a:endParaRPr>
          </a:p>
          <a:p>
            <a:pPr lvl="0"/>
            <a:r>
              <a:rPr lang="en-US" altLang="en-US" sz="2800" b="1" i="1" dirty="0">
                <a:solidFill>
                  <a:schemeClr val="bg1">
                    <a:lumMod val="95000"/>
                    <a:lumOff val="5000"/>
                  </a:schemeClr>
                </a:solidFill>
                <a:latin typeface="Bookman Old Style" panose="02050604050505020204" pitchFamily="18" charset="0"/>
              </a:rPr>
              <a:t>… he shall … return in rage against the holy covenant, and do damage. So he shall return and show regard for those who forsake the holy covenant.  And forces shall be mustered by him, and they shall defile the sanctuary… ; yet for many days they shall fall by sword and flame, by captivity and plundering. </a:t>
            </a:r>
          </a:p>
          <a:p>
            <a:pPr lvl="0"/>
            <a:r>
              <a:rPr lang="en-US" altLang="en-US" sz="2800" b="1" i="1" dirty="0">
                <a:solidFill>
                  <a:schemeClr val="bg1">
                    <a:lumMod val="95000"/>
                    <a:lumOff val="5000"/>
                  </a:schemeClr>
                </a:solidFill>
                <a:latin typeface="Bookman Old Style" panose="02050604050505020204" pitchFamily="18" charset="0"/>
              </a:rPr>
              <a:t>				</a:t>
            </a:r>
            <a:r>
              <a:rPr lang="en-US" altLang="en-US" sz="2400" b="1" dirty="0">
                <a:solidFill>
                  <a:schemeClr val="bg1">
                    <a:lumMod val="95000"/>
                    <a:lumOff val="5000"/>
                  </a:schemeClr>
                </a:solidFill>
                <a:latin typeface="Bookman Old Style" panose="02050604050505020204" pitchFamily="18" charset="0"/>
              </a:rPr>
              <a:t>Daniel 11: 30, 31</a:t>
            </a:r>
          </a:p>
        </p:txBody>
      </p:sp>
    </p:spTree>
    <p:extLst>
      <p:ext uri="{BB962C8B-B14F-4D97-AF65-F5344CB8AC3E}">
        <p14:creationId xmlns:p14="http://schemas.microsoft.com/office/powerpoint/2010/main" val="1117013217"/>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http://www.ebibleteacher.com/sites/default/files/powerpoint-backgrounds/1/corinth.jpg?13109413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3" name="Rectangle 2"/>
          <p:cNvSpPr/>
          <p:nvPr/>
        </p:nvSpPr>
        <p:spPr>
          <a:xfrm>
            <a:off x="1684422" y="58846"/>
            <a:ext cx="9577136" cy="6370975"/>
          </a:xfrm>
          <a:prstGeom prst="rect">
            <a:avLst/>
          </a:prstGeom>
        </p:spPr>
        <p:txBody>
          <a:bodyPr wrap="square">
            <a:spAutoFit/>
          </a:bodyPr>
          <a:lstStyle/>
          <a:p>
            <a:pPr lvl="0"/>
            <a:r>
              <a:rPr lang="en-US" altLang="en-US" sz="2400" b="1" i="1" dirty="0">
                <a:solidFill>
                  <a:schemeClr val="bg1">
                    <a:lumMod val="95000"/>
                    <a:lumOff val="5000"/>
                  </a:schemeClr>
                </a:solidFill>
              </a:rPr>
              <a:t>Moreover king Antiochus wrote to his whole kingdom, that all should be one people, and every one should leave his laws: so all the heathen agreed according to the commandment of the king. Yea, many also of the Israelites consented to his religion, and sacrificed unto idols, and profaned the Sabbath.  For the king … forbid burnt offerings, and sacrifice, and drink offerings, in the temple; and that they should profane the Sabbaths and festival days and pollute the sanctuary and holy people: set up altars, and groves, and chapels of idols, and sacrifice swine's flesh, and unclean beasts:  that they should also leave their children uncircumcised, and make their souls abominable with all manner of uncleanness and profanation: to the end they might forget the law, and change all the ordinances.  And whosoever would not do according to the commandment of the king, he said, he should die.</a:t>
            </a:r>
            <a:r>
              <a:rPr lang="en-US" altLang="en-US" sz="2400" dirty="0">
                <a:solidFill>
                  <a:schemeClr val="bg1">
                    <a:lumMod val="95000"/>
                    <a:lumOff val="5000"/>
                  </a:schemeClr>
                </a:solidFill>
              </a:rPr>
              <a:t>	</a:t>
            </a:r>
          </a:p>
          <a:p>
            <a:pPr lvl="0"/>
            <a:r>
              <a:rPr lang="en-US" altLang="en-US" sz="2400" dirty="0">
                <a:solidFill>
                  <a:schemeClr val="bg1">
                    <a:lumMod val="95000"/>
                    <a:lumOff val="5000"/>
                  </a:schemeClr>
                </a:solidFill>
              </a:rPr>
              <a:t>			</a:t>
            </a:r>
            <a:r>
              <a:rPr lang="en-US" altLang="en-US" sz="2400" b="1" dirty="0">
                <a:solidFill>
                  <a:schemeClr val="bg1">
                    <a:lumMod val="95000"/>
                    <a:lumOff val="5000"/>
                  </a:schemeClr>
                </a:solidFill>
              </a:rPr>
              <a:t>	I Maccabees 1: 41 - 50</a:t>
            </a:r>
          </a:p>
        </p:txBody>
      </p:sp>
    </p:spTree>
    <p:extLst>
      <p:ext uri="{BB962C8B-B14F-4D97-AF65-F5344CB8AC3E}">
        <p14:creationId xmlns:p14="http://schemas.microsoft.com/office/powerpoint/2010/main" val="284308972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http://www.ebibleteacher.com/sites/default/files/powerpoint-backgrounds/1/corinth.jpg?13109413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1467854" y="284414"/>
            <a:ext cx="10323094" cy="6247864"/>
          </a:xfrm>
          <a:prstGeom prst="rect">
            <a:avLst/>
          </a:prstGeom>
        </p:spPr>
        <p:txBody>
          <a:bodyPr wrap="square">
            <a:spAutoFit/>
          </a:bodyPr>
          <a:lstStyle/>
          <a:p>
            <a:pPr lvl="0"/>
            <a:r>
              <a:rPr lang="en-US" altLang="en-US" sz="2400" b="1" i="1" dirty="0">
                <a:solidFill>
                  <a:schemeClr val="bg1">
                    <a:lumMod val="95000"/>
                    <a:lumOff val="5000"/>
                  </a:schemeClr>
                </a:solidFill>
              </a:rPr>
              <a:t>Not long after this the king sent … to force the Jews to abandon the customs of their ancestors and live no longer by the laws of God; also to profane the temple in Jerusalem and dedicate it to Olympian Zeus …  They also brought into the temple things that were forbidden, so that the altar was covered with abominable offerings prohibited by the laws. A man could not keep the Sabbath or celebrate the traditional feasts, nor even admit that he was a Jew. … a decree was issued ordering the neighboring Greek cities to act in the same way against the Jews: oblige them to partake of the sacrifices, and put to death those who would not consent to adopt the customs of the Greeks….  </a:t>
            </a:r>
          </a:p>
          <a:p>
            <a:pPr lvl="0"/>
            <a:r>
              <a:rPr lang="en-US" altLang="en-US" sz="2400" b="1" i="1" dirty="0">
                <a:solidFill>
                  <a:schemeClr val="bg1">
                    <a:lumMod val="95000"/>
                    <a:lumOff val="5000"/>
                  </a:schemeClr>
                </a:solidFill>
              </a:rPr>
              <a:t>					</a:t>
            </a:r>
            <a:r>
              <a:rPr lang="en-US" altLang="en-US" sz="2000" b="1" dirty="0">
                <a:solidFill>
                  <a:schemeClr val="bg1">
                    <a:lumMod val="95000"/>
                    <a:lumOff val="5000"/>
                  </a:schemeClr>
                </a:solidFill>
              </a:rPr>
              <a:t>2 Maccabees 6: 1 – 11</a:t>
            </a:r>
          </a:p>
          <a:p>
            <a:pPr lvl="0"/>
            <a:endParaRPr lang="en-US" altLang="en-US" sz="2800" b="1" i="1" dirty="0">
              <a:solidFill>
                <a:schemeClr val="bg1">
                  <a:lumMod val="95000"/>
                  <a:lumOff val="5000"/>
                </a:schemeClr>
              </a:solidFill>
              <a:latin typeface="Bookman Old Style" panose="02050604050505020204" pitchFamily="18" charset="0"/>
            </a:endParaRPr>
          </a:p>
          <a:p>
            <a:pPr lvl="0"/>
            <a:r>
              <a:rPr lang="en-US" altLang="en-US" sz="2800" b="1" i="1" dirty="0">
                <a:solidFill>
                  <a:schemeClr val="bg1">
                    <a:lumMod val="95000"/>
                    <a:lumOff val="5000"/>
                  </a:schemeClr>
                </a:solidFill>
                <a:latin typeface="Bookman Old Style" panose="02050604050505020204" pitchFamily="18" charset="0"/>
              </a:rPr>
              <a:t>…then they shall take away the daily sacrifices, and place there the abomination of desolation.</a:t>
            </a:r>
            <a:r>
              <a:rPr lang="en-US" altLang="en-US" sz="2800" b="1" dirty="0">
                <a:solidFill>
                  <a:schemeClr val="bg1">
                    <a:lumMod val="95000"/>
                    <a:lumOff val="5000"/>
                  </a:schemeClr>
                </a:solidFill>
                <a:latin typeface="Bookman Old Style" panose="02050604050505020204" pitchFamily="18" charset="0"/>
              </a:rPr>
              <a:t> 								</a:t>
            </a:r>
            <a:r>
              <a:rPr lang="en-US" altLang="en-US" sz="2000" b="1" dirty="0">
                <a:solidFill>
                  <a:schemeClr val="bg1">
                    <a:lumMod val="95000"/>
                    <a:lumOff val="5000"/>
                  </a:schemeClr>
                </a:solidFill>
                <a:latin typeface="Bookman Old Style" panose="02050604050505020204" pitchFamily="18" charset="0"/>
              </a:rPr>
              <a:t>Daniel 11: 31</a:t>
            </a:r>
          </a:p>
        </p:txBody>
      </p:sp>
    </p:spTree>
    <p:extLst>
      <p:ext uri="{BB962C8B-B14F-4D97-AF65-F5344CB8AC3E}">
        <p14:creationId xmlns:p14="http://schemas.microsoft.com/office/powerpoint/2010/main" val="2340480600"/>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1026" name="Picture 2" descr="https://i.ytimg.com/vi/zJASbZo89rw/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6715" y="-12034"/>
            <a:ext cx="9160042" cy="6870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020156"/>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http://www.ebibleteacher.com/sites/default/files/powerpoint-backgrounds/1/corinth.jpg?13109413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Rectangle 1"/>
          <p:cNvSpPr/>
          <p:nvPr/>
        </p:nvSpPr>
        <p:spPr>
          <a:xfrm>
            <a:off x="1467854" y="284414"/>
            <a:ext cx="10323094" cy="5632311"/>
          </a:xfrm>
          <a:prstGeom prst="rect">
            <a:avLst/>
          </a:prstGeom>
        </p:spPr>
        <p:txBody>
          <a:bodyPr wrap="square">
            <a:spAutoFit/>
          </a:bodyPr>
          <a:lstStyle/>
          <a:p>
            <a:r>
              <a:rPr lang="en-US" altLang="en-US" sz="2400" b="1" i="1" dirty="0">
                <a:solidFill>
                  <a:schemeClr val="bg1">
                    <a:lumMod val="95000"/>
                    <a:lumOff val="5000"/>
                  </a:schemeClr>
                </a:solidFill>
              </a:rPr>
              <a:t>Now Judas celebrated the festival of the restoration of the sacrifices of the temple for eight days … and he honored God, and delighted them by hymns and psalms.  Nay, they were so very glad that at the revival of their customs, when after a long time … [they] had regained the freedom of their worship, that they made it a law for their posterity, that they should keep a festival on account of the restoration of their temple worship, for eight days.  And from that time to this we celebrate this festival, and call it Lights. </a:t>
            </a:r>
          </a:p>
          <a:p>
            <a:pPr algn="ctr"/>
            <a:endParaRPr lang="en-US" altLang="en-US" sz="2400" b="1" i="1" dirty="0">
              <a:solidFill>
                <a:schemeClr val="bg1">
                  <a:lumMod val="95000"/>
                  <a:lumOff val="5000"/>
                </a:schemeClr>
              </a:solidFill>
            </a:endParaRPr>
          </a:p>
          <a:p>
            <a:r>
              <a:rPr lang="en-US" altLang="en-US" sz="2400" b="1" i="1" dirty="0">
                <a:solidFill>
                  <a:schemeClr val="bg1">
                    <a:lumMod val="95000"/>
                    <a:lumOff val="5000"/>
                  </a:schemeClr>
                </a:solidFill>
              </a:rPr>
              <a:t>And this … came to pass according to the prophecy of Daniel, which was given four hundred and eight years before. </a:t>
            </a:r>
          </a:p>
          <a:p>
            <a:endParaRPr lang="en-US" altLang="en-US" sz="2400" b="1" i="1" dirty="0">
              <a:solidFill>
                <a:schemeClr val="bg1">
                  <a:lumMod val="95000"/>
                  <a:lumOff val="5000"/>
                </a:schemeClr>
              </a:solidFill>
            </a:endParaRPr>
          </a:p>
          <a:p>
            <a:r>
              <a:rPr lang="en-US" altLang="en-US" sz="2400" b="1" dirty="0">
                <a:solidFill>
                  <a:schemeClr val="bg1">
                    <a:lumMod val="95000"/>
                    <a:lumOff val="5000"/>
                  </a:schemeClr>
                </a:solidFill>
              </a:rPr>
              <a:t>	</a:t>
            </a:r>
            <a:r>
              <a:rPr lang="en-US" altLang="en-US" sz="2400" b="1" u="sng" dirty="0">
                <a:solidFill>
                  <a:schemeClr val="bg1">
                    <a:lumMod val="95000"/>
                    <a:lumOff val="5000"/>
                  </a:schemeClr>
                </a:solidFill>
              </a:rPr>
              <a:t>Josephus, The Antiquities of the Jews, Book 12, Chapter 7</a:t>
            </a:r>
          </a:p>
          <a:p>
            <a:pPr algn="ctr"/>
            <a:endParaRPr lang="en-US" altLang="en-US" sz="2400" b="1" i="1" u="sng" dirty="0">
              <a:solidFill>
                <a:schemeClr val="bg1">
                  <a:lumMod val="95000"/>
                  <a:lumOff val="5000"/>
                </a:schemeClr>
              </a:solidFill>
            </a:endParaRPr>
          </a:p>
        </p:txBody>
      </p:sp>
    </p:spTree>
    <p:extLst>
      <p:ext uri="{BB962C8B-B14F-4D97-AF65-F5344CB8AC3E}">
        <p14:creationId xmlns:p14="http://schemas.microsoft.com/office/powerpoint/2010/main" val="3839726024"/>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1026" name="Picture 2" descr="https://i.ytimg.com/vi/zJASbZo89rw/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1957" y="1347536"/>
            <a:ext cx="7347283" cy="55104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13807" y="270318"/>
            <a:ext cx="8983581" cy="830997"/>
          </a:xfrm>
          <a:prstGeom prst="rect">
            <a:avLst/>
          </a:prstGeom>
        </p:spPr>
        <p:txBody>
          <a:bodyPr wrap="square">
            <a:spAutoFit/>
          </a:bodyPr>
          <a:lstStyle/>
          <a:p>
            <a:pPr lvl="0" algn="ctr"/>
            <a:r>
              <a:rPr lang="en-US" altLang="en-US" sz="4800" b="1" dirty="0">
                <a:solidFill>
                  <a:prstClr val="white"/>
                </a:solidFill>
                <a:effectLst>
                  <a:outerShdw blurRad="38100" dist="38100" dir="2700000" algn="tl">
                    <a:srgbClr val="000000"/>
                  </a:outerShdw>
                </a:effectLst>
                <a:latin typeface="Baskerville Old Face" panose="02020602080505020303" pitchFamily="18" charset="0"/>
              </a:rPr>
              <a:t>Political and Religious Freedom </a:t>
            </a:r>
          </a:p>
        </p:txBody>
      </p:sp>
    </p:spTree>
    <p:extLst>
      <p:ext uri="{BB962C8B-B14F-4D97-AF65-F5344CB8AC3E}">
        <p14:creationId xmlns:p14="http://schemas.microsoft.com/office/powerpoint/2010/main" val="297402574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1026" name="Picture 2" descr="https://i.ytimg.com/vi/zJASbZo89rw/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1957" y="1347536"/>
            <a:ext cx="7347283" cy="55104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13807" y="270318"/>
            <a:ext cx="8983581" cy="830997"/>
          </a:xfrm>
          <a:prstGeom prst="rect">
            <a:avLst/>
          </a:prstGeom>
        </p:spPr>
        <p:txBody>
          <a:bodyPr wrap="square">
            <a:spAutoFit/>
          </a:bodyPr>
          <a:lstStyle/>
          <a:p>
            <a:pPr lvl="0" algn="ctr"/>
            <a:r>
              <a:rPr lang="en-US" altLang="en-US" sz="4800" b="1" dirty="0">
                <a:solidFill>
                  <a:prstClr val="white"/>
                </a:solidFill>
                <a:effectLst>
                  <a:outerShdw blurRad="38100" dist="38100" dir="2700000" algn="tl">
                    <a:srgbClr val="000000"/>
                  </a:outerShdw>
                </a:effectLst>
                <a:latin typeface="Baskerville Old Face" panose="02020602080505020303" pitchFamily="18" charset="0"/>
              </a:rPr>
              <a:t>Fulfillment of Prophecy</a:t>
            </a:r>
          </a:p>
        </p:txBody>
      </p:sp>
    </p:spTree>
    <p:extLst>
      <p:ext uri="{BB962C8B-B14F-4D97-AF65-F5344CB8AC3E}">
        <p14:creationId xmlns:p14="http://schemas.microsoft.com/office/powerpoint/2010/main" val="162127222"/>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1026" name="Picture 2" descr="https://i.ytimg.com/vi/zJASbZo89rw/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1957" y="1347536"/>
            <a:ext cx="7347283" cy="55104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13807" y="270318"/>
            <a:ext cx="8983581" cy="830997"/>
          </a:xfrm>
          <a:prstGeom prst="rect">
            <a:avLst/>
          </a:prstGeom>
        </p:spPr>
        <p:txBody>
          <a:bodyPr wrap="square">
            <a:spAutoFit/>
          </a:bodyPr>
          <a:lstStyle/>
          <a:p>
            <a:pPr lvl="0" algn="ctr"/>
            <a:r>
              <a:rPr lang="en-US" altLang="en-US" sz="4800" b="1" dirty="0">
                <a:solidFill>
                  <a:prstClr val="white"/>
                </a:solidFill>
                <a:effectLst>
                  <a:outerShdw blurRad="38100" dist="38100" dir="2700000" algn="tl">
                    <a:srgbClr val="000000"/>
                  </a:outerShdw>
                </a:effectLst>
                <a:latin typeface="Baskerville Old Face" panose="02020602080505020303" pitchFamily="18" charset="0"/>
              </a:rPr>
              <a:t>Historical Significance </a:t>
            </a:r>
          </a:p>
        </p:txBody>
      </p:sp>
    </p:spTree>
    <p:extLst>
      <p:ext uri="{BB962C8B-B14F-4D97-AF65-F5344CB8AC3E}">
        <p14:creationId xmlns:p14="http://schemas.microsoft.com/office/powerpoint/2010/main" val="739603899"/>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1026" name="Picture 2" descr="https://i.ytimg.com/vi/zJASbZo89rw/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2716" y="3056021"/>
            <a:ext cx="3882188" cy="291164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09597" y="653676"/>
            <a:ext cx="10796339" cy="3539430"/>
          </a:xfrm>
          <a:prstGeom prst="rect">
            <a:avLst/>
          </a:prstGeom>
        </p:spPr>
        <p:txBody>
          <a:bodyPr wrap="square">
            <a:spAutoFit/>
          </a:bodyPr>
          <a:lstStyle/>
          <a:p>
            <a:pPr lvl="0"/>
            <a:r>
              <a:rPr lang="en-US" altLang="en-US" sz="3200" b="1" dirty="0">
                <a:solidFill>
                  <a:prstClr val="white"/>
                </a:solidFill>
                <a:latin typeface="Copperplate Gothic Light" panose="020E0507020206020404" pitchFamily="34" charset="0"/>
              </a:rPr>
              <a:t>If one could nominate an absolutely tragic day in human history, it would be the occasion that is now commemorated by the vapid and annoying holiday known as Hanukkah.</a:t>
            </a:r>
          </a:p>
          <a:p>
            <a:pPr lvl="0"/>
            <a:endParaRPr lang="en-US" altLang="en-US" sz="3200" b="1" dirty="0">
              <a:solidFill>
                <a:prstClr val="white"/>
              </a:solidFill>
              <a:latin typeface="Copperplate Gothic Light" panose="020E0507020206020404" pitchFamily="34" charset="0"/>
            </a:endParaRPr>
          </a:p>
          <a:p>
            <a:pPr lvl="0"/>
            <a:r>
              <a:rPr lang="en-US" altLang="en-US" sz="3200" dirty="0">
                <a:solidFill>
                  <a:prstClr val="white"/>
                </a:solidFill>
                <a:latin typeface="Copperplate Gothic Light" panose="020E0507020206020404" pitchFamily="34" charset="0"/>
              </a:rPr>
              <a:t>Christopher Hitchens</a:t>
            </a:r>
          </a:p>
          <a:p>
            <a:pPr lvl="0"/>
            <a:r>
              <a:rPr lang="en-US" altLang="en-US" sz="3200" u="sng" dirty="0">
                <a:solidFill>
                  <a:prstClr val="white"/>
                </a:solidFill>
                <a:latin typeface="Copperplate Gothic Light" panose="020E0507020206020404" pitchFamily="34" charset="0"/>
              </a:rPr>
              <a:t>God Is Not Great</a:t>
            </a:r>
            <a:r>
              <a:rPr lang="en-US" altLang="en-US" sz="3200" dirty="0">
                <a:solidFill>
                  <a:prstClr val="white"/>
                </a:solidFill>
                <a:latin typeface="Copperplate Gothic Light" panose="020E0507020206020404" pitchFamily="34" charset="0"/>
              </a:rPr>
              <a:t> @ 273</a:t>
            </a:r>
            <a:endParaRPr lang="en-US" altLang="en-US" sz="3200" b="1" dirty="0">
              <a:solidFill>
                <a:prstClr val="white"/>
              </a:solidFill>
              <a:latin typeface="Copperplate Gothic Light" panose="020E0507020206020404" pitchFamily="34" charset="0"/>
            </a:endParaRPr>
          </a:p>
        </p:txBody>
      </p:sp>
    </p:spTree>
    <p:extLst>
      <p:ext uri="{BB962C8B-B14F-4D97-AF65-F5344CB8AC3E}">
        <p14:creationId xmlns:p14="http://schemas.microsoft.com/office/powerpoint/2010/main" val="2882729439"/>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1026" name="Picture 2" descr="https://i.ytimg.com/vi/zJASbZo89rw/hqdefaul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31957" y="1347536"/>
            <a:ext cx="7347283" cy="55104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13807" y="270318"/>
            <a:ext cx="8983581" cy="830997"/>
          </a:xfrm>
          <a:prstGeom prst="rect">
            <a:avLst/>
          </a:prstGeom>
        </p:spPr>
        <p:txBody>
          <a:bodyPr wrap="square">
            <a:spAutoFit/>
          </a:bodyPr>
          <a:lstStyle/>
          <a:p>
            <a:pPr lvl="0" algn="ctr"/>
            <a:r>
              <a:rPr lang="en-US" altLang="en-US" sz="4800" b="1" dirty="0">
                <a:solidFill>
                  <a:prstClr val="white"/>
                </a:solidFill>
                <a:effectLst>
                  <a:outerShdw blurRad="38100" dist="38100" dir="2700000" algn="tl">
                    <a:srgbClr val="000000"/>
                  </a:outerShdw>
                </a:effectLst>
                <a:latin typeface="Baskerville Old Face" panose="02020602080505020303" pitchFamily="18" charset="0"/>
              </a:rPr>
              <a:t>A FEAST of REDEDICATION</a:t>
            </a:r>
          </a:p>
        </p:txBody>
      </p:sp>
    </p:spTree>
    <p:extLst>
      <p:ext uri="{BB962C8B-B14F-4D97-AF65-F5344CB8AC3E}">
        <p14:creationId xmlns:p14="http://schemas.microsoft.com/office/powerpoint/2010/main" val="3844959727"/>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pattFill prst="plaid">
          <a:fgClr>
            <a:srgbClr val="85B5E5"/>
          </a:fgClr>
          <a:bgClr>
            <a:srgbClr val="F1AF53"/>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4232" cy="6858000"/>
          </a:xfrm>
          <a:prstGeom prst="rect">
            <a:avLst/>
          </a:prstGeom>
        </p:spPr>
      </p:pic>
      <p:sp>
        <p:nvSpPr>
          <p:cNvPr id="4" name="Rectangle 3"/>
          <p:cNvSpPr/>
          <p:nvPr/>
        </p:nvSpPr>
        <p:spPr>
          <a:xfrm>
            <a:off x="5129784" y="335845"/>
            <a:ext cx="6373368" cy="3785652"/>
          </a:xfrm>
          <a:prstGeom prst="rect">
            <a:avLst/>
          </a:prstGeom>
        </p:spPr>
        <p:txBody>
          <a:bodyPr wrap="square">
            <a:spAutoFit/>
          </a:bodyPr>
          <a:lstStyle/>
          <a:p>
            <a:pPr lvl="0" algn="just"/>
            <a:r>
              <a:rPr lang="en-US" altLang="en-US" sz="4000" b="1" i="1" dirty="0">
                <a:solidFill>
                  <a:prstClr val="black"/>
                </a:solidFill>
                <a:latin typeface="Bookman Old Style" panose="02050604050505020204" pitchFamily="18" charset="0"/>
              </a:rPr>
              <a:t>… behold, a great image! This great image, whose splendor was excellent, … its form was awesome. 				</a:t>
            </a:r>
            <a:r>
              <a:rPr lang="en-US" altLang="en-US" sz="3600" b="1" dirty="0">
                <a:solidFill>
                  <a:prstClr val="black"/>
                </a:solidFill>
                <a:latin typeface="Bookman Old Style" panose="02050604050505020204" pitchFamily="18" charset="0"/>
              </a:rPr>
              <a:t>Daniel 2: 31</a:t>
            </a:r>
          </a:p>
        </p:txBody>
      </p:sp>
    </p:spTree>
    <p:extLst>
      <p:ext uri="{BB962C8B-B14F-4D97-AF65-F5344CB8AC3E}">
        <p14:creationId xmlns:p14="http://schemas.microsoft.com/office/powerpoint/2010/main" val="2134956837"/>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bg>
      <p:bgPr>
        <a:pattFill prst="plaid">
          <a:fgClr>
            <a:srgbClr val="85B5E5"/>
          </a:fgClr>
          <a:bgClr>
            <a:srgbClr val="F1AF53"/>
          </a:bgClr>
        </a:patt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574232" cy="6858000"/>
          </a:xfrm>
          <a:prstGeom prst="rect">
            <a:avLst/>
          </a:prstGeom>
        </p:spPr>
      </p:pic>
      <p:sp>
        <p:nvSpPr>
          <p:cNvPr id="4" name="Rectangle 3"/>
          <p:cNvSpPr/>
          <p:nvPr/>
        </p:nvSpPr>
        <p:spPr>
          <a:xfrm>
            <a:off x="4574232" y="57067"/>
            <a:ext cx="7617768" cy="6863417"/>
          </a:xfrm>
          <a:prstGeom prst="rect">
            <a:avLst/>
          </a:prstGeom>
        </p:spPr>
        <p:txBody>
          <a:bodyPr wrap="square">
            <a:spAutoFit/>
          </a:bodyPr>
          <a:lstStyle/>
          <a:p>
            <a:r>
              <a:rPr lang="en-US" altLang="en-US" sz="4000" b="1" i="1" dirty="0">
                <a:solidFill>
                  <a:schemeClr val="bg1"/>
                </a:solidFill>
                <a:latin typeface="Bookman Old Style" panose="02050604050505020204" pitchFamily="18" charset="0"/>
              </a:rPr>
              <a:t>a stone was cut out without hands, which struck the image … the stone that struck the image became a great mountain and filled the whole earth. … The God of heaven will set up a kingdom which shall never be destroyed … and it shall stand forever.  </a:t>
            </a:r>
            <a:r>
              <a:rPr lang="en-US" altLang="en-US" sz="2800" b="1" dirty="0">
                <a:solidFill>
                  <a:schemeClr val="bg1"/>
                </a:solidFill>
                <a:latin typeface="Bookman Old Style" panose="02050604050505020204" pitchFamily="18" charset="0"/>
              </a:rPr>
              <a:t>Daniel 2: 34 - 44</a:t>
            </a:r>
          </a:p>
        </p:txBody>
      </p:sp>
    </p:spTree>
    <p:extLst>
      <p:ext uri="{BB962C8B-B14F-4D97-AF65-F5344CB8AC3E}">
        <p14:creationId xmlns:p14="http://schemas.microsoft.com/office/powerpoint/2010/main" val="1330799536"/>
      </p:ext>
    </p:extLst>
  </p:cSld>
  <p:clrMapOvr>
    <a:masterClrMapping/>
  </p:clrMapOvr>
  <mc:AlternateContent xmlns:mc="http://schemas.openxmlformats.org/markup-compatibility/2006">
    <mc:Choice xmlns:p15="http://schemas.microsoft.com/office/powerpoint/2012/main" Requires="p15">
      <p:transition spd="med">
        <p15:prstTrans prst="pageCurlDoubl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098" name="Picture 2" descr="http://cdn.historycollection.co/wp-content/uploads/2016/09/Macedonian-Empi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4519" cy="595162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 y="72642"/>
            <a:ext cx="11999494" cy="5755422"/>
          </a:xfrm>
          <a:prstGeom prst="rect">
            <a:avLst/>
          </a:prstGeom>
          <a:solidFill>
            <a:srgbClr val="E5C8B2">
              <a:alpha val="46000"/>
            </a:srgbClr>
          </a:solidFill>
        </p:spPr>
        <p:txBody>
          <a:bodyPr wrap="square">
            <a:spAutoFit/>
          </a:bodyPr>
          <a:lstStyle/>
          <a:p>
            <a:pPr lvl="0" algn="just"/>
            <a:r>
              <a:rPr lang="en-US" altLang="en-US" sz="4000" b="1" i="1" dirty="0">
                <a:solidFill>
                  <a:schemeClr val="bg1"/>
                </a:solidFill>
                <a:latin typeface="Bookman Old Style" panose="02050604050505020204" pitchFamily="18" charset="0"/>
              </a:rPr>
              <a:t>Then a mighty king shall arise, who shall rule with great dominion, and do according to his will. … his kingdom shall be broken up and divided toward the four winds of heaven, but not among his posterity. 				</a:t>
            </a:r>
            <a:r>
              <a:rPr lang="en-US" altLang="en-US" sz="3200" b="1" i="1" dirty="0">
                <a:solidFill>
                  <a:schemeClr val="bg1"/>
                </a:solidFill>
                <a:latin typeface="Bookman Old Style" panose="02050604050505020204" pitchFamily="18" charset="0"/>
              </a:rPr>
              <a:t>						</a:t>
            </a:r>
            <a:r>
              <a:rPr lang="en-US" altLang="en-US" sz="3200" b="1" dirty="0">
                <a:solidFill>
                  <a:schemeClr val="bg1"/>
                </a:solidFill>
                <a:latin typeface="Bookman Old Style" panose="02050604050505020204" pitchFamily="18" charset="0"/>
              </a:rPr>
              <a:t>Daniel 11: 3, 4</a:t>
            </a:r>
          </a:p>
          <a:p>
            <a:pPr lvl="0" algn="just"/>
            <a:endParaRPr lang="en-US" altLang="en-US" sz="3200" b="1" dirty="0">
              <a:solidFill>
                <a:schemeClr val="bg1"/>
              </a:solidFill>
              <a:latin typeface="Bookman Old Style" panose="02050604050505020204" pitchFamily="18" charset="0"/>
            </a:endParaRPr>
          </a:p>
          <a:p>
            <a:pPr lvl="0" algn="just"/>
            <a:endParaRPr lang="en-US" altLang="en-US" sz="3200" b="1" dirty="0">
              <a:solidFill>
                <a:prstClr val="white"/>
              </a:solidFill>
              <a:latin typeface="Bookman Old Style" panose="02050604050505020204" pitchFamily="18" charset="0"/>
            </a:endParaRPr>
          </a:p>
          <a:p>
            <a:pPr lvl="0" algn="just"/>
            <a:endParaRPr lang="en-US" altLang="en-US" sz="3200" b="1" dirty="0">
              <a:solidFill>
                <a:prstClr val="white"/>
              </a:solidFill>
              <a:latin typeface="Bookman Old Style" panose="02050604050505020204" pitchFamily="18" charset="0"/>
            </a:endParaRPr>
          </a:p>
          <a:p>
            <a:pPr lvl="0" algn="just"/>
            <a:endParaRPr lang="en-US" altLang="en-US" sz="3200" b="1" dirty="0">
              <a:solidFill>
                <a:prstClr val="white"/>
              </a:solidFill>
              <a:latin typeface="Bookman Old Style" panose="02050604050505020204" pitchFamily="18" charset="0"/>
            </a:endParaRPr>
          </a:p>
        </p:txBody>
      </p:sp>
    </p:spTree>
    <p:extLst>
      <p:ext uri="{BB962C8B-B14F-4D97-AF65-F5344CB8AC3E}">
        <p14:creationId xmlns:p14="http://schemas.microsoft.com/office/powerpoint/2010/main" val="27804504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fallOver"/>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bg>
      <p:bgPr>
        <a:solidFill>
          <a:schemeClr val="bg2"/>
        </a:solidFill>
        <a:effectLst/>
      </p:bgPr>
    </p:bg>
    <p:spTree>
      <p:nvGrpSpPr>
        <p:cNvPr id="1" name=""/>
        <p:cNvGrpSpPr/>
        <p:nvPr/>
      </p:nvGrpSpPr>
      <p:grpSpPr>
        <a:xfrm>
          <a:off x="0" y="0"/>
          <a:ext cx="0" cy="0"/>
          <a:chOff x="0" y="0"/>
          <a:chExt cx="0" cy="0"/>
        </a:xfrm>
      </p:grpSpPr>
      <p:pic>
        <p:nvPicPr>
          <p:cNvPr id="2050" name="Picture 2" descr="http://eu.greekreporter.com/files/greek-pantheon-of-the-gods.jpg"/>
          <p:cNvPicPr>
            <a:picLocks noChangeAspect="1" noChangeArrowheads="1"/>
          </p:cNvPicPr>
          <p:nvPr/>
        </p:nvPicPr>
        <p:blipFill>
          <a:blip r:embed="rId2">
            <a:duotone>
              <a:prstClr val="black"/>
              <a:schemeClr val="accent3">
                <a:lumMod val="20000"/>
                <a:lumOff val="80000"/>
                <a:tint val="45000"/>
                <a:satMod val="400000"/>
              </a:schemeClr>
            </a:duotone>
            <a:extLst>
              <a:ext uri="{28A0092B-C50C-407E-A947-70E740481C1C}">
                <a14:useLocalDpi xmlns:a14="http://schemas.microsoft.com/office/drawing/2010/main" val="0"/>
              </a:ext>
            </a:extLst>
          </a:blip>
          <a:srcRect/>
          <a:stretch>
            <a:fillRect/>
          </a:stretch>
        </p:blipFill>
        <p:spPr bwMode="auto">
          <a:xfrm>
            <a:off x="188537" y="579982"/>
            <a:ext cx="11824356" cy="561656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4523851"/>
      </p:ext>
    </p:extLst>
  </p:cSld>
  <p:clrMapOvr>
    <a:masterClrMapping/>
  </p:clrMapOvr>
  <p:transition spd="slow">
    <p:split orient="vert"/>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1026" name="Picture 2" descr="https://regmedia.co.uk/2016/09/02/shutterstock_apollo.jpg?x=1200&amp;y=7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7672" y="171461"/>
            <a:ext cx="3753993" cy="24838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0/0e/Symposium_scene_Nicias_Painter_MAN.jpg/1200px-Symposium_scene_Nicias_Painter_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121" y="2968482"/>
            <a:ext cx="5262586" cy="35083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alejandropereirastudio.com/wp-content/uploads/2013/03/ARES-ARH-low-672x10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47" y="266996"/>
            <a:ext cx="4075231" cy="62098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7652672"/>
      </p:ext>
    </p:extLst>
  </p:cSld>
  <p:clrMapOvr>
    <a:masterClrMapping/>
  </p:clrMapOvr>
  <mc:AlternateContent xmlns:mc="http://schemas.openxmlformats.org/markup-compatibility/2006">
    <mc:Choice xmlns:p14="http://schemas.microsoft.com/office/powerpoint/2010/main" Requires="p14">
      <p:transition spd="slow">
        <p14:switch dir="r"/>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2">
            <a:lumMod val="40000"/>
            <a:lumOff val="60000"/>
          </a:schemeClr>
        </a:solidFill>
        <a:effectLst/>
      </p:bgPr>
    </p:bg>
    <p:spTree>
      <p:nvGrpSpPr>
        <p:cNvPr id="1" name=""/>
        <p:cNvGrpSpPr/>
        <p:nvPr/>
      </p:nvGrpSpPr>
      <p:grpSpPr>
        <a:xfrm>
          <a:off x="0" y="0"/>
          <a:ext cx="0" cy="0"/>
          <a:chOff x="0" y="0"/>
          <a:chExt cx="0" cy="0"/>
        </a:xfrm>
      </p:grpSpPr>
      <p:pic>
        <p:nvPicPr>
          <p:cNvPr id="18637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51" y="3817855"/>
            <a:ext cx="2846893" cy="2971815"/>
          </a:xfrm>
          <a:prstGeom prst="ellipse">
            <a:avLst/>
          </a:prstGeom>
          <a:ln>
            <a:noFill/>
          </a:ln>
          <a:effectLst>
            <a:softEdge rad="112500"/>
          </a:effectLst>
          <a:extLst/>
        </p:spPr>
      </p:pic>
      <p:pic>
        <p:nvPicPr>
          <p:cNvPr id="2050" name="Picture 2" descr="https://www.nasa.gov/sites/default/files/thumbnails/image/s65-5520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3578" y="394737"/>
            <a:ext cx="3330804" cy="3330804"/>
          </a:xfrm>
          <a:prstGeom prst="rect">
            <a:avLst/>
          </a:prstGeom>
          <a:ln w="228600" cap="sq" cmpd="thickThin">
            <a:solidFill>
              <a:srgbClr val="000000"/>
            </a:solidFill>
            <a:prstDash val="solid"/>
            <a:miter lim="800000"/>
          </a:ln>
          <a:effectLst>
            <a:innerShdw blurRad="76200">
              <a:srgbClr val="000000"/>
            </a:innerShdw>
          </a:effectLst>
          <a:extLst/>
        </p:spPr>
      </p:pic>
      <p:pic>
        <p:nvPicPr>
          <p:cNvPr id="1026" name="Picture 2" descr="https://www.festisite.com/static/partylogo/img/logos/nik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2750" y="302038"/>
            <a:ext cx="4286250" cy="22860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www.howtogeek.com/wp-content/uploads/2014/03/img_5330509e41b2f.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97750" y="3398365"/>
            <a:ext cx="6191250" cy="28575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068411"/>
      </p:ext>
    </p:extLst>
  </p:cSld>
  <p:clrMapOvr>
    <a:masterClrMapping/>
  </p:clrMapOvr>
  <p:transition spd="slow">
    <p:split orient="vert"/>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1">
            <a:lumMod val="95000"/>
            <a:lumOff val="5000"/>
          </a:schemeClr>
        </a:solidFill>
        <a:effectLst/>
      </p:bgPr>
    </p:bg>
    <p:spTree>
      <p:nvGrpSpPr>
        <p:cNvPr id="1" name=""/>
        <p:cNvGrpSpPr/>
        <p:nvPr/>
      </p:nvGrpSpPr>
      <p:grpSpPr>
        <a:xfrm>
          <a:off x="0" y="0"/>
          <a:ext cx="0" cy="0"/>
          <a:chOff x="0" y="0"/>
          <a:chExt cx="0" cy="0"/>
        </a:xfrm>
      </p:grpSpPr>
      <p:pic>
        <p:nvPicPr>
          <p:cNvPr id="1026" name="Picture 2" descr="https://regmedia.co.uk/2016/09/02/shutterstock_apollo.jpg?x=1200&amp;y=79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37672" y="171461"/>
            <a:ext cx="3753993" cy="248389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thumb/0/0e/Symposium_scene_Nicias_Painter_MAN.jpg/1200px-Symposium_scene_Nicias_Painter_MA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55121" y="2968482"/>
            <a:ext cx="5262586" cy="350839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alejandropereirastudio.com/wp-content/uploads/2013/03/ARES-ARH-low-672x1024.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347" y="266996"/>
            <a:ext cx="4075231" cy="6209877"/>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460862"/>
      </p:ext>
    </p:extLst>
  </p:cSld>
  <p:clrMapOvr>
    <a:masterClrMapping/>
  </p:clrMapOvr>
  <mc:AlternateContent xmlns:mc="http://schemas.openxmlformats.org/markup-compatibility/2006">
    <mc:Choice xmlns:p14="http://schemas.microsoft.com/office/powerpoint/2010/main" Requires="p14">
      <p:transition spd="slow">
        <p14:switch dir="r"/>
      </p:transition>
    </mc:Choice>
    <mc:Fallback>
      <p:transition spd="slow">
        <p:fade/>
      </p:transition>
    </mc:Fallback>
  </mc:AlternateContent>
</p:sld>
</file>

<file path=ppt/theme/theme1.xml><?xml version="1.0" encoding="utf-8"?>
<a:theme xmlns:a="http://schemas.openxmlformats.org/drawingml/2006/main" name="Textured">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1488</TotalTime>
  <Words>1041</Words>
  <Application>Microsoft Office PowerPoint</Application>
  <PresentationFormat>Widescreen</PresentationFormat>
  <Paragraphs>54</Paragraphs>
  <Slides>25</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Agency FB</vt:lpstr>
      <vt:lpstr>Algerian</vt:lpstr>
      <vt:lpstr>Arial</vt:lpstr>
      <vt:lpstr>Baskerville Old Face</vt:lpstr>
      <vt:lpstr>Bookman Old Style</vt:lpstr>
      <vt:lpstr>Copperplate Gothic Light</vt:lpstr>
      <vt:lpstr>Tahoma</vt:lpstr>
      <vt:lpstr>Times New Roman</vt:lpstr>
      <vt:lpstr>Wingdings</vt:lpstr>
      <vt:lpstr>Textured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Schetelich</dc:creator>
  <cp:lastModifiedBy>FRBC Sound Booth</cp:lastModifiedBy>
  <cp:revision>42</cp:revision>
  <dcterms:created xsi:type="dcterms:W3CDTF">2017-11-03T17:46:53Z</dcterms:created>
  <dcterms:modified xsi:type="dcterms:W3CDTF">2017-12-10T17:00:29Z</dcterms:modified>
</cp:coreProperties>
</file>