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sldIdLst>
    <p:sldId id="264" r:id="rId2"/>
    <p:sldId id="262" r:id="rId3"/>
    <p:sldId id="267" r:id="rId4"/>
    <p:sldId id="268" r:id="rId5"/>
    <p:sldId id="257" r:id="rId6"/>
    <p:sldId id="270" r:id="rId7"/>
    <p:sldId id="273" r:id="rId8"/>
    <p:sldId id="269" r:id="rId9"/>
    <p:sldId id="259" r:id="rId10"/>
    <p:sldId id="263" r:id="rId11"/>
    <p:sldId id="265" r:id="rId12"/>
    <p:sldId id="258" r:id="rId13"/>
    <p:sldId id="272"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0033CC"/>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0" d="100"/>
          <a:sy n="70" d="100"/>
        </p:scale>
        <p:origin x="11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smtClean="0"/>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A8536E-4CA1-4051-AA57-217EF0641A22}" type="datetimeFigureOut">
              <a:rPr lang="en-US" smtClean="0"/>
              <a:t>9/23/2017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26BC7D-6776-4148-8945-174BF1078625}" type="slidenum">
              <a:rPr lang="en-US" smtClean="0"/>
              <a:t>‹#›</a:t>
            </a:fld>
            <a:endParaRPr lang="en-US"/>
          </a:p>
        </p:txBody>
      </p:sp>
    </p:spTree>
    <p:extLst>
      <p:ext uri="{BB962C8B-B14F-4D97-AF65-F5344CB8AC3E}">
        <p14:creationId xmlns:p14="http://schemas.microsoft.com/office/powerpoint/2010/main" val="406898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A8536E-4CA1-4051-AA57-217EF0641A22}" type="datetimeFigureOut">
              <a:rPr lang="en-US" smtClean="0"/>
              <a:t>9/23/2017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26BC7D-6776-4148-8945-174BF1078625}" type="slidenum">
              <a:rPr lang="en-US" smtClean="0"/>
              <a:t>‹#›</a:t>
            </a:fld>
            <a:endParaRPr lang="en-US"/>
          </a:p>
        </p:txBody>
      </p:sp>
    </p:spTree>
    <p:extLst>
      <p:ext uri="{BB962C8B-B14F-4D97-AF65-F5344CB8AC3E}">
        <p14:creationId xmlns:p14="http://schemas.microsoft.com/office/powerpoint/2010/main" val="89248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fld id="{C3A8536E-4CA1-4051-AA57-217EF0641A22}" type="datetimeFigureOut">
              <a:rPr lang="en-US" smtClean="0"/>
              <a:t>9/23/2017</a:t>
            </a:fld>
            <a:endParaRPr lang="en-US"/>
          </a:p>
        </p:txBody>
      </p:sp>
      <p:sp>
        <p:nvSpPr>
          <p:cNvPr id="5" name="Footer Placeholder 4"/>
          <p:cNvSpPr>
            <a:spLocks noGrp="1"/>
          </p:cNvSpPr>
          <p:nvPr>
            <p:ph type="ftr" sz="quarter" idx="11"/>
          </p:nvPr>
        </p:nvSpPr>
        <p:spPr>
          <a:xfrm>
            <a:off x="2832102" y="6422855"/>
            <a:ext cx="3209752" cy="365125"/>
          </a:xfrm>
        </p:spPr>
        <p:txBody>
          <a:bodyPr/>
          <a:lstStyle/>
          <a:p>
            <a:endParaRPr lang="en-US"/>
          </a:p>
        </p:txBody>
      </p:sp>
      <p:sp>
        <p:nvSpPr>
          <p:cNvPr id="6" name="Slide Number Placeholder 5"/>
          <p:cNvSpPr>
            <a:spLocks noGrp="1"/>
          </p:cNvSpPr>
          <p:nvPr>
            <p:ph type="sldNum" sz="quarter" idx="12"/>
          </p:nvPr>
        </p:nvSpPr>
        <p:spPr>
          <a:xfrm>
            <a:off x="6054787" y="6422855"/>
            <a:ext cx="659819" cy="365125"/>
          </a:xfrm>
        </p:spPr>
        <p:txBody>
          <a:bodyPr/>
          <a:lstStyle/>
          <a:p>
            <a:fld id="{1F26BC7D-6776-4148-8945-174BF1078625}" type="slidenum">
              <a:rPr lang="en-US" smtClean="0"/>
              <a:t>‹#›</a:t>
            </a:fld>
            <a:endParaRPr lang="en-US"/>
          </a:p>
        </p:txBody>
      </p:sp>
    </p:spTree>
    <p:extLst>
      <p:ext uri="{BB962C8B-B14F-4D97-AF65-F5344CB8AC3E}">
        <p14:creationId xmlns:p14="http://schemas.microsoft.com/office/powerpoint/2010/main" val="86090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A8536E-4CA1-4051-AA57-217EF0641A22}" type="datetimeFigureOut">
              <a:rPr lang="en-US" smtClean="0"/>
              <a:t>9/23/2017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26BC7D-6776-4148-8945-174BF1078625}" type="slidenum">
              <a:rPr lang="en-US" smtClean="0"/>
              <a:t>‹#›</a:t>
            </a:fld>
            <a:endParaRPr lang="en-US"/>
          </a:p>
        </p:txBody>
      </p:sp>
    </p:spTree>
    <p:extLst>
      <p:ext uri="{BB962C8B-B14F-4D97-AF65-F5344CB8AC3E}">
        <p14:creationId xmlns:p14="http://schemas.microsoft.com/office/powerpoint/2010/main" val="304211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C3A8536E-4CA1-4051-AA57-217EF0641A22}" type="datetimeFigureOut">
              <a:rPr lang="en-US" smtClean="0"/>
              <a:t>9/23/2017</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F26BC7D-6776-4148-8945-174BF1078625}" type="slidenum">
              <a:rPr lang="en-US" smtClean="0"/>
              <a:t>‹#›</a:t>
            </a:fld>
            <a:endParaRPr lang="en-US"/>
          </a:p>
        </p:txBody>
      </p:sp>
    </p:spTree>
    <p:extLst>
      <p:ext uri="{BB962C8B-B14F-4D97-AF65-F5344CB8AC3E}">
        <p14:creationId xmlns:p14="http://schemas.microsoft.com/office/powerpoint/2010/main" val="36553630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A8536E-4CA1-4051-AA57-217EF0641A22}" type="datetimeFigureOut">
              <a:rPr lang="en-US" smtClean="0"/>
              <a:t>9/23/2017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26BC7D-6776-4148-8945-174BF1078625}" type="slidenum">
              <a:rPr lang="en-US" smtClean="0"/>
              <a:t>‹#›</a:t>
            </a:fld>
            <a:endParaRPr lang="en-US"/>
          </a:p>
        </p:txBody>
      </p:sp>
    </p:spTree>
    <p:extLst>
      <p:ext uri="{BB962C8B-B14F-4D97-AF65-F5344CB8AC3E}">
        <p14:creationId xmlns:p14="http://schemas.microsoft.com/office/powerpoint/2010/main" val="332511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A8536E-4CA1-4051-AA57-217EF0641A22}" type="datetimeFigureOut">
              <a:rPr lang="en-US" smtClean="0"/>
              <a:t>9/23/2017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26BC7D-6776-4148-8945-174BF1078625}" type="slidenum">
              <a:rPr lang="en-US" smtClean="0"/>
              <a:t>‹#›</a:t>
            </a:fld>
            <a:endParaRPr lang="en-US"/>
          </a:p>
        </p:txBody>
      </p:sp>
    </p:spTree>
    <p:extLst>
      <p:ext uri="{BB962C8B-B14F-4D97-AF65-F5344CB8AC3E}">
        <p14:creationId xmlns:p14="http://schemas.microsoft.com/office/powerpoint/2010/main" val="86599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3A8536E-4CA1-4051-AA57-217EF0641A22}" type="datetimeFigureOut">
              <a:rPr lang="en-US" smtClean="0"/>
              <a:t>9/23/2017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26BC7D-6776-4148-8945-174BF1078625}" type="slidenum">
              <a:rPr lang="en-US" smtClean="0"/>
              <a:t>‹#›</a:t>
            </a:fld>
            <a:endParaRPr lang="en-US"/>
          </a:p>
        </p:txBody>
      </p:sp>
    </p:spTree>
    <p:extLst>
      <p:ext uri="{BB962C8B-B14F-4D97-AF65-F5344CB8AC3E}">
        <p14:creationId xmlns:p14="http://schemas.microsoft.com/office/powerpoint/2010/main" val="375279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A8536E-4CA1-4051-AA57-217EF0641A22}" type="datetimeFigureOut">
              <a:rPr lang="en-US" smtClean="0"/>
              <a:t>9/23/2017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26BC7D-6776-4148-8945-174BF1078625}" type="slidenum">
              <a:rPr lang="en-US" smtClean="0"/>
              <a:t>‹#›</a:t>
            </a:fld>
            <a:endParaRPr lang="en-US"/>
          </a:p>
        </p:txBody>
      </p:sp>
    </p:spTree>
    <p:extLst>
      <p:ext uri="{BB962C8B-B14F-4D97-AF65-F5344CB8AC3E}">
        <p14:creationId xmlns:p14="http://schemas.microsoft.com/office/powerpoint/2010/main" val="8541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A8536E-4CA1-4051-AA57-217EF0641A22}" type="datetimeFigureOut">
              <a:rPr lang="en-US" smtClean="0"/>
              <a:t>9/23/2017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26BC7D-6776-4148-8945-174BF1078625}" type="slidenum">
              <a:rPr lang="en-US" smtClean="0"/>
              <a:t>‹#›</a:t>
            </a:fld>
            <a:endParaRPr lang="en-US"/>
          </a:p>
        </p:txBody>
      </p:sp>
    </p:spTree>
    <p:extLst>
      <p:ext uri="{BB962C8B-B14F-4D97-AF65-F5344CB8AC3E}">
        <p14:creationId xmlns:p14="http://schemas.microsoft.com/office/powerpoint/2010/main" val="149048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94905D-BC5F-4939-AF99-CA8665DCEDAA}" type="datetimeFigureOut">
              <a:rPr lang="en-US" smtClean="0"/>
              <a:t>9/23/2017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1C2D5-B8A3-451D-9E2A-B53E1F519179}" type="slidenum">
              <a:rPr lang="en-US" smtClean="0"/>
              <a:t>‹#›</a:t>
            </a:fld>
            <a:endParaRPr lang="en-US"/>
          </a:p>
        </p:txBody>
      </p:sp>
    </p:spTree>
    <p:extLst>
      <p:ext uri="{BB962C8B-B14F-4D97-AF65-F5344CB8AC3E}">
        <p14:creationId xmlns:p14="http://schemas.microsoft.com/office/powerpoint/2010/main" val="239059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C3A8536E-4CA1-4051-AA57-217EF0641A22}" type="datetimeFigureOut">
              <a:rPr lang="en-US" smtClean="0"/>
              <a:t>9/23/2017</a:t>
            </a:fld>
            <a:endParaRPr lang="en-US"/>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1F26BC7D-6776-4148-8945-174BF1078625}" type="slidenum">
              <a:rPr lang="en-US" smtClean="0"/>
              <a:t>‹#›</a:t>
            </a:fld>
            <a:endParaRPr lang="en-US"/>
          </a:p>
        </p:txBody>
      </p:sp>
    </p:spTree>
    <p:extLst>
      <p:ext uri="{BB962C8B-B14F-4D97-AF65-F5344CB8AC3E}">
        <p14:creationId xmlns:p14="http://schemas.microsoft.com/office/powerpoint/2010/main" val="2961938832"/>
      </p:ext>
    </p:extLst>
  </p:cSld>
  <p:clrMap bg1="dk1" tx1="lt1" bg2="dk2"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34" r="25150" b="1"/>
          <a:stretch/>
        </p:blipFill>
        <p:spPr>
          <a:xfrm>
            <a:off x="172995" y="118727"/>
            <a:ext cx="8798011" cy="6620547"/>
          </a:xfrm>
          <a:prstGeom prst="rect">
            <a:avLst/>
          </a:prstGeom>
        </p:spPr>
      </p:pic>
      <p:pic>
        <p:nvPicPr>
          <p:cNvPr id="4" name="Picture 2" descr="https://upload.wikimedia.org/wikipedia/commons/thumb/e/ec/RedDot.svg/2000px-RedDot.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127724" y="2853341"/>
            <a:ext cx="472398" cy="47239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4086" y="1164517"/>
            <a:ext cx="8273838" cy="1631216"/>
          </a:xfrm>
          <a:prstGeom prst="rect">
            <a:avLst/>
          </a:prstGeom>
        </p:spPr>
        <p:txBody>
          <a:bodyPr wrap="square" anchor="ctr">
            <a:spAutoFit/>
          </a:bodyPr>
          <a:lstStyle/>
          <a:p>
            <a:endPar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sz="3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The </a:t>
            </a:r>
            <a:r>
              <a:rPr lang="en-US" sz="3800" dirty="0">
                <a:solidFill>
                  <a:schemeClr val="bg1"/>
                </a:solidFill>
                <a:latin typeface="Verdana" panose="020B0604030504040204" pitchFamily="34" charset="0"/>
                <a:ea typeface="Verdana" panose="020B0604030504040204" pitchFamily="34" charset="0"/>
                <a:cs typeface="Verdana" panose="020B0604030504040204" pitchFamily="34" charset="0"/>
              </a:rPr>
              <a:t>Wilderness of </a:t>
            </a:r>
            <a:r>
              <a:rPr lang="en-US" sz="3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Shur</a:t>
            </a:r>
            <a:r>
              <a:rPr lang="en-US" sz="3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en-US" sz="3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The Wilderness of Worldliness</a:t>
            </a:r>
            <a:endPar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9507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gainst the Flow: The Inspiration of Daniel in an Age of  Relativism  -     By: John C. Lennox&#10;"/>
          <p:cNvPicPr/>
          <p:nvPr/>
        </p:nvPicPr>
        <p:blipFill>
          <a:blip r:embed="rId2">
            <a:extLst>
              <a:ext uri="{28A0092B-C50C-407E-A947-70E740481C1C}">
                <a14:useLocalDpi xmlns:a14="http://schemas.microsoft.com/office/drawing/2010/main" val="0"/>
              </a:ext>
            </a:extLst>
          </a:blip>
          <a:srcRect/>
          <a:stretch>
            <a:fillRect/>
          </a:stretch>
        </p:blipFill>
        <p:spPr bwMode="auto">
          <a:xfrm>
            <a:off x="817049" y="1421603"/>
            <a:ext cx="2552700" cy="3810000"/>
          </a:xfrm>
          <a:prstGeom prst="rect">
            <a:avLst/>
          </a:prstGeom>
          <a:noFill/>
          <a:ln>
            <a:noFill/>
          </a:ln>
        </p:spPr>
      </p:pic>
      <p:sp>
        <p:nvSpPr>
          <p:cNvPr id="4" name="TextBox 3"/>
          <p:cNvSpPr txBox="1"/>
          <p:nvPr/>
        </p:nvSpPr>
        <p:spPr>
          <a:xfrm>
            <a:off x="3778077" y="474345"/>
            <a:ext cx="4838700" cy="5909310"/>
          </a:xfrm>
          <a:prstGeom prst="rect">
            <a:avLst/>
          </a:prstGeom>
          <a:solidFill>
            <a:schemeClr val="accent1">
              <a:lumMod val="75000"/>
            </a:schemeClr>
          </a:solidFill>
        </p:spPr>
        <p:txBody>
          <a:bodyPr wrap="square" rtlCol="0">
            <a:spAutoFit/>
          </a:bodyPr>
          <a:lstStyle/>
          <a:p>
            <a:r>
              <a:rPr lang="en-US" dirty="0"/>
              <a:t>“We should take careful note, however, that Daniel did not protest against the education in the University of Babylon as such.  He clearly devoted himself to it, and we can well imagine that he enjoyed his </a:t>
            </a:r>
            <a:r>
              <a:rPr lang="en-US"/>
              <a:t>university </a:t>
            </a:r>
            <a:r>
              <a:rPr lang="en-US" smtClean="0"/>
              <a:t>course.  </a:t>
            </a:r>
            <a:r>
              <a:rPr lang="en-US" dirty="0"/>
              <a:t>He and his friends put such energy into the learning of languages, literature, philosophy, science, economics, history, and so on, that they were star pupils and ended up with top distinctions, far ahead of the rest.  Daniel did not protest as an observer outside the system he protested as a participant</a:t>
            </a:r>
            <a:r>
              <a:rPr lang="en-US" dirty="0" smtClean="0"/>
              <a:t>…</a:t>
            </a:r>
          </a:p>
          <a:p>
            <a:endParaRPr lang="en-US" dirty="0"/>
          </a:p>
          <a:p>
            <a:r>
              <a:rPr lang="en-US" dirty="0"/>
              <a:t>[F]</a:t>
            </a:r>
            <a:r>
              <a:rPr lang="en-US" dirty="0" err="1"/>
              <a:t>ar</a:t>
            </a:r>
            <a:r>
              <a:rPr lang="en-US" dirty="0"/>
              <a:t> from leading him to run away from society and responsibility, the revelation he had of the future led him to live a very full professional life at the highest levels of administration in the empire.  Daniel’s understanding of God did not lead to his developing a ghetto mentality but to taking a full and prominent part in the life of Babylon.”</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3386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900" y="1843951"/>
            <a:ext cx="8458200" cy="3170099"/>
          </a:xfrm>
          <a:prstGeom prst="rect">
            <a:avLst/>
          </a:prstGeom>
          <a:noFill/>
        </p:spPr>
        <p:txBody>
          <a:bodyPr wrap="square" rtlCol="0">
            <a:spAutoFit/>
          </a:bodyPr>
          <a:lstStyle/>
          <a:p>
            <a:pPr algn="just"/>
            <a:r>
              <a:rPr lang="en-US" sz="2000" dirty="0" smtClean="0">
                <a:latin typeface="Verdana" panose="020B0604030504040204" pitchFamily="34" charset="0"/>
                <a:ea typeface="Verdana" panose="020B0604030504040204" pitchFamily="34" charset="0"/>
                <a:cs typeface="Verdana" panose="020B0604030504040204" pitchFamily="34" charset="0"/>
              </a:rPr>
              <a:t>“Thus </a:t>
            </a:r>
            <a:r>
              <a:rPr lang="en-US" sz="2000" dirty="0">
                <a:latin typeface="Verdana" panose="020B0604030504040204" pitchFamily="34" charset="0"/>
                <a:ea typeface="Verdana" panose="020B0604030504040204" pitchFamily="34" charset="0"/>
                <a:cs typeface="Verdana" panose="020B0604030504040204" pitchFamily="34" charset="0"/>
              </a:rPr>
              <a:t>says the LORD of hosts, the God of Israel, to all the exiles whom I have sent into exile from Jerusalem to Babylon: Build houses and live in them; plant gardens and eat their produce.  Take wives and have sons and daughters; take wives for your sons, and give your daughters in marriage, that they may bear sons and daughters; multiply there, and do not decrease.  But seek the welfare of the city where I have sent you into exile, and pray to the LORD on its behalf, for in its welfare you will find your welfare</a:t>
            </a:r>
            <a:r>
              <a:rPr lang="en-US" sz="2000" dirty="0" smtClean="0">
                <a:latin typeface="Verdana" panose="020B0604030504040204" pitchFamily="34" charset="0"/>
                <a:ea typeface="Verdana" panose="020B0604030504040204" pitchFamily="34" charset="0"/>
                <a:cs typeface="Verdana" panose="020B0604030504040204" pitchFamily="34" charset="0"/>
              </a:rPr>
              <a:t>.”</a:t>
            </a:r>
            <a:endParaRPr lang="en-US" sz="2000" dirty="0">
              <a:latin typeface="Verdana" panose="020B0604030504040204" pitchFamily="34" charset="0"/>
              <a:ea typeface="Verdana" panose="020B0604030504040204" pitchFamily="34" charset="0"/>
              <a:cs typeface="Verdana" panose="020B0604030504040204" pitchFamily="34" charset="0"/>
            </a:endParaRPr>
          </a:p>
          <a:p>
            <a:pPr algn="r"/>
            <a:r>
              <a:rPr lang="en-US" sz="2000" dirty="0">
                <a:latin typeface="Verdana" panose="020B0604030504040204" pitchFamily="34" charset="0"/>
                <a:ea typeface="Verdana" panose="020B0604030504040204" pitchFamily="34" charset="0"/>
                <a:cs typeface="Verdana" panose="020B0604030504040204" pitchFamily="34" charset="0"/>
              </a:rPr>
              <a:t>Jeremiah </a:t>
            </a:r>
            <a:r>
              <a:rPr lang="en-US" sz="2000" dirty="0" smtClean="0">
                <a:latin typeface="Verdana" panose="020B0604030504040204" pitchFamily="34" charset="0"/>
                <a:ea typeface="Verdana" panose="020B0604030504040204" pitchFamily="34" charset="0"/>
                <a:cs typeface="Verdana" panose="020B0604030504040204" pitchFamily="34" charset="0"/>
              </a:rPr>
              <a:t>29:4-7</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157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img.washingtonpost.com/wp-apps/imrs.php?src=https://img.washingtonpost.com/news/morning-mix/wp-content/uploads/sites/21/2017/07/received_10155605249971349.jpeg&amp;w=148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459" y="1356156"/>
            <a:ext cx="8081319" cy="4530811"/>
          </a:xfrm>
          <a:prstGeom prst="rect">
            <a:avLst/>
          </a:prstGeom>
          <a:noFill/>
          <a:ln>
            <a:noFill/>
          </a:ln>
        </p:spPr>
      </p:pic>
      <p:sp>
        <p:nvSpPr>
          <p:cNvPr id="3" name="TextBox 2"/>
          <p:cNvSpPr txBox="1"/>
          <p:nvPr/>
        </p:nvSpPr>
        <p:spPr>
          <a:xfrm>
            <a:off x="422866" y="383399"/>
            <a:ext cx="5977934" cy="954107"/>
          </a:xfrm>
          <a:prstGeom prst="rect">
            <a:avLst/>
          </a:prstGeom>
          <a:noFill/>
        </p:spPr>
        <p:txBody>
          <a:bodyPr wrap="square" rtlCol="0">
            <a:spAutoFit/>
          </a:bodyPr>
          <a:lstStyle/>
          <a:p>
            <a:r>
              <a:rPr lang="en-US" sz="1600" dirty="0" smtClean="0">
                <a:latin typeface="Verdana" panose="020B0604030504040204" pitchFamily="34" charset="0"/>
                <a:ea typeface="Verdana" panose="020B0604030504040204" pitchFamily="34" charset="0"/>
                <a:cs typeface="Verdana" panose="020B0604030504040204" pitchFamily="34" charset="0"/>
              </a:rPr>
              <a:t>The </a:t>
            </a:r>
            <a:r>
              <a:rPr lang="en-US" sz="1600" dirty="0">
                <a:latin typeface="Verdana" panose="020B0604030504040204" pitchFamily="34" charset="0"/>
                <a:ea typeface="Verdana" panose="020B0604030504040204" pitchFamily="34" charset="0"/>
                <a:cs typeface="Verdana" panose="020B0604030504040204" pitchFamily="34" charset="0"/>
              </a:rPr>
              <a:t>Washington </a:t>
            </a:r>
            <a:r>
              <a:rPr lang="en-US" sz="1600" dirty="0" smtClean="0">
                <a:latin typeface="Verdana" panose="020B0604030504040204" pitchFamily="34" charset="0"/>
                <a:ea typeface="Verdana" panose="020B0604030504040204" pitchFamily="34" charset="0"/>
                <a:cs typeface="Verdana" panose="020B0604030504040204" pitchFamily="34" charset="0"/>
              </a:rPr>
              <a:t>Post</a:t>
            </a:r>
          </a:p>
          <a:p>
            <a:r>
              <a:rPr lang="en-US" sz="2000" dirty="0" smtClean="0">
                <a:latin typeface="Verdana" panose="020B0604030504040204" pitchFamily="34" charset="0"/>
                <a:ea typeface="Verdana" panose="020B0604030504040204" pitchFamily="34" charset="0"/>
                <a:cs typeface="Verdana" panose="020B0604030504040204" pitchFamily="34" charset="0"/>
              </a:rPr>
              <a:t>“</a:t>
            </a:r>
            <a:r>
              <a:rPr lang="en-US" sz="2000" dirty="0">
                <a:latin typeface="Verdana" panose="020B0604030504040204" pitchFamily="34" charset="0"/>
                <a:ea typeface="Verdana" panose="020B0604030504040204" pitchFamily="34" charset="0"/>
                <a:cs typeface="Verdana" panose="020B0604030504040204" pitchFamily="34" charset="0"/>
              </a:rPr>
              <a:t>Rip Currents Swept Away A Florida </a:t>
            </a:r>
            <a:r>
              <a:rPr lang="en-US" sz="2000" dirty="0" smtClean="0">
                <a:latin typeface="Verdana" panose="020B0604030504040204" pitchFamily="34" charset="0"/>
                <a:ea typeface="Verdana" panose="020B0604030504040204" pitchFamily="34" charset="0"/>
                <a:cs typeface="Verdana" panose="020B0604030504040204" pitchFamily="34" charset="0"/>
              </a:rPr>
              <a:t>Family.  Then </a:t>
            </a:r>
            <a:r>
              <a:rPr lang="en-US" sz="2000" dirty="0">
                <a:latin typeface="Verdana" panose="020B0604030504040204" pitchFamily="34" charset="0"/>
                <a:ea typeface="Verdana" panose="020B0604030504040204" pitchFamily="34" charset="0"/>
                <a:cs typeface="Verdana" panose="020B0604030504040204" pitchFamily="34" charset="0"/>
              </a:rPr>
              <a:t>Beachgoers Formed A Human Chain.”</a:t>
            </a:r>
          </a:p>
        </p:txBody>
      </p:sp>
    </p:spTree>
    <p:extLst>
      <p:ext uri="{BB962C8B-B14F-4D97-AF65-F5344CB8AC3E}">
        <p14:creationId xmlns:p14="http://schemas.microsoft.com/office/powerpoint/2010/main" val="290328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900" y="920621"/>
            <a:ext cx="8458200" cy="5016758"/>
          </a:xfrm>
          <a:prstGeom prst="rect">
            <a:avLst/>
          </a:prstGeom>
          <a:noFill/>
        </p:spPr>
        <p:txBody>
          <a:bodyPr wrap="square" rtlCol="0">
            <a:spAutoFit/>
          </a:bodyPr>
          <a:lstStyle/>
          <a:p>
            <a:pPr algn="just"/>
            <a:r>
              <a:rPr lang="en-US" sz="2000" dirty="0">
                <a:latin typeface="Verdana" panose="020B0604030504040204" pitchFamily="34" charset="0"/>
                <a:ea typeface="Verdana" panose="020B0604030504040204" pitchFamily="34" charset="0"/>
                <a:cs typeface="Verdana" panose="020B0604030504040204" pitchFamily="34" charset="0"/>
              </a:rPr>
              <a:t>Then Moses made Israel set out from the Red Sea, and they went into the wilderness of </a:t>
            </a:r>
            <a:r>
              <a:rPr lang="en-US" sz="2000" dirty="0" err="1">
                <a:latin typeface="Verdana" panose="020B0604030504040204" pitchFamily="34" charset="0"/>
                <a:ea typeface="Verdana" panose="020B0604030504040204" pitchFamily="34" charset="0"/>
                <a:cs typeface="Verdana" panose="020B0604030504040204" pitchFamily="34" charset="0"/>
              </a:rPr>
              <a:t>Shur</a:t>
            </a:r>
            <a:r>
              <a:rPr lang="en-US" sz="2000" dirty="0">
                <a:latin typeface="Verdana" panose="020B0604030504040204" pitchFamily="34" charset="0"/>
                <a:ea typeface="Verdana" panose="020B0604030504040204" pitchFamily="34" charset="0"/>
                <a:cs typeface="Verdana" panose="020B0604030504040204" pitchFamily="34" charset="0"/>
              </a:rPr>
              <a:t>. They went three days in the wilderness and found no water.  When they came to Marah, they could not drink the water of Marah because it was bitter; therefore it was named Marah.  And the people grumbled against Moses, saying, “What shall we drink?”  And he cried to the LORD, and the LORD showed him a log, and he threw it into the water, and the water became sweet</a:t>
            </a:r>
            <a:r>
              <a:rPr lang="en-US" sz="2000" dirty="0" smtClean="0">
                <a:latin typeface="Verdana" panose="020B0604030504040204" pitchFamily="34" charset="0"/>
                <a:ea typeface="Verdana" panose="020B0604030504040204" pitchFamily="34" charset="0"/>
                <a:cs typeface="Verdana" panose="020B0604030504040204" pitchFamily="34" charset="0"/>
              </a:rPr>
              <a:t>.</a:t>
            </a:r>
          </a:p>
          <a:p>
            <a:endParaRPr lang="en-US" sz="2000" dirty="0">
              <a:latin typeface="Verdana" panose="020B0604030504040204" pitchFamily="34" charset="0"/>
              <a:ea typeface="Verdana" panose="020B0604030504040204" pitchFamily="34" charset="0"/>
              <a:cs typeface="Verdana" panose="020B0604030504040204" pitchFamily="34" charset="0"/>
            </a:endParaRPr>
          </a:p>
          <a:p>
            <a:pPr algn="just"/>
            <a:r>
              <a:rPr lang="en-US" sz="2000" dirty="0">
                <a:latin typeface="Verdana" panose="020B0604030504040204" pitchFamily="34" charset="0"/>
                <a:ea typeface="Verdana" panose="020B0604030504040204" pitchFamily="34" charset="0"/>
                <a:cs typeface="Verdana" panose="020B0604030504040204" pitchFamily="34" charset="0"/>
              </a:rPr>
              <a:t>There the LORD made for them a statute and a rule, and there </a:t>
            </a:r>
            <a:r>
              <a:rPr lang="en-US" sz="2000" dirty="0" smtClean="0">
                <a:latin typeface="Verdana" panose="020B0604030504040204" pitchFamily="34" charset="0"/>
                <a:ea typeface="Verdana" panose="020B0604030504040204" pitchFamily="34" charset="0"/>
                <a:cs typeface="Verdana" panose="020B0604030504040204" pitchFamily="34" charset="0"/>
              </a:rPr>
              <a:t>He </a:t>
            </a:r>
            <a:r>
              <a:rPr lang="en-US" sz="2000" dirty="0">
                <a:latin typeface="Verdana" panose="020B0604030504040204" pitchFamily="34" charset="0"/>
                <a:ea typeface="Verdana" panose="020B0604030504040204" pitchFamily="34" charset="0"/>
                <a:cs typeface="Verdana" panose="020B0604030504040204" pitchFamily="34" charset="0"/>
              </a:rPr>
              <a:t>tested them, saying, “If you will diligently listen to the voice of the LORD your God, and do that which is right in </a:t>
            </a:r>
            <a:r>
              <a:rPr lang="en-US" sz="2000" dirty="0" smtClean="0">
                <a:latin typeface="Verdana" panose="020B0604030504040204" pitchFamily="34" charset="0"/>
                <a:ea typeface="Verdana" panose="020B0604030504040204" pitchFamily="34" charset="0"/>
                <a:cs typeface="Verdana" panose="020B0604030504040204" pitchFamily="34" charset="0"/>
              </a:rPr>
              <a:t>His </a:t>
            </a:r>
            <a:r>
              <a:rPr lang="en-US" sz="2000" dirty="0">
                <a:latin typeface="Verdana" panose="020B0604030504040204" pitchFamily="34" charset="0"/>
                <a:ea typeface="Verdana" panose="020B0604030504040204" pitchFamily="34" charset="0"/>
                <a:cs typeface="Verdana" panose="020B0604030504040204" pitchFamily="34" charset="0"/>
              </a:rPr>
              <a:t>eyes, and give ear to </a:t>
            </a:r>
            <a:r>
              <a:rPr lang="en-US" sz="2000" dirty="0" smtClean="0">
                <a:latin typeface="Verdana" panose="020B0604030504040204" pitchFamily="34" charset="0"/>
                <a:ea typeface="Verdana" panose="020B0604030504040204" pitchFamily="34" charset="0"/>
                <a:cs typeface="Verdana" panose="020B0604030504040204" pitchFamily="34" charset="0"/>
              </a:rPr>
              <a:t>His </a:t>
            </a:r>
            <a:r>
              <a:rPr lang="en-US" sz="2000" dirty="0">
                <a:latin typeface="Verdana" panose="020B0604030504040204" pitchFamily="34" charset="0"/>
                <a:ea typeface="Verdana" panose="020B0604030504040204" pitchFamily="34" charset="0"/>
                <a:cs typeface="Verdana" panose="020B0604030504040204" pitchFamily="34" charset="0"/>
              </a:rPr>
              <a:t>commandments and keep all </a:t>
            </a:r>
            <a:r>
              <a:rPr lang="en-US" sz="2000" dirty="0" smtClean="0">
                <a:latin typeface="Verdana" panose="020B0604030504040204" pitchFamily="34" charset="0"/>
                <a:ea typeface="Verdana" panose="020B0604030504040204" pitchFamily="34" charset="0"/>
                <a:cs typeface="Verdana" panose="020B0604030504040204" pitchFamily="34" charset="0"/>
              </a:rPr>
              <a:t>His </a:t>
            </a:r>
            <a:r>
              <a:rPr lang="en-US" sz="2000" dirty="0">
                <a:latin typeface="Verdana" panose="020B0604030504040204" pitchFamily="34" charset="0"/>
                <a:ea typeface="Verdana" panose="020B0604030504040204" pitchFamily="34" charset="0"/>
                <a:cs typeface="Verdana" panose="020B0604030504040204" pitchFamily="34" charset="0"/>
              </a:rPr>
              <a:t>statutes, I will put none of the diseases on you that I put on the Egyptians, for I am the LORD, your healer</a:t>
            </a:r>
            <a:r>
              <a:rPr lang="en-US" sz="2000" dirty="0" smtClean="0">
                <a:latin typeface="Verdana" panose="020B0604030504040204" pitchFamily="34" charset="0"/>
                <a:ea typeface="Verdana" panose="020B0604030504040204" pitchFamily="34" charset="0"/>
                <a:cs typeface="Verdana" panose="020B0604030504040204" pitchFamily="34" charset="0"/>
              </a:rPr>
              <a:t>.”</a:t>
            </a:r>
          </a:p>
          <a:p>
            <a:pPr algn="r"/>
            <a:r>
              <a:rPr lang="en-US" sz="2000" dirty="0" smtClean="0">
                <a:latin typeface="Verdana" panose="020B0604030504040204" pitchFamily="34" charset="0"/>
                <a:ea typeface="Verdana" panose="020B0604030504040204" pitchFamily="34" charset="0"/>
                <a:cs typeface="Verdana" panose="020B0604030504040204" pitchFamily="34" charset="0"/>
              </a:rPr>
              <a:t>Exodus 15:22-27</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3052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900" y="1997839"/>
            <a:ext cx="8458200" cy="2862322"/>
          </a:xfrm>
          <a:prstGeom prst="rect">
            <a:avLst/>
          </a:prstGeom>
          <a:noFill/>
        </p:spPr>
        <p:txBody>
          <a:bodyPr wrap="square" rtlCol="0">
            <a:spAutoFit/>
          </a:bodyPr>
          <a:lstStyle/>
          <a:p>
            <a:pPr algn="just"/>
            <a:r>
              <a:rPr lang="en-US" sz="2000" dirty="0" smtClean="0">
                <a:latin typeface="Verdana" panose="020B0604030504040204" pitchFamily="34" charset="0"/>
                <a:ea typeface="Verdana" panose="020B0604030504040204" pitchFamily="34" charset="0"/>
                <a:cs typeface="Verdana" panose="020B0604030504040204" pitchFamily="34" charset="0"/>
              </a:rPr>
              <a:t>“I </a:t>
            </a:r>
            <a:r>
              <a:rPr lang="en-US" sz="2000" dirty="0">
                <a:latin typeface="Verdana" panose="020B0604030504040204" pitchFamily="34" charset="0"/>
                <a:ea typeface="Verdana" panose="020B0604030504040204" pitchFamily="34" charset="0"/>
                <a:cs typeface="Verdana" panose="020B0604030504040204" pitchFamily="34" charset="0"/>
              </a:rPr>
              <a:t>have given them your word, and the world has hated them because they are not of the world, just as I am not of the world. </a:t>
            </a:r>
            <a:r>
              <a:rPr lang="en-US" sz="2000" dirty="0" smtClean="0">
                <a:latin typeface="Verdana" panose="020B0604030504040204" pitchFamily="34" charset="0"/>
                <a:ea typeface="Verdana" panose="020B0604030504040204" pitchFamily="34" charset="0"/>
                <a:cs typeface="Verdana" panose="020B0604030504040204" pitchFamily="34" charset="0"/>
              </a:rPr>
              <a:t>I </a:t>
            </a:r>
            <a:r>
              <a:rPr lang="en-US" sz="2000" dirty="0">
                <a:latin typeface="Verdana" panose="020B0604030504040204" pitchFamily="34" charset="0"/>
                <a:ea typeface="Verdana" panose="020B0604030504040204" pitchFamily="34" charset="0"/>
                <a:cs typeface="Verdana" panose="020B0604030504040204" pitchFamily="34" charset="0"/>
              </a:rPr>
              <a:t>do not ask that </a:t>
            </a:r>
            <a:r>
              <a:rPr lang="en-US" sz="2000" dirty="0" smtClean="0">
                <a:latin typeface="Verdana" panose="020B0604030504040204" pitchFamily="34" charset="0"/>
                <a:ea typeface="Verdana" panose="020B0604030504040204" pitchFamily="34" charset="0"/>
                <a:cs typeface="Verdana" panose="020B0604030504040204" pitchFamily="34" charset="0"/>
              </a:rPr>
              <a:t>You </a:t>
            </a:r>
            <a:r>
              <a:rPr lang="en-US" sz="2000" dirty="0">
                <a:latin typeface="Verdana" panose="020B0604030504040204" pitchFamily="34" charset="0"/>
                <a:ea typeface="Verdana" panose="020B0604030504040204" pitchFamily="34" charset="0"/>
                <a:cs typeface="Verdana" panose="020B0604030504040204" pitchFamily="34" charset="0"/>
              </a:rPr>
              <a:t>take them out of the world, but that </a:t>
            </a:r>
            <a:r>
              <a:rPr lang="en-US" sz="2000" dirty="0" smtClean="0">
                <a:latin typeface="Verdana" panose="020B0604030504040204" pitchFamily="34" charset="0"/>
                <a:ea typeface="Verdana" panose="020B0604030504040204" pitchFamily="34" charset="0"/>
                <a:cs typeface="Verdana" panose="020B0604030504040204" pitchFamily="34" charset="0"/>
              </a:rPr>
              <a:t>You </a:t>
            </a:r>
            <a:r>
              <a:rPr lang="en-US" sz="2000" dirty="0">
                <a:latin typeface="Verdana" panose="020B0604030504040204" pitchFamily="34" charset="0"/>
                <a:ea typeface="Verdana" panose="020B0604030504040204" pitchFamily="34" charset="0"/>
                <a:cs typeface="Verdana" panose="020B0604030504040204" pitchFamily="34" charset="0"/>
              </a:rPr>
              <a:t>keep them from the evil one. </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a:latin typeface="Verdana" panose="020B0604030504040204" pitchFamily="34" charset="0"/>
                <a:ea typeface="Verdana" panose="020B0604030504040204" pitchFamily="34" charset="0"/>
                <a:cs typeface="Verdana" panose="020B0604030504040204" pitchFamily="34" charset="0"/>
              </a:rPr>
              <a:t>They are not of the world, just as I am not of the world. </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a:latin typeface="Verdana" panose="020B0604030504040204" pitchFamily="34" charset="0"/>
                <a:ea typeface="Verdana" panose="020B0604030504040204" pitchFamily="34" charset="0"/>
                <a:cs typeface="Verdana" panose="020B0604030504040204" pitchFamily="34" charset="0"/>
              </a:rPr>
              <a:t>Sanctify them in the truth; your word is truth. </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a:latin typeface="Verdana" panose="020B0604030504040204" pitchFamily="34" charset="0"/>
                <a:ea typeface="Verdana" panose="020B0604030504040204" pitchFamily="34" charset="0"/>
                <a:cs typeface="Verdana" panose="020B0604030504040204" pitchFamily="34" charset="0"/>
              </a:rPr>
              <a:t>As you sent </a:t>
            </a:r>
            <a:r>
              <a:rPr lang="en-US" sz="2000" dirty="0" smtClean="0">
                <a:latin typeface="Verdana" panose="020B0604030504040204" pitchFamily="34" charset="0"/>
                <a:ea typeface="Verdana" panose="020B0604030504040204" pitchFamily="34" charset="0"/>
                <a:cs typeface="Verdana" panose="020B0604030504040204" pitchFamily="34" charset="0"/>
              </a:rPr>
              <a:t>Me </a:t>
            </a:r>
            <a:r>
              <a:rPr lang="en-US" sz="2000" dirty="0">
                <a:latin typeface="Verdana" panose="020B0604030504040204" pitchFamily="34" charset="0"/>
                <a:ea typeface="Verdana" panose="020B0604030504040204" pitchFamily="34" charset="0"/>
                <a:cs typeface="Verdana" panose="020B0604030504040204" pitchFamily="34" charset="0"/>
              </a:rPr>
              <a:t>into the world, so I have sent them into the world. </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a:latin typeface="Verdana" panose="020B0604030504040204" pitchFamily="34" charset="0"/>
                <a:ea typeface="Verdana" panose="020B0604030504040204" pitchFamily="34" charset="0"/>
                <a:cs typeface="Verdana" panose="020B0604030504040204" pitchFamily="34" charset="0"/>
              </a:rPr>
              <a:t>And for their sake I consecrate myself, that they also may be sanctified in truth</a:t>
            </a:r>
            <a:r>
              <a:rPr lang="en-US" sz="2000" dirty="0" smtClean="0">
                <a:latin typeface="Verdana" panose="020B0604030504040204" pitchFamily="34" charset="0"/>
                <a:ea typeface="Verdana" panose="020B0604030504040204" pitchFamily="34" charset="0"/>
                <a:cs typeface="Verdana" panose="020B0604030504040204" pitchFamily="34" charset="0"/>
              </a:rPr>
              <a:t>.” </a:t>
            </a:r>
          </a:p>
          <a:p>
            <a:pPr algn="r"/>
            <a:r>
              <a:rPr lang="en-US" sz="2000" dirty="0" smtClean="0">
                <a:latin typeface="Verdana" panose="020B0604030504040204" pitchFamily="34" charset="0"/>
                <a:ea typeface="Verdana" panose="020B0604030504040204" pitchFamily="34" charset="0"/>
                <a:cs typeface="Verdana" panose="020B0604030504040204" pitchFamily="34" charset="0"/>
              </a:rPr>
              <a:t>John 17:14-19</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8573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900" y="920621"/>
            <a:ext cx="8458200" cy="5016758"/>
          </a:xfrm>
          <a:prstGeom prst="rect">
            <a:avLst/>
          </a:prstGeom>
          <a:noFill/>
        </p:spPr>
        <p:txBody>
          <a:bodyPr wrap="square" rtlCol="0">
            <a:spAutoFit/>
          </a:bodyPr>
          <a:lstStyle/>
          <a:p>
            <a:pPr algn="just"/>
            <a:r>
              <a:rPr lang="en-US" sz="2000" dirty="0">
                <a:latin typeface="Verdana" panose="020B0604030504040204" pitchFamily="34" charset="0"/>
                <a:ea typeface="Verdana" panose="020B0604030504040204" pitchFamily="34" charset="0"/>
                <a:cs typeface="Verdana" panose="020B0604030504040204" pitchFamily="34" charset="0"/>
              </a:rPr>
              <a:t>Then Moses made Israel set out from the Red Sea, and they went into the wilderness of </a:t>
            </a:r>
            <a:r>
              <a:rPr lang="en-US" sz="2000" dirty="0" err="1">
                <a:latin typeface="Verdana" panose="020B0604030504040204" pitchFamily="34" charset="0"/>
                <a:ea typeface="Verdana" panose="020B0604030504040204" pitchFamily="34" charset="0"/>
                <a:cs typeface="Verdana" panose="020B0604030504040204" pitchFamily="34" charset="0"/>
              </a:rPr>
              <a:t>Shur</a:t>
            </a:r>
            <a:r>
              <a:rPr lang="en-US" sz="2000" dirty="0">
                <a:latin typeface="Verdana" panose="020B0604030504040204" pitchFamily="34" charset="0"/>
                <a:ea typeface="Verdana" panose="020B0604030504040204" pitchFamily="34" charset="0"/>
                <a:cs typeface="Verdana" panose="020B0604030504040204" pitchFamily="34" charset="0"/>
              </a:rPr>
              <a:t>. They went three days in the wilderness and found no water.  When they came to Marah, they could not drink the water of Marah because it was bitter; therefore it was named Marah.  And the people grumbled against Moses, saying, “What shall we drink?”  And he cried to the LORD, and the LORD showed him a log, and he threw it into the water, and the water became sweet</a:t>
            </a:r>
            <a:r>
              <a:rPr lang="en-US" sz="2000" dirty="0" smtClean="0">
                <a:latin typeface="Verdana" panose="020B0604030504040204" pitchFamily="34" charset="0"/>
                <a:ea typeface="Verdana" panose="020B0604030504040204" pitchFamily="34" charset="0"/>
                <a:cs typeface="Verdana" panose="020B0604030504040204" pitchFamily="34" charset="0"/>
              </a:rPr>
              <a:t>.</a:t>
            </a:r>
          </a:p>
          <a:p>
            <a:endParaRPr lang="en-US" sz="2000" dirty="0">
              <a:latin typeface="Verdana" panose="020B0604030504040204" pitchFamily="34" charset="0"/>
              <a:ea typeface="Verdana" panose="020B0604030504040204" pitchFamily="34" charset="0"/>
              <a:cs typeface="Verdana" panose="020B0604030504040204" pitchFamily="34" charset="0"/>
            </a:endParaRPr>
          </a:p>
          <a:p>
            <a:pPr algn="just"/>
            <a:r>
              <a:rPr lang="en-US" sz="2000" dirty="0">
                <a:latin typeface="Verdana" panose="020B0604030504040204" pitchFamily="34" charset="0"/>
                <a:ea typeface="Verdana" panose="020B0604030504040204" pitchFamily="34" charset="0"/>
                <a:cs typeface="Verdana" panose="020B0604030504040204" pitchFamily="34" charset="0"/>
              </a:rPr>
              <a:t>There the LORD made for them a statute and a rule, and there </a:t>
            </a:r>
            <a:r>
              <a:rPr lang="en-US" sz="2000" dirty="0" smtClean="0">
                <a:latin typeface="Verdana" panose="020B0604030504040204" pitchFamily="34" charset="0"/>
                <a:ea typeface="Verdana" panose="020B0604030504040204" pitchFamily="34" charset="0"/>
                <a:cs typeface="Verdana" panose="020B0604030504040204" pitchFamily="34" charset="0"/>
              </a:rPr>
              <a:t>He </a:t>
            </a:r>
            <a:r>
              <a:rPr lang="en-US" sz="2000" dirty="0">
                <a:latin typeface="Verdana" panose="020B0604030504040204" pitchFamily="34" charset="0"/>
                <a:ea typeface="Verdana" panose="020B0604030504040204" pitchFamily="34" charset="0"/>
                <a:cs typeface="Verdana" panose="020B0604030504040204" pitchFamily="34" charset="0"/>
              </a:rPr>
              <a:t>tested them, saying, “If you will diligently listen to the voice of the LORD your God, and do that which is right in </a:t>
            </a:r>
            <a:r>
              <a:rPr lang="en-US" sz="2000" dirty="0" smtClean="0">
                <a:latin typeface="Verdana" panose="020B0604030504040204" pitchFamily="34" charset="0"/>
                <a:ea typeface="Verdana" panose="020B0604030504040204" pitchFamily="34" charset="0"/>
                <a:cs typeface="Verdana" panose="020B0604030504040204" pitchFamily="34" charset="0"/>
              </a:rPr>
              <a:t>His </a:t>
            </a:r>
            <a:r>
              <a:rPr lang="en-US" sz="2000" dirty="0">
                <a:latin typeface="Verdana" panose="020B0604030504040204" pitchFamily="34" charset="0"/>
                <a:ea typeface="Verdana" panose="020B0604030504040204" pitchFamily="34" charset="0"/>
                <a:cs typeface="Verdana" panose="020B0604030504040204" pitchFamily="34" charset="0"/>
              </a:rPr>
              <a:t>eyes, and give ear to </a:t>
            </a:r>
            <a:r>
              <a:rPr lang="en-US" sz="2000" dirty="0" smtClean="0">
                <a:latin typeface="Verdana" panose="020B0604030504040204" pitchFamily="34" charset="0"/>
                <a:ea typeface="Verdana" panose="020B0604030504040204" pitchFamily="34" charset="0"/>
                <a:cs typeface="Verdana" panose="020B0604030504040204" pitchFamily="34" charset="0"/>
              </a:rPr>
              <a:t>His </a:t>
            </a:r>
            <a:r>
              <a:rPr lang="en-US" sz="2000" dirty="0">
                <a:latin typeface="Verdana" panose="020B0604030504040204" pitchFamily="34" charset="0"/>
                <a:ea typeface="Verdana" panose="020B0604030504040204" pitchFamily="34" charset="0"/>
                <a:cs typeface="Verdana" panose="020B0604030504040204" pitchFamily="34" charset="0"/>
              </a:rPr>
              <a:t>commandments and keep all </a:t>
            </a:r>
            <a:r>
              <a:rPr lang="en-US" sz="2000" dirty="0" smtClean="0">
                <a:latin typeface="Verdana" panose="020B0604030504040204" pitchFamily="34" charset="0"/>
                <a:ea typeface="Verdana" panose="020B0604030504040204" pitchFamily="34" charset="0"/>
                <a:cs typeface="Verdana" panose="020B0604030504040204" pitchFamily="34" charset="0"/>
              </a:rPr>
              <a:t>His </a:t>
            </a:r>
            <a:r>
              <a:rPr lang="en-US" sz="2000" dirty="0">
                <a:latin typeface="Verdana" panose="020B0604030504040204" pitchFamily="34" charset="0"/>
                <a:ea typeface="Verdana" panose="020B0604030504040204" pitchFamily="34" charset="0"/>
                <a:cs typeface="Verdana" panose="020B0604030504040204" pitchFamily="34" charset="0"/>
              </a:rPr>
              <a:t>statutes, I will put none of the diseases on you that I put on the Egyptians, for I am the LORD, your healer</a:t>
            </a:r>
            <a:r>
              <a:rPr lang="en-US" sz="2000" dirty="0" smtClean="0">
                <a:latin typeface="Verdana" panose="020B0604030504040204" pitchFamily="34" charset="0"/>
                <a:ea typeface="Verdana" panose="020B0604030504040204" pitchFamily="34" charset="0"/>
                <a:cs typeface="Verdana" panose="020B0604030504040204" pitchFamily="34" charset="0"/>
              </a:rPr>
              <a:t>.”</a:t>
            </a:r>
          </a:p>
          <a:p>
            <a:pPr algn="r"/>
            <a:r>
              <a:rPr lang="en-US" sz="2000" dirty="0" smtClean="0">
                <a:latin typeface="Verdana" panose="020B0604030504040204" pitchFamily="34" charset="0"/>
                <a:ea typeface="Verdana" panose="020B0604030504040204" pitchFamily="34" charset="0"/>
                <a:cs typeface="Verdana" panose="020B0604030504040204" pitchFamily="34" charset="0"/>
              </a:rPr>
              <a:t>Exodus 15:22-27</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1476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espncdn.com/photo/2008/0807/m&amp;t_5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6935" y="1531981"/>
            <a:ext cx="6750131" cy="37940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69298" y="5326020"/>
            <a:ext cx="1005403" cy="369332"/>
          </a:xfrm>
          <a:prstGeom prst="rect">
            <a:avLst/>
          </a:prstGeom>
          <a:noFill/>
        </p:spPr>
        <p:txBody>
          <a:bodyPr wrap="non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71,008</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4211964" y="5601988"/>
            <a:ext cx="720069" cy="369332"/>
          </a:xfrm>
          <a:prstGeom prst="rect">
            <a:avLst/>
          </a:prstGeom>
          <a:noFill/>
        </p:spPr>
        <p:txBody>
          <a:bodyPr wrap="non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X 28</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8696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3473" y="895908"/>
            <a:ext cx="8458200" cy="4708981"/>
          </a:xfrm>
          <a:prstGeom prst="rect">
            <a:avLst/>
          </a:prstGeom>
          <a:noFill/>
        </p:spPr>
        <p:txBody>
          <a:bodyPr wrap="square" rtlCol="0">
            <a:spAutoFit/>
          </a:bodyPr>
          <a:lstStyle/>
          <a:p>
            <a:pPr algn="just"/>
            <a:r>
              <a:rPr lang="en-US" sz="2000" dirty="0">
                <a:latin typeface="Verdana" panose="020B0604030504040204" pitchFamily="34" charset="0"/>
                <a:ea typeface="Verdana" panose="020B0604030504040204" pitchFamily="34" charset="0"/>
                <a:cs typeface="Verdana" panose="020B0604030504040204" pitchFamily="34" charset="0"/>
              </a:rPr>
              <a:t>With joy you will draw water from the wells of salvation.  And you will say in that day: “Give thanks to the LORD, call upon His name, make known </a:t>
            </a:r>
            <a:r>
              <a:rPr lang="en-US" sz="2000" dirty="0" smtClean="0">
                <a:latin typeface="Verdana" panose="020B0604030504040204" pitchFamily="34" charset="0"/>
                <a:ea typeface="Verdana" panose="020B0604030504040204" pitchFamily="34" charset="0"/>
                <a:cs typeface="Verdana" panose="020B0604030504040204" pitchFamily="34" charset="0"/>
              </a:rPr>
              <a:t>His </a:t>
            </a:r>
            <a:r>
              <a:rPr lang="en-US" sz="2000" dirty="0">
                <a:latin typeface="Verdana" panose="020B0604030504040204" pitchFamily="34" charset="0"/>
                <a:ea typeface="Verdana" panose="020B0604030504040204" pitchFamily="34" charset="0"/>
                <a:cs typeface="Verdana" panose="020B0604030504040204" pitchFamily="34" charset="0"/>
              </a:rPr>
              <a:t>deeds among the peoples, proclaim that His name is exalted</a:t>
            </a:r>
            <a:r>
              <a:rPr lang="en-US" sz="2000" dirty="0" smtClean="0">
                <a:latin typeface="Verdana" panose="020B0604030504040204" pitchFamily="34" charset="0"/>
                <a:ea typeface="Verdana" panose="020B0604030504040204" pitchFamily="34" charset="0"/>
                <a:cs typeface="Verdana" panose="020B0604030504040204" pitchFamily="34" charset="0"/>
              </a:rPr>
              <a:t>.”</a:t>
            </a:r>
          </a:p>
          <a:p>
            <a:pPr algn="r"/>
            <a:r>
              <a:rPr lang="en-US" sz="2000" dirty="0" smtClean="0">
                <a:latin typeface="Verdana" panose="020B0604030504040204" pitchFamily="34" charset="0"/>
                <a:ea typeface="Verdana" panose="020B0604030504040204" pitchFamily="34" charset="0"/>
                <a:cs typeface="Verdana" panose="020B0604030504040204" pitchFamily="34" charset="0"/>
              </a:rPr>
              <a:t>Isaiah 12:3-4</a:t>
            </a:r>
          </a:p>
          <a:p>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algn="just"/>
            <a:r>
              <a:rPr lang="en-US" sz="2000" dirty="0" smtClean="0">
                <a:latin typeface="Verdana" panose="020B0604030504040204" pitchFamily="34" charset="0"/>
                <a:ea typeface="Verdana" panose="020B0604030504040204" pitchFamily="34" charset="0"/>
                <a:cs typeface="Verdana" panose="020B0604030504040204" pitchFamily="34" charset="0"/>
              </a:rPr>
              <a:t>“If you knew the gift of God, and who it is that is saying to you, ‘Give me a drink,’ you would have asked Him, and He would have given you living water.” </a:t>
            </a:r>
          </a:p>
          <a:p>
            <a:pPr algn="r"/>
            <a:r>
              <a:rPr lang="en-US" sz="2000" dirty="0" smtClean="0">
                <a:latin typeface="Verdana" panose="020B0604030504040204" pitchFamily="34" charset="0"/>
                <a:ea typeface="Verdana" panose="020B0604030504040204" pitchFamily="34" charset="0"/>
                <a:cs typeface="Verdana" panose="020B0604030504040204" pitchFamily="34" charset="0"/>
              </a:rPr>
              <a:t>John 4:10</a:t>
            </a:r>
          </a:p>
          <a:p>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algn="just"/>
            <a:r>
              <a:rPr lang="en-US" sz="2000" dirty="0" smtClean="0">
                <a:latin typeface="Verdana" panose="020B0604030504040204" pitchFamily="34" charset="0"/>
                <a:ea typeface="Verdana" panose="020B0604030504040204" pitchFamily="34" charset="0"/>
                <a:cs typeface="Verdana" panose="020B0604030504040204" pitchFamily="34" charset="0"/>
              </a:rPr>
              <a:t>“If anyone thirsts, let him come to Me and drink.  Whoever believes in Me, as the Scriptures has said, ‘Out of His heart will flow rivers of living water.’”</a:t>
            </a:r>
          </a:p>
          <a:p>
            <a:pPr algn="r"/>
            <a:r>
              <a:rPr lang="en-US" sz="2000" dirty="0" smtClean="0">
                <a:latin typeface="Verdana" panose="020B0604030504040204" pitchFamily="34" charset="0"/>
                <a:ea typeface="Verdana" panose="020B0604030504040204" pitchFamily="34" charset="0"/>
                <a:cs typeface="Verdana" panose="020B0604030504040204" pitchFamily="34" charset="0"/>
              </a:rPr>
              <a:t>John 7:37-38</a:t>
            </a:r>
          </a:p>
        </p:txBody>
      </p:sp>
    </p:spTree>
    <p:extLst>
      <p:ext uri="{BB962C8B-B14F-4D97-AF65-F5344CB8AC3E}">
        <p14:creationId xmlns:p14="http://schemas.microsoft.com/office/powerpoint/2010/main" val="4062202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Scandal of the Evangelical Conscience  -     By: Ronald J. Sider&#10;"/>
          <p:cNvPicPr/>
          <p:nvPr/>
        </p:nvPicPr>
        <p:blipFill>
          <a:blip r:embed="rId2">
            <a:extLst>
              <a:ext uri="{28A0092B-C50C-407E-A947-70E740481C1C}">
                <a14:useLocalDpi xmlns:a14="http://schemas.microsoft.com/office/drawing/2010/main" val="0"/>
              </a:ext>
            </a:extLst>
          </a:blip>
          <a:srcRect/>
          <a:stretch>
            <a:fillRect/>
          </a:stretch>
        </p:blipFill>
        <p:spPr bwMode="auto">
          <a:xfrm>
            <a:off x="828160" y="1458098"/>
            <a:ext cx="2495550" cy="3810000"/>
          </a:xfrm>
          <a:prstGeom prst="rect">
            <a:avLst/>
          </a:prstGeom>
          <a:noFill/>
          <a:ln>
            <a:noFill/>
          </a:ln>
        </p:spPr>
      </p:pic>
    </p:spTree>
    <p:extLst>
      <p:ext uri="{BB962C8B-B14F-4D97-AF65-F5344CB8AC3E}">
        <p14:creationId xmlns:p14="http://schemas.microsoft.com/office/powerpoint/2010/main" val="178132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Benedict Option: A Strategy for Christians in a Post-Christian Nation  -     By: Rod Dreher&#10;"/>
          <p:cNvPicPr/>
          <p:nvPr/>
        </p:nvPicPr>
        <p:blipFill>
          <a:blip r:embed="rId2">
            <a:extLst>
              <a:ext uri="{28A0092B-C50C-407E-A947-70E740481C1C}">
                <a14:useLocalDpi xmlns:a14="http://schemas.microsoft.com/office/drawing/2010/main" val="0"/>
              </a:ext>
            </a:extLst>
          </a:blip>
          <a:srcRect/>
          <a:stretch>
            <a:fillRect/>
          </a:stretch>
        </p:blipFill>
        <p:spPr bwMode="auto">
          <a:xfrm>
            <a:off x="814173" y="1416908"/>
            <a:ext cx="2540000" cy="3810000"/>
          </a:xfrm>
          <a:prstGeom prst="rect">
            <a:avLst/>
          </a:prstGeom>
          <a:noFill/>
          <a:ln>
            <a:noFill/>
          </a:ln>
        </p:spPr>
      </p:pic>
    </p:spTree>
    <p:extLst>
      <p:ext uri="{BB962C8B-B14F-4D97-AF65-F5344CB8AC3E}">
        <p14:creationId xmlns:p14="http://schemas.microsoft.com/office/powerpoint/2010/main" val="316915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900" y="2921169"/>
            <a:ext cx="8458200" cy="1015663"/>
          </a:xfrm>
          <a:prstGeom prst="rect">
            <a:avLst/>
          </a:prstGeom>
          <a:noFill/>
        </p:spPr>
        <p:txBody>
          <a:bodyPr wrap="square" rtlCol="0">
            <a:spAutoFit/>
          </a:bodyPr>
          <a:lstStyle/>
          <a:p>
            <a:pPr algn="just"/>
            <a:r>
              <a:rPr lang="en-US" sz="2000" dirty="0" smtClean="0">
                <a:latin typeface="Verdana" panose="020B0604030504040204" pitchFamily="34" charset="0"/>
                <a:ea typeface="Verdana" panose="020B0604030504040204" pitchFamily="34" charset="0"/>
                <a:cs typeface="Verdana" panose="020B0604030504040204" pitchFamily="34" charset="0"/>
              </a:rPr>
              <a:t>“I </a:t>
            </a:r>
            <a:r>
              <a:rPr lang="en-US" sz="2000" dirty="0">
                <a:latin typeface="Verdana" panose="020B0604030504040204" pitchFamily="34" charset="0"/>
                <a:ea typeface="Verdana" panose="020B0604030504040204" pitchFamily="34" charset="0"/>
                <a:cs typeface="Verdana" panose="020B0604030504040204" pitchFamily="34" charset="0"/>
              </a:rPr>
              <a:t>do not ask that </a:t>
            </a:r>
            <a:r>
              <a:rPr lang="en-US" sz="2000" dirty="0" smtClean="0">
                <a:latin typeface="Verdana" panose="020B0604030504040204" pitchFamily="34" charset="0"/>
                <a:ea typeface="Verdana" panose="020B0604030504040204" pitchFamily="34" charset="0"/>
                <a:cs typeface="Verdana" panose="020B0604030504040204" pitchFamily="34" charset="0"/>
              </a:rPr>
              <a:t>You </a:t>
            </a:r>
            <a:r>
              <a:rPr lang="en-US" sz="2000" dirty="0">
                <a:latin typeface="Verdana" panose="020B0604030504040204" pitchFamily="34" charset="0"/>
                <a:ea typeface="Verdana" panose="020B0604030504040204" pitchFamily="34" charset="0"/>
                <a:cs typeface="Verdana" panose="020B0604030504040204" pitchFamily="34" charset="0"/>
              </a:rPr>
              <a:t>take them out of the world, but that </a:t>
            </a:r>
            <a:r>
              <a:rPr lang="en-US" sz="2000" dirty="0" smtClean="0">
                <a:latin typeface="Verdana" panose="020B0604030504040204" pitchFamily="34" charset="0"/>
                <a:ea typeface="Verdana" panose="020B0604030504040204" pitchFamily="34" charset="0"/>
                <a:cs typeface="Verdana" panose="020B0604030504040204" pitchFamily="34" charset="0"/>
              </a:rPr>
              <a:t>You </a:t>
            </a:r>
            <a:r>
              <a:rPr lang="en-US" sz="2000" dirty="0">
                <a:latin typeface="Verdana" panose="020B0604030504040204" pitchFamily="34" charset="0"/>
                <a:ea typeface="Verdana" panose="020B0604030504040204" pitchFamily="34" charset="0"/>
                <a:cs typeface="Verdana" panose="020B0604030504040204" pitchFamily="34" charset="0"/>
              </a:rPr>
              <a:t>keep them from the evil one</a:t>
            </a:r>
            <a:r>
              <a:rPr lang="en-US" sz="2000" dirty="0" smtClean="0">
                <a:latin typeface="Verdana" panose="020B0604030504040204" pitchFamily="34" charset="0"/>
                <a:ea typeface="Verdana" panose="020B0604030504040204" pitchFamily="34" charset="0"/>
                <a:cs typeface="Verdana" panose="020B0604030504040204" pitchFamily="34" charset="0"/>
              </a:rPr>
              <a:t>.” </a:t>
            </a:r>
          </a:p>
          <a:p>
            <a:pPr algn="r"/>
            <a:r>
              <a:rPr lang="en-US" sz="2000" dirty="0" smtClean="0">
                <a:latin typeface="Verdana" panose="020B0604030504040204" pitchFamily="34" charset="0"/>
                <a:ea typeface="Verdana" panose="020B0604030504040204" pitchFamily="34" charset="0"/>
                <a:cs typeface="Verdana" panose="020B0604030504040204" pitchFamily="34" charset="0"/>
              </a:rPr>
              <a:t>John 17:15</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7340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2900" y="305068"/>
            <a:ext cx="8458200" cy="6247864"/>
          </a:xfrm>
          <a:prstGeom prst="rect">
            <a:avLst/>
          </a:prstGeom>
          <a:noFill/>
        </p:spPr>
        <p:txBody>
          <a:bodyPr wrap="square" rtlCol="0">
            <a:spAutoFit/>
          </a:bodyPr>
          <a:lstStyle/>
          <a:p>
            <a:pPr algn="just"/>
            <a:r>
              <a:rPr lang="en-US" sz="2000" dirty="0">
                <a:latin typeface="Verdana" panose="020B0604030504040204" pitchFamily="34" charset="0"/>
                <a:ea typeface="Verdana" panose="020B0604030504040204" pitchFamily="34" charset="0"/>
                <a:cs typeface="Verdana" panose="020B0604030504040204" pitchFamily="34" charset="0"/>
              </a:rPr>
              <a:t>“If the world hates you, know that it has hated me before it hated you.  If you were of the world, the world would love you as its own; but because you are not of the world, but I chose you out of the world, therefore the world hates </a:t>
            </a:r>
            <a:r>
              <a:rPr lang="en-US" sz="2000" dirty="0" smtClean="0">
                <a:latin typeface="Verdana" panose="020B0604030504040204" pitchFamily="34" charset="0"/>
                <a:ea typeface="Verdana" panose="020B0604030504040204" pitchFamily="34" charset="0"/>
                <a:cs typeface="Verdana" panose="020B0604030504040204" pitchFamily="34" charset="0"/>
              </a:rPr>
              <a:t>you.”</a:t>
            </a:r>
          </a:p>
          <a:p>
            <a:pPr algn="r"/>
            <a:r>
              <a:rPr lang="en-US" sz="2000" dirty="0" smtClean="0">
                <a:latin typeface="Verdana" panose="020B0604030504040204" pitchFamily="34" charset="0"/>
                <a:ea typeface="Verdana" panose="020B0604030504040204" pitchFamily="34" charset="0"/>
                <a:cs typeface="Verdana" panose="020B0604030504040204" pitchFamily="34" charset="0"/>
              </a:rPr>
              <a:t>John 15:18-19</a:t>
            </a:r>
          </a:p>
          <a:p>
            <a:pPr algn="r"/>
            <a:endParaRPr lang="en-US" sz="2000" dirty="0" smtClean="0">
              <a:latin typeface="Verdana" panose="020B0604030504040204" pitchFamily="34" charset="0"/>
              <a:ea typeface="Verdana" panose="020B0604030504040204" pitchFamily="34" charset="0"/>
              <a:cs typeface="Verdana" panose="020B0604030504040204" pitchFamily="34" charset="0"/>
            </a:endParaRPr>
          </a:p>
          <a:p>
            <a:r>
              <a:rPr lang="en-US" sz="2000" dirty="0">
                <a:latin typeface="Verdana" panose="020B0604030504040204" pitchFamily="34" charset="0"/>
                <a:ea typeface="Verdana" panose="020B0604030504040204" pitchFamily="34" charset="0"/>
                <a:cs typeface="Verdana" panose="020B0604030504040204" pitchFamily="34" charset="0"/>
              </a:rPr>
              <a:t>“I have said these things to you, that in </a:t>
            </a:r>
            <a:r>
              <a:rPr lang="en-US" sz="2000" dirty="0" smtClean="0">
                <a:latin typeface="Verdana" panose="020B0604030504040204" pitchFamily="34" charset="0"/>
                <a:ea typeface="Verdana" panose="020B0604030504040204" pitchFamily="34" charset="0"/>
                <a:cs typeface="Verdana" panose="020B0604030504040204" pitchFamily="34" charset="0"/>
              </a:rPr>
              <a:t>Me </a:t>
            </a:r>
            <a:r>
              <a:rPr lang="en-US" sz="2000" dirty="0">
                <a:latin typeface="Verdana" panose="020B0604030504040204" pitchFamily="34" charset="0"/>
                <a:ea typeface="Verdana" panose="020B0604030504040204" pitchFamily="34" charset="0"/>
                <a:cs typeface="Verdana" panose="020B0604030504040204" pitchFamily="34" charset="0"/>
              </a:rPr>
              <a:t>you may have peace. In the world you will have tribulation. But take heart; I have overcome the world</a:t>
            </a:r>
            <a:r>
              <a:rPr lang="en-US" sz="2000" dirty="0" smtClean="0">
                <a:latin typeface="Verdana" panose="020B0604030504040204" pitchFamily="34" charset="0"/>
                <a:ea typeface="Verdana" panose="020B0604030504040204" pitchFamily="34" charset="0"/>
                <a:cs typeface="Verdana" panose="020B0604030504040204" pitchFamily="34" charset="0"/>
              </a:rPr>
              <a:t>.”</a:t>
            </a:r>
          </a:p>
          <a:p>
            <a:pPr algn="r"/>
            <a:r>
              <a:rPr lang="en-US" sz="2000" dirty="0" smtClean="0">
                <a:latin typeface="Verdana" panose="020B0604030504040204" pitchFamily="34" charset="0"/>
                <a:ea typeface="Verdana" panose="020B0604030504040204" pitchFamily="34" charset="0"/>
                <a:cs typeface="Verdana" panose="020B0604030504040204" pitchFamily="34" charset="0"/>
              </a:rPr>
              <a:t>John </a:t>
            </a:r>
            <a:r>
              <a:rPr lang="en-US" sz="2000" dirty="0">
                <a:latin typeface="Verdana" panose="020B0604030504040204" pitchFamily="34" charset="0"/>
                <a:ea typeface="Verdana" panose="020B0604030504040204" pitchFamily="34" charset="0"/>
                <a:cs typeface="Verdana" panose="020B0604030504040204" pitchFamily="34" charset="0"/>
              </a:rPr>
              <a:t>16:33</a:t>
            </a:r>
          </a:p>
          <a:p>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algn="just"/>
            <a:r>
              <a:rPr lang="en-US" sz="2000" dirty="0" smtClean="0">
                <a:latin typeface="Verdana" panose="020B0604030504040204" pitchFamily="34" charset="0"/>
                <a:ea typeface="Verdana" panose="020B0604030504040204" pitchFamily="34" charset="0"/>
                <a:cs typeface="Verdana" panose="020B0604030504040204" pitchFamily="34" charset="0"/>
              </a:rPr>
              <a:t>But </a:t>
            </a:r>
            <a:r>
              <a:rPr lang="en-US" sz="2000" dirty="0">
                <a:latin typeface="Verdana" panose="020B0604030504040204" pitchFamily="34" charset="0"/>
                <a:ea typeface="Verdana" panose="020B0604030504040204" pitchFamily="34" charset="0"/>
                <a:cs typeface="Verdana" panose="020B0604030504040204" pitchFamily="34" charset="0"/>
              </a:rPr>
              <a:t>even if you should suffer for righteousness' sake, you will be blessed. Have no fear of them, nor be troubled, but in your hearts honor Christ the Lord as holy, always being prepared to make a defense to anyone who asks you for a reason for the hope that is in you; yet do it with </a:t>
            </a:r>
            <a:r>
              <a:rPr lang="en-US" sz="2000" dirty="0" smtClean="0">
                <a:latin typeface="Verdana" panose="020B0604030504040204" pitchFamily="34" charset="0"/>
                <a:ea typeface="Verdana" panose="020B0604030504040204" pitchFamily="34" charset="0"/>
                <a:cs typeface="Verdana" panose="020B0604030504040204" pitchFamily="34" charset="0"/>
              </a:rPr>
              <a:t>gentleness </a:t>
            </a:r>
            <a:r>
              <a:rPr lang="en-US" sz="2000" dirty="0">
                <a:latin typeface="Verdana" panose="020B0604030504040204" pitchFamily="34" charset="0"/>
                <a:ea typeface="Verdana" panose="020B0604030504040204" pitchFamily="34" charset="0"/>
                <a:cs typeface="Verdana" panose="020B0604030504040204" pitchFamily="34" charset="0"/>
              </a:rPr>
              <a:t>and respect, having a good conscience, so that, when you are slandered, those who revile your good behavior in Christ may be put to shame</a:t>
            </a:r>
            <a:r>
              <a:rPr lang="en-US" sz="2000" dirty="0" smtClean="0">
                <a:latin typeface="Verdana" panose="020B0604030504040204" pitchFamily="34" charset="0"/>
                <a:ea typeface="Verdana" panose="020B0604030504040204" pitchFamily="34" charset="0"/>
                <a:cs typeface="Verdana" panose="020B0604030504040204" pitchFamily="34" charset="0"/>
              </a:rPr>
              <a:t>.</a:t>
            </a:r>
          </a:p>
          <a:p>
            <a:pPr algn="r"/>
            <a:r>
              <a:rPr lang="en-US" sz="2000" dirty="0">
                <a:latin typeface="Verdana" panose="020B0604030504040204" pitchFamily="34" charset="0"/>
                <a:ea typeface="Verdana" panose="020B0604030504040204" pitchFamily="34" charset="0"/>
                <a:cs typeface="Verdana" panose="020B0604030504040204" pitchFamily="34" charset="0"/>
              </a:rPr>
              <a:t>1 Peter </a:t>
            </a:r>
            <a:r>
              <a:rPr lang="en-US" sz="2000" dirty="0" smtClean="0">
                <a:latin typeface="Verdana" panose="020B0604030504040204" pitchFamily="34" charset="0"/>
                <a:ea typeface="Verdana" panose="020B0604030504040204" pitchFamily="34" charset="0"/>
                <a:cs typeface="Verdana" panose="020B0604030504040204" pitchFamily="34" charset="0"/>
              </a:rPr>
              <a:t>3:14-16</a:t>
            </a:r>
          </a:p>
        </p:txBody>
      </p:sp>
    </p:spTree>
    <p:extLst>
      <p:ext uri="{BB962C8B-B14F-4D97-AF65-F5344CB8AC3E}">
        <p14:creationId xmlns:p14="http://schemas.microsoft.com/office/powerpoint/2010/main" val="403663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Benedict Option: A Strategy for Christians in a Post-Christian Nation  -     By: Rod Dreher&#10;"/>
          <p:cNvPicPr/>
          <p:nvPr/>
        </p:nvPicPr>
        <p:blipFill>
          <a:blip r:embed="rId2">
            <a:extLst>
              <a:ext uri="{28A0092B-C50C-407E-A947-70E740481C1C}">
                <a14:useLocalDpi xmlns:a14="http://schemas.microsoft.com/office/drawing/2010/main" val="0"/>
              </a:ext>
            </a:extLst>
          </a:blip>
          <a:srcRect/>
          <a:stretch>
            <a:fillRect/>
          </a:stretch>
        </p:blipFill>
        <p:spPr bwMode="auto">
          <a:xfrm>
            <a:off x="814173" y="1416908"/>
            <a:ext cx="2540000" cy="3810000"/>
          </a:xfrm>
          <a:prstGeom prst="rect">
            <a:avLst/>
          </a:prstGeom>
          <a:noFill/>
          <a:ln>
            <a:noFill/>
          </a:ln>
        </p:spPr>
      </p:pic>
      <p:sp>
        <p:nvSpPr>
          <p:cNvPr id="3" name="TextBox 2"/>
          <p:cNvSpPr txBox="1"/>
          <p:nvPr/>
        </p:nvSpPr>
        <p:spPr>
          <a:xfrm>
            <a:off x="3778077" y="2613392"/>
            <a:ext cx="4838700" cy="1631216"/>
          </a:xfrm>
          <a:prstGeom prst="rect">
            <a:avLst/>
          </a:prstGeom>
          <a:solidFill>
            <a:schemeClr val="accent1">
              <a:lumMod val="75000"/>
            </a:schemeClr>
          </a:solidFill>
        </p:spPr>
        <p:txBody>
          <a:bodyPr wrap="square" rtlCol="0">
            <a:spAutoFit/>
          </a:bodyPr>
          <a:lstStyle/>
          <a:p>
            <a:r>
              <a:rPr lang="en-US" sz="2000" dirty="0"/>
              <a:t>“That’s why I think we have to walk on this road of Saint Benedict, in this Benedict Option.  This is a season for saving the seed.  If we don’t save the seed now, we won’t have a harvest in the years to come.”</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9556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TM03090430[[fn=Banded]]</Template>
  <TotalTime>415</TotalTime>
  <Words>1203</Words>
  <Application>Microsoft Office PowerPoint</Application>
  <PresentationFormat>On-screen Show (4:3)</PresentationFormat>
  <Paragraphs>41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Corbel</vt:lpstr>
      <vt:lpstr>Verdana</vt:lpstr>
      <vt:lpstr>Wingdings</vt:lpstr>
      <vt:lpstr>Banded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M. Williams</dc:creator>
  <cp:lastModifiedBy>Sean M. Williams</cp:lastModifiedBy>
  <cp:revision>22</cp:revision>
  <dcterms:created xsi:type="dcterms:W3CDTF">2017-09-19T18:21:31Z</dcterms:created>
  <dcterms:modified xsi:type="dcterms:W3CDTF">2017-09-24T01:23:07Z</dcterms:modified>
</cp:coreProperties>
</file>