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322" r:id="rId2"/>
    <p:sldId id="298" r:id="rId3"/>
    <p:sldId id="329" r:id="rId4"/>
    <p:sldId id="328" r:id="rId5"/>
    <p:sldId id="327" r:id="rId6"/>
    <p:sldId id="326" r:id="rId7"/>
    <p:sldId id="325" r:id="rId8"/>
    <p:sldId id="355" r:id="rId9"/>
    <p:sldId id="353" r:id="rId10"/>
    <p:sldId id="354" r:id="rId11"/>
    <p:sldId id="324" r:id="rId12"/>
    <p:sldId id="330" r:id="rId13"/>
    <p:sldId id="331" r:id="rId14"/>
    <p:sldId id="332" r:id="rId15"/>
    <p:sldId id="333" r:id="rId16"/>
    <p:sldId id="334" r:id="rId17"/>
    <p:sldId id="356" r:id="rId18"/>
    <p:sldId id="335" r:id="rId19"/>
    <p:sldId id="336" r:id="rId20"/>
    <p:sldId id="337" r:id="rId21"/>
    <p:sldId id="338" r:id="rId22"/>
    <p:sldId id="339" r:id="rId23"/>
    <p:sldId id="341" r:id="rId24"/>
    <p:sldId id="342" r:id="rId25"/>
    <p:sldId id="343" r:id="rId26"/>
    <p:sldId id="344" r:id="rId27"/>
    <p:sldId id="345" r:id="rId28"/>
    <p:sldId id="340" r:id="rId29"/>
    <p:sldId id="346" r:id="rId30"/>
    <p:sldId id="347" r:id="rId31"/>
    <p:sldId id="348" r:id="rId32"/>
    <p:sldId id="349" r:id="rId33"/>
    <p:sldId id="323" r:id="rId34"/>
    <p:sldId id="350" r:id="rId35"/>
    <p:sldId id="351" r:id="rId36"/>
    <p:sldId id="311" r:id="rId37"/>
    <p:sldId id="352" r:id="rId38"/>
  </p:sldIdLst>
  <p:sldSz cx="9144000" cy="5143500" type="screen16x9"/>
  <p:notesSz cx="6858000" cy="9144000"/>
  <p:defaultTex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6" y="5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4CF4DD-9139-4FC9-AFC7-8E94A07AB148}" type="datetimeFigureOut">
              <a:rPr lang="en-US" smtClean="0"/>
              <a:t>3/8/2020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4D64CDE-3FA1-45E1-857E-05774F6500FE}" type="slidenum">
              <a:rPr lang="en-US" smtClean="0"/>
              <a:t>‹#›</a:t>
            </a:fld>
            <a:endParaRPr lang="en-US"/>
          </a:p>
        </p:txBody>
      </p:sp>
    </p:spTree>
    <p:extLst>
      <p:ext uri="{BB962C8B-B14F-4D97-AF65-F5344CB8AC3E}">
        <p14:creationId xmlns:p14="http://schemas.microsoft.com/office/powerpoint/2010/main" val="4133640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5A11F8-32B6-4B46-AB20-3E59C4A4E52F}" type="datetimeFigureOut">
              <a:rPr lang="en-US" smtClean="0"/>
              <a:t>3/8/2020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73C4C0-5681-466D-9060-C15F9F162575}" type="slidenum">
              <a:rPr lang="en-US" smtClean="0"/>
              <a:t>‹#›</a:t>
            </a:fld>
            <a:endParaRPr lang="en-US"/>
          </a:p>
        </p:txBody>
      </p:sp>
    </p:spTree>
    <p:extLst>
      <p:ext uri="{BB962C8B-B14F-4D97-AF65-F5344CB8AC3E}">
        <p14:creationId xmlns:p14="http://schemas.microsoft.com/office/powerpoint/2010/main" val="2030623740"/>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2A7D5F-F56C-4155-B50F-4F8E4A525C63}" type="datetimeFigureOut">
              <a:rPr lang="en-US" smtClean="0"/>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7DBA1-2FC3-4ACA-BC40-2B0AE6C35499}" type="slidenum">
              <a:rPr lang="en-US" smtClean="0"/>
              <a:t>‹#›</a:t>
            </a:fld>
            <a:endParaRPr lang="en-US"/>
          </a:p>
        </p:txBody>
      </p:sp>
    </p:spTree>
    <p:extLst>
      <p:ext uri="{BB962C8B-B14F-4D97-AF65-F5344CB8AC3E}">
        <p14:creationId xmlns:p14="http://schemas.microsoft.com/office/powerpoint/2010/main" val="376277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2A7D5F-F56C-4155-B50F-4F8E4A525C63}" type="datetimeFigureOut">
              <a:rPr lang="en-US" smtClean="0"/>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7DBA1-2FC3-4ACA-BC40-2B0AE6C35499}" type="slidenum">
              <a:rPr lang="en-US" smtClean="0"/>
              <a:t>‹#›</a:t>
            </a:fld>
            <a:endParaRPr lang="en-US"/>
          </a:p>
        </p:txBody>
      </p:sp>
    </p:spTree>
    <p:extLst>
      <p:ext uri="{BB962C8B-B14F-4D97-AF65-F5344CB8AC3E}">
        <p14:creationId xmlns:p14="http://schemas.microsoft.com/office/powerpoint/2010/main" val="1545387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2A7D5F-F56C-4155-B50F-4F8E4A525C63}" type="datetimeFigureOut">
              <a:rPr lang="en-US" smtClean="0"/>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7DBA1-2FC3-4ACA-BC40-2B0AE6C35499}" type="slidenum">
              <a:rPr lang="en-US" smtClean="0"/>
              <a:t>‹#›</a:t>
            </a:fld>
            <a:endParaRPr lang="en-US"/>
          </a:p>
        </p:txBody>
      </p:sp>
    </p:spTree>
    <p:extLst>
      <p:ext uri="{BB962C8B-B14F-4D97-AF65-F5344CB8AC3E}">
        <p14:creationId xmlns:p14="http://schemas.microsoft.com/office/powerpoint/2010/main" val="878610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2A7D5F-F56C-4155-B50F-4F8E4A525C63}" type="datetimeFigureOut">
              <a:rPr lang="en-US" smtClean="0"/>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7DBA1-2FC3-4ACA-BC40-2B0AE6C35499}" type="slidenum">
              <a:rPr lang="en-US" smtClean="0"/>
              <a:t>‹#›</a:t>
            </a:fld>
            <a:endParaRPr lang="en-US"/>
          </a:p>
        </p:txBody>
      </p:sp>
    </p:spTree>
    <p:extLst>
      <p:ext uri="{BB962C8B-B14F-4D97-AF65-F5344CB8AC3E}">
        <p14:creationId xmlns:p14="http://schemas.microsoft.com/office/powerpoint/2010/main" val="3051950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2A7D5F-F56C-4155-B50F-4F8E4A525C63}" type="datetimeFigureOut">
              <a:rPr lang="en-US" smtClean="0"/>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7DBA1-2FC3-4ACA-BC40-2B0AE6C35499}" type="slidenum">
              <a:rPr lang="en-US" smtClean="0"/>
              <a:t>‹#›</a:t>
            </a:fld>
            <a:endParaRPr lang="en-US"/>
          </a:p>
        </p:txBody>
      </p:sp>
    </p:spTree>
    <p:extLst>
      <p:ext uri="{BB962C8B-B14F-4D97-AF65-F5344CB8AC3E}">
        <p14:creationId xmlns:p14="http://schemas.microsoft.com/office/powerpoint/2010/main" val="3993503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2A7D5F-F56C-4155-B50F-4F8E4A525C63}" type="datetimeFigureOut">
              <a:rPr lang="en-US" smtClean="0"/>
              <a:t>3/8/2020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F7DBA1-2FC3-4ACA-BC40-2B0AE6C35499}" type="slidenum">
              <a:rPr lang="en-US" smtClean="0"/>
              <a:t>‹#›</a:t>
            </a:fld>
            <a:endParaRPr lang="en-US"/>
          </a:p>
        </p:txBody>
      </p:sp>
    </p:spTree>
    <p:extLst>
      <p:ext uri="{BB962C8B-B14F-4D97-AF65-F5344CB8AC3E}">
        <p14:creationId xmlns:p14="http://schemas.microsoft.com/office/powerpoint/2010/main" val="400140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2A7D5F-F56C-4155-B50F-4F8E4A525C63}" type="datetimeFigureOut">
              <a:rPr lang="en-US" smtClean="0"/>
              <a:t>3/8/2020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F7DBA1-2FC3-4ACA-BC40-2B0AE6C35499}" type="slidenum">
              <a:rPr lang="en-US" smtClean="0"/>
              <a:t>‹#›</a:t>
            </a:fld>
            <a:endParaRPr lang="en-US"/>
          </a:p>
        </p:txBody>
      </p:sp>
    </p:spTree>
    <p:extLst>
      <p:ext uri="{BB962C8B-B14F-4D97-AF65-F5344CB8AC3E}">
        <p14:creationId xmlns:p14="http://schemas.microsoft.com/office/powerpoint/2010/main" val="1704001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2A7D5F-F56C-4155-B50F-4F8E4A525C63}" type="datetimeFigureOut">
              <a:rPr lang="en-US" smtClean="0"/>
              <a:t>3/8/2020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F7DBA1-2FC3-4ACA-BC40-2B0AE6C35499}" type="slidenum">
              <a:rPr lang="en-US" smtClean="0"/>
              <a:t>‹#›</a:t>
            </a:fld>
            <a:endParaRPr lang="en-US"/>
          </a:p>
        </p:txBody>
      </p:sp>
    </p:spTree>
    <p:extLst>
      <p:ext uri="{BB962C8B-B14F-4D97-AF65-F5344CB8AC3E}">
        <p14:creationId xmlns:p14="http://schemas.microsoft.com/office/powerpoint/2010/main" val="1339747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A7D5F-F56C-4155-B50F-4F8E4A525C63}" type="datetimeFigureOut">
              <a:rPr lang="en-US" smtClean="0"/>
              <a:t>3/8/2020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F7DBA1-2FC3-4ACA-BC40-2B0AE6C35499}" type="slidenum">
              <a:rPr lang="en-US" smtClean="0"/>
              <a:t>‹#›</a:t>
            </a:fld>
            <a:endParaRPr lang="en-US"/>
          </a:p>
        </p:txBody>
      </p:sp>
    </p:spTree>
    <p:extLst>
      <p:ext uri="{BB962C8B-B14F-4D97-AF65-F5344CB8AC3E}">
        <p14:creationId xmlns:p14="http://schemas.microsoft.com/office/powerpoint/2010/main" val="116205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2A7D5F-F56C-4155-B50F-4F8E4A525C63}" type="datetimeFigureOut">
              <a:rPr lang="en-US" smtClean="0"/>
              <a:t>3/8/2020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F7DBA1-2FC3-4ACA-BC40-2B0AE6C35499}" type="slidenum">
              <a:rPr lang="en-US" smtClean="0"/>
              <a:t>‹#›</a:t>
            </a:fld>
            <a:endParaRPr lang="en-US"/>
          </a:p>
        </p:txBody>
      </p:sp>
    </p:spTree>
    <p:extLst>
      <p:ext uri="{BB962C8B-B14F-4D97-AF65-F5344CB8AC3E}">
        <p14:creationId xmlns:p14="http://schemas.microsoft.com/office/powerpoint/2010/main" val="1595284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2A7D5F-F56C-4155-B50F-4F8E4A525C63}" type="datetimeFigureOut">
              <a:rPr lang="en-US" smtClean="0"/>
              <a:t>3/8/2020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F7DBA1-2FC3-4ACA-BC40-2B0AE6C35499}" type="slidenum">
              <a:rPr lang="en-US" smtClean="0"/>
              <a:t>‹#›</a:t>
            </a:fld>
            <a:endParaRPr lang="en-US"/>
          </a:p>
        </p:txBody>
      </p:sp>
    </p:spTree>
    <p:extLst>
      <p:ext uri="{BB962C8B-B14F-4D97-AF65-F5344CB8AC3E}">
        <p14:creationId xmlns:p14="http://schemas.microsoft.com/office/powerpoint/2010/main" val="2614069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832A7D5F-F56C-4155-B50F-4F8E4A525C63}" type="datetimeFigureOut">
              <a:rPr lang="en-US" smtClean="0"/>
              <a:t>3/8/2020</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18F7DBA1-2FC3-4ACA-BC40-2B0AE6C35499}" type="slidenum">
              <a:rPr lang="en-US" smtClean="0"/>
              <a:t>‹#›</a:t>
            </a:fld>
            <a:endParaRPr lang="en-US"/>
          </a:p>
        </p:txBody>
      </p:sp>
    </p:spTree>
    <p:extLst>
      <p:ext uri="{BB962C8B-B14F-4D97-AF65-F5344CB8AC3E}">
        <p14:creationId xmlns:p14="http://schemas.microsoft.com/office/powerpoint/2010/main" val="228832921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1733549"/>
            <a:ext cx="2864887" cy="2154436"/>
          </a:xfrm>
          <a:prstGeom prst="rect">
            <a:avLst/>
          </a:prstGeom>
          <a:noFill/>
        </p:spPr>
        <p:txBody>
          <a:bodyPr wrap="none" rtlCol="0">
            <a:spAutoFit/>
          </a:bodyPr>
          <a:lstStyle/>
          <a:p>
            <a:r>
              <a:rPr lang="en-US" sz="8000" i="1" dirty="0">
                <a:latin typeface="Palatino Linotype" pitchFamily="18" charset="0"/>
              </a:rPr>
              <a:t>Purim</a:t>
            </a:r>
          </a:p>
          <a:p>
            <a:pPr algn="ctr"/>
            <a:r>
              <a:rPr lang="en-US" sz="5400" dirty="0">
                <a:latin typeface="Palatino Linotype" pitchFamily="18" charset="0"/>
              </a:rPr>
              <a:t>(lots)</a:t>
            </a:r>
          </a:p>
        </p:txBody>
      </p:sp>
    </p:spTree>
    <p:extLst>
      <p:ext uri="{BB962C8B-B14F-4D97-AF65-F5344CB8AC3E}">
        <p14:creationId xmlns:p14="http://schemas.microsoft.com/office/powerpoint/2010/main" val="303858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4800" y="2533650"/>
            <a:ext cx="845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lowchart: Process 1"/>
          <p:cNvSpPr/>
          <p:nvPr/>
        </p:nvSpPr>
        <p:spPr>
          <a:xfrm>
            <a:off x="1143000" y="1349502"/>
            <a:ext cx="1295400" cy="2362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alatino Linotype" pitchFamily="18" charset="0"/>
              </a:rPr>
              <a:t>“Rebuild the temple”</a:t>
            </a:r>
          </a:p>
          <a:p>
            <a:pPr algn="ctr"/>
            <a:endParaRPr lang="en-US" dirty="0">
              <a:latin typeface="Palatino Linotype" pitchFamily="18" charset="0"/>
            </a:endParaRPr>
          </a:p>
          <a:p>
            <a:pPr algn="ctr"/>
            <a:r>
              <a:rPr lang="en-US" dirty="0">
                <a:solidFill>
                  <a:srgbClr val="FFFF00"/>
                </a:solidFill>
                <a:latin typeface="Palatino Linotype" pitchFamily="18" charset="0"/>
              </a:rPr>
              <a:t>Ezra 1-6</a:t>
            </a:r>
          </a:p>
        </p:txBody>
      </p:sp>
      <p:sp>
        <p:nvSpPr>
          <p:cNvPr id="3" name="Flowchart: Process 2"/>
          <p:cNvSpPr/>
          <p:nvPr/>
        </p:nvSpPr>
        <p:spPr>
          <a:xfrm>
            <a:off x="3200400" y="1354074"/>
            <a:ext cx="762000" cy="23591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latin typeface="Palatino Linotype" pitchFamily="18" charset="0"/>
              </a:rPr>
              <a:t>Esther</a:t>
            </a:r>
          </a:p>
        </p:txBody>
      </p:sp>
      <p:sp>
        <p:nvSpPr>
          <p:cNvPr id="4" name="Flowchart: Process 3"/>
          <p:cNvSpPr/>
          <p:nvPr/>
        </p:nvSpPr>
        <p:spPr>
          <a:xfrm>
            <a:off x="4724400" y="1349502"/>
            <a:ext cx="1298448" cy="23591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alatino Linotype" pitchFamily="18" charset="0"/>
              </a:rPr>
              <a:t>“Restore God’s Law”</a:t>
            </a:r>
          </a:p>
          <a:p>
            <a:pPr algn="ctr"/>
            <a:endParaRPr lang="en-US" dirty="0">
              <a:latin typeface="Palatino Linotype" pitchFamily="18" charset="0"/>
            </a:endParaRPr>
          </a:p>
          <a:p>
            <a:pPr algn="ctr"/>
            <a:r>
              <a:rPr lang="en-US" dirty="0">
                <a:solidFill>
                  <a:srgbClr val="FFFF00"/>
                </a:solidFill>
                <a:latin typeface="Palatino Linotype" pitchFamily="18" charset="0"/>
              </a:rPr>
              <a:t>Ezra 7-10</a:t>
            </a:r>
          </a:p>
        </p:txBody>
      </p:sp>
      <p:sp>
        <p:nvSpPr>
          <p:cNvPr id="7" name="TextBox 6"/>
          <p:cNvSpPr txBox="1"/>
          <p:nvPr/>
        </p:nvSpPr>
        <p:spPr>
          <a:xfrm>
            <a:off x="457200" y="209550"/>
            <a:ext cx="3352200" cy="523220"/>
          </a:xfrm>
          <a:prstGeom prst="rect">
            <a:avLst/>
          </a:prstGeom>
          <a:noFill/>
        </p:spPr>
        <p:txBody>
          <a:bodyPr wrap="none" rtlCol="0">
            <a:spAutoFit/>
          </a:bodyPr>
          <a:lstStyle/>
          <a:p>
            <a:r>
              <a:rPr lang="en-US" sz="2800" dirty="0">
                <a:latin typeface="Palatino Linotype" pitchFamily="18" charset="0"/>
              </a:rPr>
              <a:t>Biblical Chronology</a:t>
            </a:r>
          </a:p>
        </p:txBody>
      </p:sp>
      <p:sp>
        <p:nvSpPr>
          <p:cNvPr id="8" name="Flowchart: Process 7"/>
          <p:cNvSpPr/>
          <p:nvPr/>
        </p:nvSpPr>
        <p:spPr>
          <a:xfrm>
            <a:off x="6477000" y="1345800"/>
            <a:ext cx="1295400" cy="2362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alatino Linotype" pitchFamily="18" charset="0"/>
              </a:rPr>
              <a:t>“Rebuild the walls”</a:t>
            </a:r>
          </a:p>
          <a:p>
            <a:pPr algn="ctr"/>
            <a:endParaRPr lang="en-US" dirty="0">
              <a:latin typeface="Palatino Linotype" pitchFamily="18" charset="0"/>
            </a:endParaRPr>
          </a:p>
          <a:p>
            <a:pPr algn="ctr"/>
            <a:endParaRPr lang="en-US" dirty="0">
              <a:latin typeface="Palatino Linotype" pitchFamily="18" charset="0"/>
            </a:endParaRPr>
          </a:p>
          <a:p>
            <a:pPr algn="ctr"/>
            <a:r>
              <a:rPr lang="en-US" dirty="0">
                <a:solidFill>
                  <a:srgbClr val="FFFF00"/>
                </a:solidFill>
                <a:latin typeface="Palatino Linotype" pitchFamily="18" charset="0"/>
              </a:rPr>
              <a:t>Nehemiah</a:t>
            </a:r>
          </a:p>
        </p:txBody>
      </p:sp>
      <p:sp>
        <p:nvSpPr>
          <p:cNvPr id="9" name="TextBox 8"/>
          <p:cNvSpPr txBox="1"/>
          <p:nvPr/>
        </p:nvSpPr>
        <p:spPr>
          <a:xfrm>
            <a:off x="1136873" y="3867150"/>
            <a:ext cx="1301527" cy="1200329"/>
          </a:xfrm>
          <a:prstGeom prst="rect">
            <a:avLst/>
          </a:prstGeom>
          <a:noFill/>
        </p:spPr>
        <p:txBody>
          <a:bodyPr wrap="square" rtlCol="0">
            <a:spAutoFit/>
          </a:bodyPr>
          <a:lstStyle/>
          <a:p>
            <a:pPr algn="ctr"/>
            <a:r>
              <a:rPr lang="en-US" dirty="0">
                <a:latin typeface="Palatino Linotype" pitchFamily="18" charset="0"/>
              </a:rPr>
              <a:t>First return of</a:t>
            </a:r>
          </a:p>
          <a:p>
            <a:pPr algn="ctr"/>
            <a:r>
              <a:rPr lang="en-US" dirty="0">
                <a:latin typeface="Palatino Linotype" pitchFamily="18" charset="0"/>
              </a:rPr>
              <a:t>Jews to Jerusalem</a:t>
            </a:r>
          </a:p>
        </p:txBody>
      </p:sp>
      <p:sp>
        <p:nvSpPr>
          <p:cNvPr id="10" name="TextBox 9"/>
          <p:cNvSpPr txBox="1"/>
          <p:nvPr/>
        </p:nvSpPr>
        <p:spPr>
          <a:xfrm>
            <a:off x="920010" y="719846"/>
            <a:ext cx="7297190" cy="646331"/>
          </a:xfrm>
          <a:prstGeom prst="rect">
            <a:avLst/>
          </a:prstGeom>
          <a:noFill/>
        </p:spPr>
        <p:txBody>
          <a:bodyPr wrap="none" rtlCol="0">
            <a:spAutoFit/>
          </a:bodyPr>
          <a:lstStyle/>
          <a:p>
            <a:pPr algn="ctr"/>
            <a:r>
              <a:rPr lang="en-US" dirty="0"/>
              <a:t>B.C.</a:t>
            </a:r>
          </a:p>
          <a:p>
            <a:r>
              <a:rPr lang="en-US" dirty="0"/>
              <a:t>537                 515        483        473        458                           444                  432</a:t>
            </a:r>
          </a:p>
        </p:txBody>
      </p:sp>
      <p:sp>
        <p:nvSpPr>
          <p:cNvPr id="11" name="TextBox 10"/>
          <p:cNvSpPr txBox="1"/>
          <p:nvPr/>
        </p:nvSpPr>
        <p:spPr>
          <a:xfrm>
            <a:off x="4699250" y="3867150"/>
            <a:ext cx="1301527" cy="1200329"/>
          </a:xfrm>
          <a:prstGeom prst="rect">
            <a:avLst/>
          </a:prstGeom>
          <a:noFill/>
        </p:spPr>
        <p:txBody>
          <a:bodyPr wrap="square" rtlCol="0">
            <a:spAutoFit/>
          </a:bodyPr>
          <a:lstStyle/>
          <a:p>
            <a:pPr algn="ctr"/>
            <a:r>
              <a:rPr lang="en-US" dirty="0">
                <a:latin typeface="Palatino Linotype" pitchFamily="18" charset="0"/>
              </a:rPr>
              <a:t>Second return of</a:t>
            </a:r>
          </a:p>
          <a:p>
            <a:pPr algn="ctr"/>
            <a:r>
              <a:rPr lang="en-US" dirty="0">
                <a:latin typeface="Palatino Linotype" pitchFamily="18" charset="0"/>
              </a:rPr>
              <a:t>Jews to Jerusalem</a:t>
            </a:r>
          </a:p>
        </p:txBody>
      </p:sp>
      <p:sp>
        <p:nvSpPr>
          <p:cNvPr id="12" name="TextBox 11"/>
          <p:cNvSpPr txBox="1"/>
          <p:nvPr/>
        </p:nvSpPr>
        <p:spPr>
          <a:xfrm>
            <a:off x="6491514" y="3858986"/>
            <a:ext cx="1301527" cy="1200329"/>
          </a:xfrm>
          <a:prstGeom prst="rect">
            <a:avLst/>
          </a:prstGeom>
          <a:noFill/>
        </p:spPr>
        <p:txBody>
          <a:bodyPr wrap="square" rtlCol="0">
            <a:spAutoFit/>
          </a:bodyPr>
          <a:lstStyle/>
          <a:p>
            <a:pPr algn="ctr"/>
            <a:r>
              <a:rPr lang="en-US" dirty="0">
                <a:latin typeface="Palatino Linotype" pitchFamily="18" charset="0"/>
              </a:rPr>
              <a:t>Third return of</a:t>
            </a:r>
          </a:p>
          <a:p>
            <a:pPr algn="ctr"/>
            <a:r>
              <a:rPr lang="en-US" dirty="0">
                <a:latin typeface="Palatino Linotype" pitchFamily="18" charset="0"/>
              </a:rPr>
              <a:t>Jews to Jerusalem</a:t>
            </a:r>
          </a:p>
        </p:txBody>
      </p:sp>
      <p:sp>
        <p:nvSpPr>
          <p:cNvPr id="13" name="Explosion 1 12"/>
          <p:cNvSpPr/>
          <p:nvPr/>
        </p:nvSpPr>
        <p:spPr>
          <a:xfrm>
            <a:off x="4267200" y="753634"/>
            <a:ext cx="914400" cy="914400"/>
          </a:xfrm>
          <a:prstGeom prst="irregularSeal1">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00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1" y="209550"/>
            <a:ext cx="8382000" cy="4832092"/>
          </a:xfrm>
          <a:prstGeom prst="rect">
            <a:avLst/>
          </a:prstGeom>
          <a:noFill/>
        </p:spPr>
        <p:txBody>
          <a:bodyPr wrap="square" rtlCol="0">
            <a:spAutoFit/>
          </a:bodyPr>
          <a:lstStyle/>
          <a:p>
            <a:r>
              <a:rPr lang="en-US" sz="2800" dirty="0">
                <a:latin typeface="Palatino Linotype" pitchFamily="18" charset="0"/>
              </a:rPr>
              <a:t>Now in the days of </a:t>
            </a:r>
            <a:r>
              <a:rPr lang="en-US" sz="2800" dirty="0" err="1">
                <a:latin typeface="Palatino Linotype" pitchFamily="18" charset="0"/>
              </a:rPr>
              <a:t>Ahasuerus</a:t>
            </a:r>
            <a:r>
              <a:rPr lang="en-US" sz="2800" dirty="0">
                <a:latin typeface="Palatino Linotype" pitchFamily="18" charset="0"/>
              </a:rPr>
              <a:t>, the </a:t>
            </a:r>
            <a:r>
              <a:rPr lang="en-US" sz="2800" dirty="0" err="1">
                <a:latin typeface="Palatino Linotype" pitchFamily="18" charset="0"/>
              </a:rPr>
              <a:t>Ahasuerus</a:t>
            </a:r>
            <a:r>
              <a:rPr lang="en-US" sz="2800" dirty="0">
                <a:latin typeface="Palatino Linotype" pitchFamily="18" charset="0"/>
              </a:rPr>
              <a:t> who reigned from India to Ethiopia over 127 provinces, in those days when King </a:t>
            </a:r>
            <a:r>
              <a:rPr lang="en-US" sz="2800" dirty="0" err="1">
                <a:latin typeface="Palatino Linotype" pitchFamily="18" charset="0"/>
              </a:rPr>
              <a:t>Ahasuerus</a:t>
            </a:r>
            <a:r>
              <a:rPr lang="en-US" sz="2800" dirty="0">
                <a:latin typeface="Palatino Linotype" pitchFamily="18" charset="0"/>
              </a:rPr>
              <a:t> sat on his royal throne in Susa, the citadel, in the third year of his reign he gave a feast for all his officials and servants. The army of Persia and Media and the nobles and governors of the provinces were before him, while he showed the riches of his royal glory and the splendor and pomp for many days, 180 days.</a:t>
            </a:r>
          </a:p>
          <a:p>
            <a:r>
              <a:rPr lang="en-US" sz="2800" dirty="0">
                <a:latin typeface="Palatino Linotype" pitchFamily="18" charset="0"/>
              </a:rPr>
              <a:t>				-- Esther 1:1-4</a:t>
            </a:r>
          </a:p>
        </p:txBody>
      </p:sp>
    </p:spTree>
    <p:extLst>
      <p:ext uri="{BB962C8B-B14F-4D97-AF65-F5344CB8AC3E}">
        <p14:creationId xmlns:p14="http://schemas.microsoft.com/office/powerpoint/2010/main" val="22280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1" y="209550"/>
            <a:ext cx="8382000" cy="3108543"/>
          </a:xfrm>
          <a:prstGeom prst="rect">
            <a:avLst/>
          </a:prstGeom>
          <a:noFill/>
        </p:spPr>
        <p:txBody>
          <a:bodyPr wrap="square" rtlCol="0">
            <a:spAutoFit/>
          </a:bodyPr>
          <a:lstStyle/>
          <a:p>
            <a:r>
              <a:rPr lang="en-US" sz="2800" dirty="0">
                <a:latin typeface="Palatino Linotype" pitchFamily="18" charset="0"/>
              </a:rPr>
              <a:t>On the seventh day, when the heart of the king was merry with wine, he commanded…the seven eunuchs…to bring Queen </a:t>
            </a:r>
            <a:r>
              <a:rPr lang="en-US" sz="2800" dirty="0" err="1">
                <a:latin typeface="Palatino Linotype" pitchFamily="18" charset="0"/>
              </a:rPr>
              <a:t>Vashti</a:t>
            </a:r>
            <a:r>
              <a:rPr lang="en-US" sz="2800" dirty="0">
                <a:latin typeface="Palatino Linotype" pitchFamily="18" charset="0"/>
              </a:rPr>
              <a:t> before the king with her royal crown, in order to show the peoples and the princes her beauty, for she was lovely to look at.</a:t>
            </a:r>
          </a:p>
          <a:p>
            <a:r>
              <a:rPr lang="en-US" sz="2800" dirty="0">
                <a:latin typeface="Palatino Linotype" pitchFamily="18" charset="0"/>
              </a:rPr>
              <a:t>				-- Esther 1:10-11</a:t>
            </a:r>
          </a:p>
        </p:txBody>
      </p:sp>
    </p:spTree>
    <p:extLst>
      <p:ext uri="{BB962C8B-B14F-4D97-AF65-F5344CB8AC3E}">
        <p14:creationId xmlns:p14="http://schemas.microsoft.com/office/powerpoint/2010/main" val="37553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1" y="209550"/>
            <a:ext cx="8382000" cy="3108543"/>
          </a:xfrm>
          <a:prstGeom prst="rect">
            <a:avLst/>
          </a:prstGeom>
          <a:noFill/>
        </p:spPr>
        <p:txBody>
          <a:bodyPr wrap="square" rtlCol="0">
            <a:spAutoFit/>
          </a:bodyPr>
          <a:lstStyle/>
          <a:p>
            <a:r>
              <a:rPr lang="en-US" sz="2800" dirty="0">
                <a:latin typeface="Palatino Linotype" pitchFamily="18" charset="0"/>
              </a:rPr>
              <a:t>On the seventh day, </a:t>
            </a:r>
            <a:r>
              <a:rPr lang="en-US" sz="2800" dirty="0">
                <a:solidFill>
                  <a:srgbClr val="FFFF00"/>
                </a:solidFill>
                <a:latin typeface="Palatino Linotype" pitchFamily="18" charset="0"/>
              </a:rPr>
              <a:t>when the heart of the king was merry with wine</a:t>
            </a:r>
            <a:r>
              <a:rPr lang="en-US" sz="2800" dirty="0">
                <a:latin typeface="Palatino Linotype" pitchFamily="18" charset="0"/>
              </a:rPr>
              <a:t>, he commanded…the seven eunuchs…to bring Queen </a:t>
            </a:r>
            <a:r>
              <a:rPr lang="en-US" sz="2800" dirty="0" err="1">
                <a:latin typeface="Palatino Linotype" pitchFamily="18" charset="0"/>
              </a:rPr>
              <a:t>Vashti</a:t>
            </a:r>
            <a:r>
              <a:rPr lang="en-US" sz="2800" dirty="0">
                <a:latin typeface="Palatino Linotype" pitchFamily="18" charset="0"/>
              </a:rPr>
              <a:t> before the king with her royal crown, in order to show the peoples and the princes her beauty, for she was lovely to look at.</a:t>
            </a:r>
          </a:p>
          <a:p>
            <a:r>
              <a:rPr lang="en-US" sz="2800" dirty="0">
                <a:latin typeface="Palatino Linotype" pitchFamily="18" charset="0"/>
              </a:rPr>
              <a:t>				-- Esther 1:10-11</a:t>
            </a:r>
          </a:p>
        </p:txBody>
      </p:sp>
    </p:spTree>
    <p:extLst>
      <p:ext uri="{BB962C8B-B14F-4D97-AF65-F5344CB8AC3E}">
        <p14:creationId xmlns:p14="http://schemas.microsoft.com/office/powerpoint/2010/main" val="46929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1" y="209550"/>
            <a:ext cx="8382000" cy="2677656"/>
          </a:xfrm>
          <a:prstGeom prst="rect">
            <a:avLst/>
          </a:prstGeom>
          <a:noFill/>
        </p:spPr>
        <p:txBody>
          <a:bodyPr wrap="square" rtlCol="0">
            <a:spAutoFit/>
          </a:bodyPr>
          <a:lstStyle/>
          <a:p>
            <a:r>
              <a:rPr lang="en-US" sz="2800" dirty="0">
                <a:latin typeface="Palatino Linotype" pitchFamily="18" charset="0"/>
              </a:rPr>
              <a:t>But Queen </a:t>
            </a:r>
            <a:r>
              <a:rPr lang="en-US" sz="2800" dirty="0" err="1">
                <a:latin typeface="Palatino Linotype" pitchFamily="18" charset="0"/>
              </a:rPr>
              <a:t>Vashti</a:t>
            </a:r>
            <a:r>
              <a:rPr lang="en-US" sz="2800" dirty="0">
                <a:latin typeface="Palatino Linotype" pitchFamily="18" charset="0"/>
              </a:rPr>
              <a:t> refused to come at the king’s command delivered by the eunuchs. At this the king became enraged, and his anger burned within him.</a:t>
            </a:r>
          </a:p>
          <a:p>
            <a:endParaRPr lang="en-US" sz="2800" dirty="0">
              <a:latin typeface="Palatino Linotype" pitchFamily="18" charset="0"/>
            </a:endParaRPr>
          </a:p>
          <a:p>
            <a:r>
              <a:rPr lang="en-US" sz="2800" dirty="0">
                <a:latin typeface="Palatino Linotype" pitchFamily="18" charset="0"/>
              </a:rPr>
              <a:t>				-- Esther 1:10-11</a:t>
            </a:r>
          </a:p>
        </p:txBody>
      </p:sp>
    </p:spTree>
    <p:extLst>
      <p:ext uri="{BB962C8B-B14F-4D97-AF65-F5344CB8AC3E}">
        <p14:creationId xmlns:p14="http://schemas.microsoft.com/office/powerpoint/2010/main" val="154653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1" y="209550"/>
            <a:ext cx="8382000" cy="3970318"/>
          </a:xfrm>
          <a:prstGeom prst="rect">
            <a:avLst/>
          </a:prstGeom>
          <a:noFill/>
        </p:spPr>
        <p:txBody>
          <a:bodyPr wrap="square" rtlCol="0">
            <a:spAutoFit/>
          </a:bodyPr>
          <a:lstStyle/>
          <a:p>
            <a:r>
              <a:rPr lang="en-US" sz="2800" dirty="0">
                <a:latin typeface="Palatino Linotype" pitchFamily="18" charset="0"/>
              </a:rPr>
              <a:t>Then the king said to the wise men who knew the times (for this was the king’s procedure toward all who were versed in law and judgment…the seven princes of Persia and Media, who saw the king’s face, and sat first in the kingdom): “According to the law, </a:t>
            </a:r>
            <a:r>
              <a:rPr lang="en-US" sz="2800" dirty="0">
                <a:solidFill>
                  <a:srgbClr val="FFFF00"/>
                </a:solidFill>
                <a:latin typeface="Palatino Linotype" pitchFamily="18" charset="0"/>
              </a:rPr>
              <a:t>what is to be done to Queen </a:t>
            </a:r>
            <a:r>
              <a:rPr lang="en-US" sz="2800" dirty="0" err="1">
                <a:solidFill>
                  <a:srgbClr val="FFFF00"/>
                </a:solidFill>
                <a:latin typeface="Palatino Linotype" pitchFamily="18" charset="0"/>
              </a:rPr>
              <a:t>Vashti</a:t>
            </a:r>
            <a:r>
              <a:rPr lang="en-US" sz="2800" dirty="0">
                <a:solidFill>
                  <a:srgbClr val="FFFF00"/>
                </a:solidFill>
                <a:latin typeface="Palatino Linotype" pitchFamily="18" charset="0"/>
              </a:rPr>
              <a:t>, because she has not performed the command of King </a:t>
            </a:r>
            <a:r>
              <a:rPr lang="en-US" sz="2800" dirty="0" err="1">
                <a:solidFill>
                  <a:srgbClr val="FFFF00"/>
                </a:solidFill>
                <a:latin typeface="Palatino Linotype" pitchFamily="18" charset="0"/>
              </a:rPr>
              <a:t>Ahasuerus</a:t>
            </a:r>
            <a:r>
              <a:rPr lang="en-US" sz="2800" dirty="0">
                <a:solidFill>
                  <a:srgbClr val="FFFF00"/>
                </a:solidFill>
                <a:latin typeface="Palatino Linotype" pitchFamily="18" charset="0"/>
              </a:rPr>
              <a:t> delivered by the eunuchs</a:t>
            </a:r>
            <a:r>
              <a:rPr lang="en-US" sz="2800" dirty="0">
                <a:latin typeface="Palatino Linotype" pitchFamily="18" charset="0"/>
              </a:rPr>
              <a:t>?”</a:t>
            </a:r>
          </a:p>
          <a:p>
            <a:r>
              <a:rPr lang="en-US" sz="2800" dirty="0">
                <a:latin typeface="Palatino Linotype" pitchFamily="18" charset="0"/>
              </a:rPr>
              <a:t>				-- Esther 1:13-15</a:t>
            </a:r>
          </a:p>
        </p:txBody>
      </p:sp>
    </p:spTree>
    <p:extLst>
      <p:ext uri="{BB962C8B-B14F-4D97-AF65-F5344CB8AC3E}">
        <p14:creationId xmlns:p14="http://schemas.microsoft.com/office/powerpoint/2010/main" val="376460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1" y="209550"/>
            <a:ext cx="8382000" cy="4401205"/>
          </a:xfrm>
          <a:prstGeom prst="rect">
            <a:avLst/>
          </a:prstGeom>
          <a:noFill/>
        </p:spPr>
        <p:txBody>
          <a:bodyPr wrap="square" rtlCol="0">
            <a:spAutoFit/>
          </a:bodyPr>
          <a:lstStyle/>
          <a:p>
            <a:r>
              <a:rPr lang="en-US" sz="2800" dirty="0">
                <a:latin typeface="Palatino Linotype" pitchFamily="18" charset="0"/>
              </a:rPr>
              <a:t>“Not only against the king has Queen </a:t>
            </a:r>
            <a:r>
              <a:rPr lang="en-US" sz="2800" dirty="0" err="1">
                <a:latin typeface="Palatino Linotype" pitchFamily="18" charset="0"/>
              </a:rPr>
              <a:t>Vashti</a:t>
            </a:r>
            <a:r>
              <a:rPr lang="en-US" sz="2800" dirty="0">
                <a:latin typeface="Palatino Linotype" pitchFamily="18" charset="0"/>
              </a:rPr>
              <a:t> done wrong, but also against all the officials and all the peoples who are in all the provinces of King </a:t>
            </a:r>
            <a:r>
              <a:rPr lang="en-US" sz="2800" dirty="0" err="1">
                <a:latin typeface="Palatino Linotype" pitchFamily="18" charset="0"/>
              </a:rPr>
              <a:t>Ahasuerus</a:t>
            </a:r>
            <a:r>
              <a:rPr lang="en-US" sz="2800" dirty="0">
                <a:latin typeface="Palatino Linotype" pitchFamily="18" charset="0"/>
              </a:rPr>
              <a:t>. For the queen’s behavior will be made known to all women, causing them to look at their husbands with contempt … </a:t>
            </a:r>
            <a:r>
              <a:rPr lang="en-US" sz="2800" dirty="0">
                <a:solidFill>
                  <a:srgbClr val="FFFF00"/>
                </a:solidFill>
                <a:latin typeface="Palatino Linotype" pitchFamily="18" charset="0"/>
              </a:rPr>
              <a:t>This very day the noble women of Persia and Media who have heard of the queen’s behavior will say the same to all the king’s officials, and there will be contempt and wrath in plenty</a:t>
            </a:r>
            <a:r>
              <a:rPr lang="en-US" sz="2800" dirty="0">
                <a:latin typeface="Palatino Linotype" pitchFamily="18" charset="0"/>
              </a:rPr>
              <a:t>.”				-- Esther 1:16-18</a:t>
            </a:r>
          </a:p>
        </p:txBody>
      </p:sp>
    </p:spTree>
    <p:extLst>
      <p:ext uri="{BB962C8B-B14F-4D97-AF65-F5344CB8AC3E}">
        <p14:creationId xmlns:p14="http://schemas.microsoft.com/office/powerpoint/2010/main" val="392526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1657350"/>
            <a:ext cx="6557564" cy="1200329"/>
          </a:xfrm>
          <a:prstGeom prst="rect">
            <a:avLst/>
          </a:prstGeom>
          <a:noFill/>
        </p:spPr>
        <p:txBody>
          <a:bodyPr wrap="none" rtlCol="0">
            <a:spAutoFit/>
          </a:bodyPr>
          <a:lstStyle/>
          <a:p>
            <a:r>
              <a:rPr lang="en-US" sz="7200" dirty="0">
                <a:latin typeface="Palatino Linotype" pitchFamily="18" charset="0"/>
              </a:rPr>
              <a:t>#</a:t>
            </a:r>
            <a:r>
              <a:rPr lang="en-US" sz="7200" dirty="0" err="1">
                <a:latin typeface="Palatino Linotype" pitchFamily="18" charset="0"/>
              </a:rPr>
              <a:t>VashtiSaysNo</a:t>
            </a:r>
            <a:r>
              <a:rPr lang="en-US" sz="7200" dirty="0">
                <a:latin typeface="Palatino Linotype" pitchFamily="18" charset="0"/>
              </a:rPr>
              <a:t>!</a:t>
            </a:r>
          </a:p>
        </p:txBody>
      </p:sp>
    </p:spTree>
    <p:extLst>
      <p:ext uri="{BB962C8B-B14F-4D97-AF65-F5344CB8AC3E}">
        <p14:creationId xmlns:p14="http://schemas.microsoft.com/office/powerpoint/2010/main" val="3638040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1" y="209550"/>
            <a:ext cx="8382000" cy="4401205"/>
          </a:xfrm>
          <a:prstGeom prst="rect">
            <a:avLst/>
          </a:prstGeom>
          <a:noFill/>
        </p:spPr>
        <p:txBody>
          <a:bodyPr wrap="square" rtlCol="0">
            <a:spAutoFit/>
          </a:bodyPr>
          <a:lstStyle/>
          <a:p>
            <a:r>
              <a:rPr lang="en-US" sz="2800" dirty="0">
                <a:latin typeface="Palatino Linotype" pitchFamily="18" charset="0"/>
              </a:rPr>
              <a:t>“If it please the king, let a royal order go out from him, and let it be written among the laws of the Persians and the Medes so that it may not be repealed, </a:t>
            </a:r>
            <a:r>
              <a:rPr lang="en-US" sz="2800" dirty="0">
                <a:solidFill>
                  <a:srgbClr val="FFFF00"/>
                </a:solidFill>
                <a:latin typeface="Palatino Linotype" pitchFamily="18" charset="0"/>
              </a:rPr>
              <a:t>that </a:t>
            </a:r>
            <a:r>
              <a:rPr lang="en-US" sz="2800" dirty="0" err="1">
                <a:solidFill>
                  <a:srgbClr val="FFFF00"/>
                </a:solidFill>
                <a:latin typeface="Palatino Linotype" pitchFamily="18" charset="0"/>
              </a:rPr>
              <a:t>Vashti</a:t>
            </a:r>
            <a:r>
              <a:rPr lang="en-US" sz="2800" dirty="0">
                <a:solidFill>
                  <a:srgbClr val="FFFF00"/>
                </a:solidFill>
                <a:latin typeface="Palatino Linotype" pitchFamily="18" charset="0"/>
              </a:rPr>
              <a:t> is never again to come before King </a:t>
            </a:r>
            <a:r>
              <a:rPr lang="en-US" sz="2800" dirty="0" err="1">
                <a:solidFill>
                  <a:srgbClr val="FFFF00"/>
                </a:solidFill>
                <a:latin typeface="Palatino Linotype" pitchFamily="18" charset="0"/>
              </a:rPr>
              <a:t>Ahasuerus</a:t>
            </a:r>
            <a:r>
              <a:rPr lang="en-US" sz="2800" dirty="0">
                <a:latin typeface="Palatino Linotype" pitchFamily="18" charset="0"/>
              </a:rPr>
              <a:t>. And let the king give her royal position to another who is better than she. So when the decree made by the king is proclaimed throughout the kingdom, for it is vast, all women will give honor to their husbands, high and low alike.”				-- Esther 1:16-18</a:t>
            </a:r>
          </a:p>
        </p:txBody>
      </p:sp>
    </p:spTree>
    <p:extLst>
      <p:ext uri="{BB962C8B-B14F-4D97-AF65-F5344CB8AC3E}">
        <p14:creationId xmlns:p14="http://schemas.microsoft.com/office/powerpoint/2010/main" val="13337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1" y="209550"/>
            <a:ext cx="8382000" cy="4401205"/>
          </a:xfrm>
          <a:prstGeom prst="rect">
            <a:avLst/>
          </a:prstGeom>
          <a:noFill/>
        </p:spPr>
        <p:txBody>
          <a:bodyPr wrap="square" rtlCol="0">
            <a:spAutoFit/>
          </a:bodyPr>
          <a:lstStyle/>
          <a:p>
            <a:r>
              <a:rPr lang="en-US" sz="2800" dirty="0">
                <a:latin typeface="Palatino Linotype" pitchFamily="18" charset="0"/>
              </a:rPr>
              <a:t>“If it please the king, let a royal order go out from him, </a:t>
            </a:r>
            <a:r>
              <a:rPr lang="en-US" sz="2800" dirty="0">
                <a:solidFill>
                  <a:srgbClr val="FFFF00"/>
                </a:solidFill>
                <a:latin typeface="Palatino Linotype" pitchFamily="18" charset="0"/>
              </a:rPr>
              <a:t>and let it be written among the laws of the Persians and the Medes so that it may not be repealed</a:t>
            </a:r>
            <a:r>
              <a:rPr lang="en-US" sz="2800" dirty="0">
                <a:latin typeface="Palatino Linotype" pitchFamily="18" charset="0"/>
              </a:rPr>
              <a:t>, that </a:t>
            </a:r>
            <a:r>
              <a:rPr lang="en-US" sz="2800" dirty="0" err="1">
                <a:latin typeface="Palatino Linotype" pitchFamily="18" charset="0"/>
              </a:rPr>
              <a:t>Vashti</a:t>
            </a:r>
            <a:r>
              <a:rPr lang="en-US" sz="2800" dirty="0">
                <a:latin typeface="Palatino Linotype" pitchFamily="18" charset="0"/>
              </a:rPr>
              <a:t> is never again to come before King </a:t>
            </a:r>
            <a:r>
              <a:rPr lang="en-US" sz="2800" dirty="0" err="1">
                <a:latin typeface="Palatino Linotype" pitchFamily="18" charset="0"/>
              </a:rPr>
              <a:t>Ahasuerus</a:t>
            </a:r>
            <a:r>
              <a:rPr lang="en-US" sz="2800" dirty="0">
                <a:latin typeface="Palatino Linotype" pitchFamily="18" charset="0"/>
              </a:rPr>
              <a:t>. And let the king give her royal position to another who is better than she. So when the decree made by the king is proclaimed throughout the kingdom, for it is vast, all women will give honor to their husbands, high and low alike.”				-- Esther 1:16-18</a:t>
            </a:r>
          </a:p>
        </p:txBody>
      </p:sp>
    </p:spTree>
    <p:extLst>
      <p:ext uri="{BB962C8B-B14F-4D97-AF65-F5344CB8AC3E}">
        <p14:creationId xmlns:p14="http://schemas.microsoft.com/office/powerpoint/2010/main" val="3182670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85750"/>
            <a:ext cx="4572000" cy="3724096"/>
          </a:xfrm>
          <a:prstGeom prst="rect">
            <a:avLst/>
          </a:prstGeom>
          <a:noFill/>
        </p:spPr>
        <p:txBody>
          <a:bodyPr wrap="square" rtlCol="0">
            <a:spAutoFit/>
          </a:bodyPr>
          <a:lstStyle/>
          <a:p>
            <a:r>
              <a:rPr lang="en-US" sz="4400" dirty="0">
                <a:latin typeface="Palatino Linotype" pitchFamily="18" charset="0"/>
              </a:rPr>
              <a:t>Gone With</a:t>
            </a:r>
          </a:p>
          <a:p>
            <a:r>
              <a:rPr lang="en-US" sz="4400" dirty="0">
                <a:latin typeface="Palatino Linotype" pitchFamily="18" charset="0"/>
              </a:rPr>
              <a:t>		the Whim</a:t>
            </a:r>
          </a:p>
          <a:p>
            <a:endParaRPr lang="en-US" sz="5400" dirty="0">
              <a:latin typeface="Palatino Linotype" pitchFamily="18" charset="0"/>
            </a:endParaRPr>
          </a:p>
          <a:p>
            <a:endParaRPr lang="en-US" sz="5400" dirty="0">
              <a:latin typeface="Palatino Linotype" pitchFamily="18" charset="0"/>
            </a:endParaRPr>
          </a:p>
          <a:p>
            <a:pPr algn="ctr"/>
            <a:r>
              <a:rPr lang="en-US" sz="4000" dirty="0">
                <a:latin typeface="Palatino Linotype" pitchFamily="18" charset="0"/>
              </a:rPr>
              <a:t>Esther 1 and 2</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2363" y="0"/>
            <a:ext cx="4081637" cy="5143500"/>
          </a:xfrm>
          <a:prstGeom prst="rect">
            <a:avLst/>
          </a:prstGeom>
        </p:spPr>
      </p:pic>
    </p:spTree>
    <p:extLst>
      <p:ext uri="{BB962C8B-B14F-4D97-AF65-F5344CB8AC3E}">
        <p14:creationId xmlns:p14="http://schemas.microsoft.com/office/powerpoint/2010/main" val="271794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1" y="209550"/>
            <a:ext cx="8382000" cy="4401205"/>
          </a:xfrm>
          <a:prstGeom prst="rect">
            <a:avLst/>
          </a:prstGeom>
          <a:noFill/>
        </p:spPr>
        <p:txBody>
          <a:bodyPr wrap="square" rtlCol="0">
            <a:spAutoFit/>
          </a:bodyPr>
          <a:lstStyle/>
          <a:p>
            <a:r>
              <a:rPr lang="en-US" sz="2800" dirty="0">
                <a:latin typeface="Palatino Linotype" pitchFamily="18" charset="0"/>
              </a:rPr>
              <a:t>The king answered and said, “The thing stands fast, </a:t>
            </a:r>
            <a:r>
              <a:rPr lang="en-US" sz="2800" dirty="0">
                <a:solidFill>
                  <a:srgbClr val="FFFF00"/>
                </a:solidFill>
                <a:latin typeface="Palatino Linotype" pitchFamily="18" charset="0"/>
              </a:rPr>
              <a:t>according to the law of the Medes and Persians, which cannot be revoked</a:t>
            </a:r>
            <a:r>
              <a:rPr lang="en-US" sz="2800" dirty="0">
                <a:latin typeface="Palatino Linotype" pitchFamily="18" charset="0"/>
              </a:rPr>
              <a:t>. Then they answered and said before the king, “Daniel, who is one of the exiles from	Judah, pays no attention to you, O king, or the injunction you have signed, but makes his petition three times a day.” Then the king, when he heard these words, was much distressed and set his mind to deliver Daniel.</a:t>
            </a:r>
          </a:p>
          <a:p>
            <a:r>
              <a:rPr lang="en-US" sz="2800" dirty="0">
                <a:latin typeface="Palatino Linotype" pitchFamily="18" charset="0"/>
              </a:rPr>
              <a:t>			-- Daniel 6:12-14</a:t>
            </a:r>
          </a:p>
        </p:txBody>
      </p:sp>
    </p:spTree>
    <p:extLst>
      <p:ext uri="{BB962C8B-B14F-4D97-AF65-F5344CB8AC3E}">
        <p14:creationId xmlns:p14="http://schemas.microsoft.com/office/powerpoint/2010/main" val="53346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1" y="209550"/>
            <a:ext cx="8382000" cy="3970318"/>
          </a:xfrm>
          <a:prstGeom prst="rect">
            <a:avLst/>
          </a:prstGeom>
          <a:noFill/>
        </p:spPr>
        <p:txBody>
          <a:bodyPr wrap="square" rtlCol="0">
            <a:spAutoFit/>
          </a:bodyPr>
          <a:lstStyle/>
          <a:p>
            <a:r>
              <a:rPr lang="en-US" sz="2800" dirty="0">
                <a:solidFill>
                  <a:srgbClr val="FFFF00"/>
                </a:solidFill>
                <a:latin typeface="Palatino Linotype" pitchFamily="18" charset="0"/>
              </a:rPr>
              <a:t>But he is unchangeable,</a:t>
            </a:r>
          </a:p>
          <a:p>
            <a:r>
              <a:rPr lang="en-US" sz="2800" dirty="0">
                <a:solidFill>
                  <a:srgbClr val="FFFF00"/>
                </a:solidFill>
                <a:latin typeface="Palatino Linotype" pitchFamily="18" charset="0"/>
              </a:rPr>
              <a:t>	 and who can turn him back?</a:t>
            </a:r>
          </a:p>
          <a:p>
            <a:r>
              <a:rPr lang="en-US" sz="2800" dirty="0">
                <a:solidFill>
                  <a:srgbClr val="FFFF00"/>
                </a:solidFill>
                <a:latin typeface="Palatino Linotype" pitchFamily="18" charset="0"/>
              </a:rPr>
              <a:t>What he desires, that he does.</a:t>
            </a:r>
          </a:p>
          <a:p>
            <a:r>
              <a:rPr lang="en-US" sz="2800" dirty="0">
                <a:latin typeface="Palatino Linotype" pitchFamily="18" charset="0"/>
              </a:rPr>
              <a:t>			-- Job 23:13</a:t>
            </a:r>
          </a:p>
          <a:p>
            <a:endParaRPr lang="en-US" sz="2800" dirty="0">
              <a:latin typeface="Palatino Linotype" pitchFamily="18" charset="0"/>
            </a:endParaRPr>
          </a:p>
          <a:p>
            <a:endParaRPr lang="en-US" sz="2800" dirty="0">
              <a:latin typeface="Palatino Linotype" pitchFamily="18" charset="0"/>
            </a:endParaRPr>
          </a:p>
          <a:p>
            <a:r>
              <a:rPr lang="en-US" sz="2800" dirty="0">
                <a:latin typeface="Palatino Linotype" pitchFamily="18" charset="0"/>
              </a:rPr>
              <a:t>…the Father of lights, </a:t>
            </a:r>
            <a:r>
              <a:rPr lang="en-US" sz="2800" i="1" dirty="0">
                <a:latin typeface="Palatino Linotype" pitchFamily="18" charset="0"/>
              </a:rPr>
              <a:t>with whom there is no variation or shadow due to change</a:t>
            </a:r>
            <a:r>
              <a:rPr lang="en-US" sz="2800" dirty="0">
                <a:latin typeface="Palatino Linotype" pitchFamily="18" charset="0"/>
              </a:rPr>
              <a:t>.</a:t>
            </a:r>
          </a:p>
          <a:p>
            <a:r>
              <a:rPr lang="en-US" sz="2800" dirty="0">
                <a:latin typeface="Palatino Linotype" pitchFamily="18" charset="0"/>
              </a:rPr>
              <a:t>			--James 1:17</a:t>
            </a:r>
          </a:p>
        </p:txBody>
      </p:sp>
    </p:spTree>
    <p:extLst>
      <p:ext uri="{BB962C8B-B14F-4D97-AF65-F5344CB8AC3E}">
        <p14:creationId xmlns:p14="http://schemas.microsoft.com/office/powerpoint/2010/main" val="409073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1" y="209550"/>
            <a:ext cx="8382000" cy="3970318"/>
          </a:xfrm>
          <a:prstGeom prst="rect">
            <a:avLst/>
          </a:prstGeom>
          <a:noFill/>
        </p:spPr>
        <p:txBody>
          <a:bodyPr wrap="square" rtlCol="0">
            <a:spAutoFit/>
          </a:bodyPr>
          <a:lstStyle/>
          <a:p>
            <a:r>
              <a:rPr lang="en-US" sz="2800" dirty="0">
                <a:latin typeface="Palatino Linotype" pitchFamily="18" charset="0"/>
              </a:rPr>
              <a:t>But he is unchangeable,</a:t>
            </a:r>
          </a:p>
          <a:p>
            <a:r>
              <a:rPr lang="en-US" sz="2800" dirty="0">
                <a:latin typeface="Palatino Linotype" pitchFamily="18" charset="0"/>
              </a:rPr>
              <a:t>	 and who can turn him back?</a:t>
            </a:r>
          </a:p>
          <a:p>
            <a:r>
              <a:rPr lang="en-US" sz="2800" dirty="0">
                <a:latin typeface="Palatino Linotype" pitchFamily="18" charset="0"/>
              </a:rPr>
              <a:t>What he desires, that he does.</a:t>
            </a:r>
          </a:p>
          <a:p>
            <a:r>
              <a:rPr lang="en-US" sz="2800" dirty="0">
                <a:latin typeface="Palatino Linotype" pitchFamily="18" charset="0"/>
              </a:rPr>
              <a:t>			-- Job 23:13</a:t>
            </a:r>
          </a:p>
          <a:p>
            <a:endParaRPr lang="en-US" sz="2800" dirty="0">
              <a:latin typeface="Palatino Linotype" pitchFamily="18" charset="0"/>
            </a:endParaRPr>
          </a:p>
          <a:p>
            <a:endParaRPr lang="en-US" sz="2800" dirty="0">
              <a:latin typeface="Palatino Linotype" pitchFamily="18" charset="0"/>
            </a:endParaRPr>
          </a:p>
          <a:p>
            <a:r>
              <a:rPr lang="en-US" sz="2800" dirty="0">
                <a:solidFill>
                  <a:srgbClr val="FFFF00"/>
                </a:solidFill>
                <a:latin typeface="Palatino Linotype" pitchFamily="18" charset="0"/>
              </a:rPr>
              <a:t>…the Father of lights, </a:t>
            </a:r>
            <a:r>
              <a:rPr lang="en-US" sz="2800" i="1" dirty="0">
                <a:solidFill>
                  <a:srgbClr val="FFFF00"/>
                </a:solidFill>
                <a:latin typeface="Palatino Linotype" pitchFamily="18" charset="0"/>
              </a:rPr>
              <a:t>with whom there is no variation or shadow due to change</a:t>
            </a:r>
            <a:r>
              <a:rPr lang="en-US" sz="2800" dirty="0">
                <a:solidFill>
                  <a:srgbClr val="FFFF00"/>
                </a:solidFill>
                <a:latin typeface="Palatino Linotype" pitchFamily="18" charset="0"/>
              </a:rPr>
              <a:t>.</a:t>
            </a:r>
          </a:p>
          <a:p>
            <a:r>
              <a:rPr lang="en-US" sz="2800" dirty="0">
                <a:latin typeface="Palatino Linotype" pitchFamily="18" charset="0"/>
              </a:rPr>
              <a:t>			--James 1:17</a:t>
            </a:r>
          </a:p>
        </p:txBody>
      </p:sp>
    </p:spTree>
    <p:extLst>
      <p:ext uri="{BB962C8B-B14F-4D97-AF65-F5344CB8AC3E}">
        <p14:creationId xmlns:p14="http://schemas.microsoft.com/office/powerpoint/2010/main" val="9448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1" y="209550"/>
            <a:ext cx="8382000" cy="4939814"/>
          </a:xfrm>
          <a:prstGeom prst="rect">
            <a:avLst/>
          </a:prstGeom>
          <a:noFill/>
        </p:spPr>
        <p:txBody>
          <a:bodyPr wrap="square" rtlCol="0">
            <a:spAutoFit/>
          </a:bodyPr>
          <a:lstStyle/>
          <a:p>
            <a:pPr>
              <a:spcAft>
                <a:spcPts val="1200"/>
              </a:spcAft>
            </a:pPr>
            <a:r>
              <a:rPr lang="en-US" sz="2800" dirty="0">
                <a:latin typeface="Palatino Linotype" pitchFamily="18" charset="0"/>
              </a:rPr>
              <a:t>God’s purpose never alters. One of two things causes a man to change his mind and reverse his plans:</a:t>
            </a:r>
          </a:p>
          <a:p>
            <a:r>
              <a:rPr lang="en-US" sz="2800" dirty="0">
                <a:latin typeface="Palatino Linotype" pitchFamily="18" charset="0"/>
              </a:rPr>
              <a:t>	want of foresight to anticipate everything,</a:t>
            </a:r>
          </a:p>
          <a:p>
            <a:r>
              <a:rPr lang="en-US" sz="2800" dirty="0">
                <a:latin typeface="Palatino Linotype" pitchFamily="18" charset="0"/>
              </a:rPr>
              <a:t>			      or </a:t>
            </a:r>
          </a:p>
          <a:p>
            <a:pPr>
              <a:spcAft>
                <a:spcPts val="1200"/>
              </a:spcAft>
            </a:pPr>
            <a:r>
              <a:rPr lang="en-US" sz="2800" dirty="0">
                <a:latin typeface="Palatino Linotype" pitchFamily="18" charset="0"/>
              </a:rPr>
              <a:t>	lack of foresight to execute them.</a:t>
            </a:r>
          </a:p>
          <a:p>
            <a:pPr>
              <a:spcBef>
                <a:spcPts val="600"/>
              </a:spcBef>
            </a:pPr>
            <a:r>
              <a:rPr lang="en-US" sz="2800" dirty="0">
                <a:latin typeface="Palatino Linotype" pitchFamily="18" charset="0"/>
              </a:rPr>
              <a:t>But as God is both omniscient and omnipotent there is never any need for Him to revise his decrees.</a:t>
            </a:r>
          </a:p>
          <a:p>
            <a:r>
              <a:rPr lang="en-US" sz="2800" dirty="0">
                <a:latin typeface="Palatino Linotype" pitchFamily="18" charset="0"/>
              </a:rPr>
              <a:t>				-- A.W. Pink</a:t>
            </a:r>
          </a:p>
          <a:p>
            <a:r>
              <a:rPr lang="en-US" sz="2800" dirty="0">
                <a:latin typeface="Palatino Linotype" pitchFamily="18" charset="0"/>
              </a:rPr>
              <a:t>				</a:t>
            </a:r>
            <a:r>
              <a:rPr lang="en-US" sz="2800" i="1" dirty="0">
                <a:latin typeface="Palatino Linotype" pitchFamily="18" charset="0"/>
              </a:rPr>
              <a:t>The Attributes of God</a:t>
            </a:r>
          </a:p>
        </p:txBody>
      </p:sp>
    </p:spTree>
    <p:extLst>
      <p:ext uri="{BB962C8B-B14F-4D97-AF65-F5344CB8AC3E}">
        <p14:creationId xmlns:p14="http://schemas.microsoft.com/office/powerpoint/2010/main" val="66203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1" y="209550"/>
            <a:ext cx="8382000" cy="4401205"/>
          </a:xfrm>
          <a:prstGeom prst="rect">
            <a:avLst/>
          </a:prstGeom>
          <a:noFill/>
        </p:spPr>
        <p:txBody>
          <a:bodyPr wrap="square" rtlCol="0">
            <a:spAutoFit/>
          </a:bodyPr>
          <a:lstStyle/>
          <a:p>
            <a:r>
              <a:rPr lang="en-US" sz="2800" dirty="0">
                <a:latin typeface="Palatino Linotype" pitchFamily="18" charset="0"/>
              </a:rPr>
              <a:t>“Let beautiful young virgins be sought out for the king. And let the king appoint officers in all the provinces of his kingdom to gather all the beautiful young virgins to the harem in Susa the citadel, under custody of </a:t>
            </a:r>
            <a:r>
              <a:rPr lang="en-US" sz="2800" dirty="0" err="1">
                <a:latin typeface="Palatino Linotype" pitchFamily="18" charset="0"/>
              </a:rPr>
              <a:t>Hegai</a:t>
            </a:r>
            <a:r>
              <a:rPr lang="en-US" sz="2800" dirty="0">
                <a:latin typeface="Palatino Linotype" pitchFamily="18" charset="0"/>
              </a:rPr>
              <a:t>, the king’s eunuch, who is in charge of the women. Let their cosmetics be given them. And let the young woman who pleases the king be queen instead of </a:t>
            </a:r>
            <a:r>
              <a:rPr lang="en-US" sz="2800" dirty="0" err="1">
                <a:latin typeface="Palatino Linotype" pitchFamily="18" charset="0"/>
              </a:rPr>
              <a:t>Vashti</a:t>
            </a:r>
            <a:r>
              <a:rPr lang="en-US" sz="2800" dirty="0">
                <a:latin typeface="Palatino Linotype" pitchFamily="18" charset="0"/>
              </a:rPr>
              <a:t>.” This pleased the king, and he did so. </a:t>
            </a:r>
          </a:p>
          <a:p>
            <a:r>
              <a:rPr lang="en-US" sz="2800" dirty="0">
                <a:latin typeface="Palatino Linotype" pitchFamily="18" charset="0"/>
              </a:rPr>
              <a:t>			-- Esther 2:2-4</a:t>
            </a:r>
          </a:p>
        </p:txBody>
      </p:sp>
    </p:spTree>
    <p:extLst>
      <p:ext uri="{BB962C8B-B14F-4D97-AF65-F5344CB8AC3E}">
        <p14:creationId xmlns:p14="http://schemas.microsoft.com/office/powerpoint/2010/main" val="286401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1" y="209550"/>
            <a:ext cx="8382000" cy="3970318"/>
          </a:xfrm>
          <a:prstGeom prst="rect">
            <a:avLst/>
          </a:prstGeom>
          <a:noFill/>
        </p:spPr>
        <p:txBody>
          <a:bodyPr wrap="square" rtlCol="0">
            <a:spAutoFit/>
          </a:bodyPr>
          <a:lstStyle/>
          <a:p>
            <a:r>
              <a:rPr lang="en-US" sz="2800" dirty="0">
                <a:latin typeface="Palatino Linotype" pitchFamily="18" charset="0"/>
              </a:rPr>
              <a:t>Now </a:t>
            </a:r>
            <a:r>
              <a:rPr lang="en-US" sz="2800" dirty="0">
                <a:solidFill>
                  <a:srgbClr val="FFFF00"/>
                </a:solidFill>
                <a:latin typeface="Palatino Linotype" pitchFamily="18" charset="0"/>
              </a:rPr>
              <a:t>there was a Jew in Susa the citadel whose name was Mordecai, the son of </a:t>
            </a:r>
            <a:r>
              <a:rPr lang="en-US" sz="2800" dirty="0" err="1">
                <a:solidFill>
                  <a:srgbClr val="FFFF00"/>
                </a:solidFill>
                <a:latin typeface="Palatino Linotype" pitchFamily="18" charset="0"/>
              </a:rPr>
              <a:t>Jair</a:t>
            </a:r>
            <a:r>
              <a:rPr lang="en-US" sz="2800" dirty="0">
                <a:solidFill>
                  <a:srgbClr val="FFFF00"/>
                </a:solidFill>
                <a:latin typeface="Palatino Linotype" pitchFamily="18" charset="0"/>
              </a:rPr>
              <a:t>, son of </a:t>
            </a:r>
            <a:r>
              <a:rPr lang="en-US" sz="2800" dirty="0" err="1">
                <a:solidFill>
                  <a:srgbClr val="FFFF00"/>
                </a:solidFill>
                <a:latin typeface="Palatino Linotype" pitchFamily="18" charset="0"/>
              </a:rPr>
              <a:t>Shimei</a:t>
            </a:r>
            <a:r>
              <a:rPr lang="en-US" sz="2800" dirty="0">
                <a:solidFill>
                  <a:srgbClr val="FFFF00"/>
                </a:solidFill>
                <a:latin typeface="Palatino Linotype" pitchFamily="18" charset="0"/>
              </a:rPr>
              <a:t>, son of Kish, a </a:t>
            </a:r>
            <a:r>
              <a:rPr lang="en-US" sz="2800" dirty="0" err="1">
                <a:solidFill>
                  <a:srgbClr val="FFFF00"/>
                </a:solidFill>
                <a:latin typeface="Palatino Linotype" pitchFamily="18" charset="0"/>
              </a:rPr>
              <a:t>Benjaminite</a:t>
            </a:r>
            <a:r>
              <a:rPr lang="en-US" sz="2800" dirty="0">
                <a:latin typeface="Palatino Linotype" pitchFamily="18" charset="0"/>
              </a:rPr>
              <a:t>… He was bringing up Hadassah, that is Esther, the daughter of his uncle, for she had neither father nor mother. The young woman had a beautiful figure and was lovely to look at, and when her father and her mother died, Mordecai took her as his own daughter.</a:t>
            </a:r>
          </a:p>
          <a:p>
            <a:r>
              <a:rPr lang="en-US" sz="2800" dirty="0">
                <a:latin typeface="Palatino Linotype" pitchFamily="18" charset="0"/>
              </a:rPr>
              <a:t>			-- Esther 2:5-7</a:t>
            </a:r>
          </a:p>
        </p:txBody>
      </p:sp>
    </p:spTree>
    <p:extLst>
      <p:ext uri="{BB962C8B-B14F-4D97-AF65-F5344CB8AC3E}">
        <p14:creationId xmlns:p14="http://schemas.microsoft.com/office/powerpoint/2010/main" val="208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1" y="209550"/>
            <a:ext cx="8382000" cy="3970318"/>
          </a:xfrm>
          <a:prstGeom prst="rect">
            <a:avLst/>
          </a:prstGeom>
          <a:noFill/>
        </p:spPr>
        <p:txBody>
          <a:bodyPr wrap="square" rtlCol="0">
            <a:spAutoFit/>
          </a:bodyPr>
          <a:lstStyle/>
          <a:p>
            <a:r>
              <a:rPr lang="en-US" sz="2800" dirty="0">
                <a:latin typeface="Palatino Linotype" pitchFamily="18" charset="0"/>
              </a:rPr>
              <a:t>Now there was a Jew in Susa the citadel whose name was Mordecai, the son of </a:t>
            </a:r>
            <a:r>
              <a:rPr lang="en-US" sz="2800" dirty="0" err="1">
                <a:latin typeface="Palatino Linotype" pitchFamily="18" charset="0"/>
              </a:rPr>
              <a:t>Jair</a:t>
            </a:r>
            <a:r>
              <a:rPr lang="en-US" sz="2800" dirty="0">
                <a:latin typeface="Palatino Linotype" pitchFamily="18" charset="0"/>
              </a:rPr>
              <a:t>, son of </a:t>
            </a:r>
            <a:r>
              <a:rPr lang="en-US" sz="2800" dirty="0" err="1">
                <a:latin typeface="Palatino Linotype" pitchFamily="18" charset="0"/>
              </a:rPr>
              <a:t>Shimei</a:t>
            </a:r>
            <a:r>
              <a:rPr lang="en-US" sz="2800" dirty="0">
                <a:latin typeface="Palatino Linotype" pitchFamily="18" charset="0"/>
              </a:rPr>
              <a:t>, son of Kish, a </a:t>
            </a:r>
            <a:r>
              <a:rPr lang="en-US" sz="2800" dirty="0" err="1">
                <a:latin typeface="Palatino Linotype" pitchFamily="18" charset="0"/>
              </a:rPr>
              <a:t>Benjaminite</a:t>
            </a:r>
            <a:r>
              <a:rPr lang="en-US" sz="2800" dirty="0">
                <a:latin typeface="Palatino Linotype" pitchFamily="18" charset="0"/>
              </a:rPr>
              <a:t>… </a:t>
            </a:r>
            <a:r>
              <a:rPr lang="en-US" sz="2800" dirty="0">
                <a:solidFill>
                  <a:srgbClr val="FFFF00"/>
                </a:solidFill>
                <a:latin typeface="Palatino Linotype" pitchFamily="18" charset="0"/>
              </a:rPr>
              <a:t>He was bringing up Hadassah, that is Esther, the daughter of his uncle, for she had neither father nor mother. The young woman had a beautiful figure and was lovely to look at, and when her father and her mother died, Mordecai took her as his own daughter.</a:t>
            </a:r>
          </a:p>
          <a:p>
            <a:r>
              <a:rPr lang="en-US" sz="2800" dirty="0">
                <a:latin typeface="Palatino Linotype" pitchFamily="18" charset="0"/>
              </a:rPr>
              <a:t>			-- Esther 2:5-7</a:t>
            </a:r>
          </a:p>
        </p:txBody>
      </p:sp>
    </p:spTree>
    <p:extLst>
      <p:ext uri="{BB962C8B-B14F-4D97-AF65-F5344CB8AC3E}">
        <p14:creationId xmlns:p14="http://schemas.microsoft.com/office/powerpoint/2010/main" val="347352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1" y="209550"/>
            <a:ext cx="8382000" cy="3970318"/>
          </a:xfrm>
          <a:prstGeom prst="rect">
            <a:avLst/>
          </a:prstGeom>
          <a:noFill/>
        </p:spPr>
        <p:txBody>
          <a:bodyPr wrap="square" rtlCol="0">
            <a:spAutoFit/>
          </a:bodyPr>
          <a:lstStyle/>
          <a:p>
            <a:r>
              <a:rPr lang="en-US" sz="2800" dirty="0">
                <a:latin typeface="Palatino Linotype" pitchFamily="18" charset="0"/>
              </a:rPr>
              <a:t>Now there was a Jew in Susa the citadel whose name was Mordecai, the son of </a:t>
            </a:r>
            <a:r>
              <a:rPr lang="en-US" sz="2800" dirty="0" err="1">
                <a:latin typeface="Palatino Linotype" pitchFamily="18" charset="0"/>
              </a:rPr>
              <a:t>Jair</a:t>
            </a:r>
            <a:r>
              <a:rPr lang="en-US" sz="2800" dirty="0">
                <a:latin typeface="Palatino Linotype" pitchFamily="18" charset="0"/>
              </a:rPr>
              <a:t>, son of </a:t>
            </a:r>
            <a:r>
              <a:rPr lang="en-US" sz="2800" dirty="0" err="1">
                <a:latin typeface="Palatino Linotype" pitchFamily="18" charset="0"/>
              </a:rPr>
              <a:t>Shimei</a:t>
            </a:r>
            <a:r>
              <a:rPr lang="en-US" sz="2800" dirty="0">
                <a:latin typeface="Palatino Linotype" pitchFamily="18" charset="0"/>
              </a:rPr>
              <a:t>, son of Kish, a </a:t>
            </a:r>
            <a:r>
              <a:rPr lang="en-US" sz="2800" dirty="0" err="1">
                <a:latin typeface="Palatino Linotype" pitchFamily="18" charset="0"/>
              </a:rPr>
              <a:t>Benjaminite</a:t>
            </a:r>
            <a:r>
              <a:rPr lang="en-US" sz="2800" dirty="0">
                <a:latin typeface="Palatino Linotype" pitchFamily="18" charset="0"/>
              </a:rPr>
              <a:t>… He was bringing up Hadassah, that is Esther, the daughter of his uncle, for she had neither father nor mother. </a:t>
            </a:r>
            <a:r>
              <a:rPr lang="en-US" sz="2800" dirty="0">
                <a:solidFill>
                  <a:srgbClr val="FFFF00"/>
                </a:solidFill>
                <a:latin typeface="Palatino Linotype" pitchFamily="18" charset="0"/>
              </a:rPr>
              <a:t>The young woman had a beautiful figure and was lovely to look at, </a:t>
            </a:r>
            <a:r>
              <a:rPr lang="en-US" sz="2800" dirty="0">
                <a:latin typeface="Palatino Linotype" pitchFamily="18" charset="0"/>
              </a:rPr>
              <a:t>and when her father and her mother died, Mordecai took her as his own daughter.</a:t>
            </a:r>
          </a:p>
          <a:p>
            <a:r>
              <a:rPr lang="en-US" sz="2800" dirty="0">
                <a:latin typeface="Palatino Linotype" pitchFamily="18" charset="0"/>
              </a:rPr>
              <a:t>			-- Esther 2:5-7</a:t>
            </a:r>
          </a:p>
        </p:txBody>
      </p:sp>
    </p:spTree>
    <p:extLst>
      <p:ext uri="{BB962C8B-B14F-4D97-AF65-F5344CB8AC3E}">
        <p14:creationId xmlns:p14="http://schemas.microsoft.com/office/powerpoint/2010/main" val="86119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75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1" y="1504950"/>
            <a:ext cx="8382000" cy="2246769"/>
          </a:xfrm>
          <a:prstGeom prst="rect">
            <a:avLst/>
          </a:prstGeom>
          <a:noFill/>
        </p:spPr>
        <p:txBody>
          <a:bodyPr wrap="square" rtlCol="0">
            <a:spAutoFit/>
          </a:bodyPr>
          <a:lstStyle/>
          <a:p>
            <a:r>
              <a:rPr lang="en-US" sz="2800" dirty="0">
                <a:latin typeface="Palatino Linotype" pitchFamily="18" charset="0"/>
              </a:rPr>
              <a:t>He who observes providence</a:t>
            </a:r>
          </a:p>
          <a:p>
            <a:r>
              <a:rPr lang="en-US" sz="2800" dirty="0">
                <a:latin typeface="Palatino Linotype" pitchFamily="18" charset="0"/>
              </a:rPr>
              <a:t>		will never be long</a:t>
            </a:r>
          </a:p>
          <a:p>
            <a:r>
              <a:rPr lang="en-US" sz="2800" dirty="0">
                <a:latin typeface="Palatino Linotype" pitchFamily="18" charset="0"/>
              </a:rPr>
              <a:t>			 without a providence to observe.</a:t>
            </a:r>
          </a:p>
          <a:p>
            <a:endParaRPr lang="en-US" sz="2800" dirty="0">
              <a:latin typeface="Palatino Linotype" pitchFamily="18" charset="0"/>
            </a:endParaRPr>
          </a:p>
          <a:p>
            <a:r>
              <a:rPr lang="en-US" sz="2800" dirty="0">
                <a:latin typeface="Palatino Linotype" pitchFamily="18" charset="0"/>
              </a:rPr>
              <a:t>			-- John </a:t>
            </a:r>
            <a:r>
              <a:rPr lang="en-US" sz="2800" dirty="0" err="1">
                <a:latin typeface="Palatino Linotype" pitchFamily="18" charset="0"/>
              </a:rPr>
              <a:t>Flavel</a:t>
            </a:r>
            <a:endParaRPr lang="en-US" sz="2800" dirty="0">
              <a:latin typeface="Palatino Linotype" pitchFamily="18" charset="0"/>
            </a:endParaRPr>
          </a:p>
        </p:txBody>
      </p:sp>
    </p:spTree>
    <p:extLst>
      <p:ext uri="{BB962C8B-B14F-4D97-AF65-F5344CB8AC3E}">
        <p14:creationId xmlns:p14="http://schemas.microsoft.com/office/powerpoint/2010/main" val="190074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514350"/>
            <a:ext cx="3230955" cy="3979591"/>
          </a:xfrm>
          <a:prstGeom prst="rect">
            <a:avLst/>
          </a:prstGeom>
          <a:effectLst>
            <a:softEdge rad="152400"/>
          </a:effectLst>
        </p:spPr>
      </p:pic>
      <p:sp>
        <p:nvSpPr>
          <p:cNvPr id="3" name="TextBox 2"/>
          <p:cNvSpPr txBox="1"/>
          <p:nvPr/>
        </p:nvSpPr>
        <p:spPr>
          <a:xfrm>
            <a:off x="4419600" y="1965536"/>
            <a:ext cx="4230645" cy="1569660"/>
          </a:xfrm>
          <a:prstGeom prst="rect">
            <a:avLst/>
          </a:prstGeom>
          <a:noFill/>
        </p:spPr>
        <p:txBody>
          <a:bodyPr wrap="none" rtlCol="0">
            <a:spAutoFit/>
          </a:bodyPr>
          <a:lstStyle/>
          <a:p>
            <a:r>
              <a:rPr lang="en-US" sz="3200" dirty="0" err="1">
                <a:latin typeface="Palatino Linotype" pitchFamily="18" charset="0"/>
              </a:rPr>
              <a:t>Ahasuerus</a:t>
            </a:r>
            <a:r>
              <a:rPr lang="en-US" sz="3200" dirty="0">
                <a:latin typeface="Palatino Linotype" pitchFamily="18" charset="0"/>
              </a:rPr>
              <a:t> (or Xerxes)</a:t>
            </a:r>
          </a:p>
          <a:p>
            <a:pPr algn="ctr"/>
            <a:r>
              <a:rPr lang="en-US" sz="3200" dirty="0">
                <a:latin typeface="Palatino Linotype" pitchFamily="18" charset="0"/>
              </a:rPr>
              <a:t>lived 519 – 464 </a:t>
            </a:r>
            <a:r>
              <a:rPr lang="en-US" sz="2000" dirty="0">
                <a:latin typeface="Palatino Linotype" pitchFamily="18" charset="0"/>
              </a:rPr>
              <a:t>B.C.</a:t>
            </a:r>
          </a:p>
          <a:p>
            <a:pPr algn="ctr"/>
            <a:r>
              <a:rPr lang="en-US" sz="3200" dirty="0">
                <a:latin typeface="Palatino Linotype" pitchFamily="18" charset="0"/>
              </a:rPr>
              <a:t>reigned</a:t>
            </a:r>
            <a:r>
              <a:rPr lang="en-US" sz="2800" dirty="0">
                <a:latin typeface="Palatino Linotype" pitchFamily="18" charset="0"/>
              </a:rPr>
              <a:t> </a:t>
            </a:r>
            <a:r>
              <a:rPr lang="en-US" sz="3200" dirty="0">
                <a:latin typeface="Palatino Linotype" pitchFamily="18" charset="0"/>
              </a:rPr>
              <a:t>486-464</a:t>
            </a:r>
            <a:r>
              <a:rPr lang="en-US" sz="2800" dirty="0">
                <a:latin typeface="Palatino Linotype" pitchFamily="18" charset="0"/>
              </a:rPr>
              <a:t> </a:t>
            </a:r>
            <a:r>
              <a:rPr lang="en-US" sz="2000" dirty="0">
                <a:latin typeface="Palatino Linotype" pitchFamily="18" charset="0"/>
              </a:rPr>
              <a:t>B.C.</a:t>
            </a:r>
            <a:endParaRPr lang="en-US" dirty="0"/>
          </a:p>
        </p:txBody>
      </p:sp>
    </p:spTree>
    <p:extLst>
      <p:ext uri="{BB962C8B-B14F-4D97-AF65-F5344CB8AC3E}">
        <p14:creationId xmlns:p14="http://schemas.microsoft.com/office/powerpoint/2010/main" val="76622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1" y="209550"/>
            <a:ext cx="8382000" cy="4401205"/>
          </a:xfrm>
          <a:prstGeom prst="rect">
            <a:avLst/>
          </a:prstGeom>
          <a:noFill/>
        </p:spPr>
        <p:txBody>
          <a:bodyPr wrap="square" rtlCol="0">
            <a:spAutoFit/>
          </a:bodyPr>
          <a:lstStyle/>
          <a:p>
            <a:r>
              <a:rPr lang="en-US" sz="2800" dirty="0">
                <a:latin typeface="Palatino Linotype" pitchFamily="18" charset="0"/>
              </a:rPr>
              <a:t>And after all that has come upon us for our evil deeds and for our great guilt, seeing that you, our God, have punished us less than our iniquities deserved and have given us such a remnant as this, </a:t>
            </a:r>
            <a:r>
              <a:rPr lang="en-US" sz="2800" dirty="0">
                <a:solidFill>
                  <a:srgbClr val="FFFF00"/>
                </a:solidFill>
                <a:latin typeface="Palatino Linotype" pitchFamily="18" charset="0"/>
              </a:rPr>
              <a:t>shall we break your commandments again and intermarry with the peoples who practice these abominations</a:t>
            </a:r>
            <a:r>
              <a:rPr lang="en-US" sz="2800" dirty="0">
                <a:latin typeface="Palatino Linotype" pitchFamily="18" charset="0"/>
              </a:rPr>
              <a:t>? Would you not be angry with us until you consumed us, so that there should be no remnant, nor any to escape?</a:t>
            </a:r>
          </a:p>
          <a:p>
            <a:r>
              <a:rPr lang="en-US" sz="2800" dirty="0">
                <a:latin typeface="Palatino Linotype" pitchFamily="18" charset="0"/>
              </a:rPr>
              <a:t>			-- Ezra 9:13-14</a:t>
            </a:r>
          </a:p>
        </p:txBody>
      </p:sp>
    </p:spTree>
    <p:extLst>
      <p:ext uri="{BB962C8B-B14F-4D97-AF65-F5344CB8AC3E}">
        <p14:creationId xmlns:p14="http://schemas.microsoft.com/office/powerpoint/2010/main" val="303194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1" y="1200150"/>
            <a:ext cx="8382000" cy="2677656"/>
          </a:xfrm>
          <a:prstGeom prst="rect">
            <a:avLst/>
          </a:prstGeom>
          <a:noFill/>
        </p:spPr>
        <p:txBody>
          <a:bodyPr wrap="square" rtlCol="0">
            <a:spAutoFit/>
          </a:bodyPr>
          <a:lstStyle/>
          <a:p>
            <a:r>
              <a:rPr lang="en-US" sz="2800" dirty="0">
                <a:latin typeface="Palatino Linotype" pitchFamily="18" charset="0"/>
              </a:rPr>
              <a:t>God, as one observes, can </a:t>
            </a:r>
            <a:r>
              <a:rPr lang="en-US" sz="2800" i="1" dirty="0">
                <a:latin typeface="Palatino Linotype" pitchFamily="18" charset="0"/>
              </a:rPr>
              <a:t>strike a strait Blow with a crooked Stick</a:t>
            </a:r>
            <a:r>
              <a:rPr lang="en-US" sz="2800" dirty="0">
                <a:latin typeface="Palatino Linotype" pitchFamily="18" charset="0"/>
              </a:rPr>
              <a:t>; ‘tis not for the worthiness of the Instruments, that he doth work, but for his own Glory.</a:t>
            </a:r>
          </a:p>
          <a:p>
            <a:endParaRPr lang="en-US" sz="2800" dirty="0">
              <a:latin typeface="Palatino Linotype" pitchFamily="18" charset="0"/>
            </a:endParaRPr>
          </a:p>
          <a:p>
            <a:r>
              <a:rPr lang="en-US" sz="2800" dirty="0">
                <a:latin typeface="Palatino Linotype" pitchFamily="18" charset="0"/>
              </a:rPr>
              <a:t>			-- Benjamin </a:t>
            </a:r>
            <a:r>
              <a:rPr lang="en-US" sz="2800" dirty="0" err="1">
                <a:latin typeface="Palatino Linotype" pitchFamily="18" charset="0"/>
              </a:rPr>
              <a:t>Keach</a:t>
            </a:r>
            <a:r>
              <a:rPr lang="en-US" sz="2800" dirty="0">
                <a:latin typeface="Palatino Linotype" pitchFamily="18" charset="0"/>
              </a:rPr>
              <a:t> (London 1694)</a:t>
            </a:r>
          </a:p>
        </p:txBody>
      </p:sp>
    </p:spTree>
    <p:extLst>
      <p:ext uri="{BB962C8B-B14F-4D97-AF65-F5344CB8AC3E}">
        <p14:creationId xmlns:p14="http://schemas.microsoft.com/office/powerpoint/2010/main" val="34036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1" y="209550"/>
            <a:ext cx="8382000" cy="4401205"/>
          </a:xfrm>
          <a:prstGeom prst="rect">
            <a:avLst/>
          </a:prstGeom>
          <a:noFill/>
        </p:spPr>
        <p:txBody>
          <a:bodyPr wrap="square" rtlCol="0">
            <a:spAutoFit/>
          </a:bodyPr>
          <a:lstStyle/>
          <a:p>
            <a:r>
              <a:rPr lang="en-US" sz="2800" dirty="0">
                <a:latin typeface="Palatino Linotype" pitchFamily="18" charset="0"/>
              </a:rPr>
              <a:t>In those days as Mordecai was sitting at the king’s gate, </a:t>
            </a:r>
            <a:r>
              <a:rPr lang="en-US" sz="2800" dirty="0" err="1">
                <a:latin typeface="Palatino Linotype" pitchFamily="18" charset="0"/>
              </a:rPr>
              <a:t>Bigthan</a:t>
            </a:r>
            <a:r>
              <a:rPr lang="en-US" sz="2800" dirty="0">
                <a:latin typeface="Palatino Linotype" pitchFamily="18" charset="0"/>
              </a:rPr>
              <a:t> and </a:t>
            </a:r>
            <a:r>
              <a:rPr lang="en-US" sz="2800" dirty="0" err="1">
                <a:latin typeface="Palatino Linotype" pitchFamily="18" charset="0"/>
              </a:rPr>
              <a:t>Teresh</a:t>
            </a:r>
            <a:r>
              <a:rPr lang="en-US" sz="2800" dirty="0">
                <a:latin typeface="Palatino Linotype" pitchFamily="18" charset="0"/>
              </a:rPr>
              <a:t>, two of the king’s eunuchs, who guarded the threshold, became angry and sought to lay hands on King </a:t>
            </a:r>
            <a:r>
              <a:rPr lang="en-US" sz="2800" dirty="0" err="1">
                <a:latin typeface="Palatino Linotype" pitchFamily="18" charset="0"/>
              </a:rPr>
              <a:t>Ahasuerus</a:t>
            </a:r>
            <a:r>
              <a:rPr lang="en-US" sz="2800" dirty="0">
                <a:latin typeface="Palatino Linotype" pitchFamily="18" charset="0"/>
              </a:rPr>
              <a:t>. And this came to the knowledge of Mordecai, and he told it to Queen Esther, and Esther told the king in the name of Mordecai. When the affair was investigated and found to be so, the men were hanged on the gallows.</a:t>
            </a:r>
          </a:p>
          <a:p>
            <a:r>
              <a:rPr lang="en-US" sz="2800" dirty="0">
                <a:latin typeface="Palatino Linotype" pitchFamily="18" charset="0"/>
              </a:rPr>
              <a:t>			-- Esther 2:21-23a</a:t>
            </a:r>
          </a:p>
        </p:txBody>
      </p:sp>
    </p:spTree>
    <p:extLst>
      <p:ext uri="{BB962C8B-B14F-4D97-AF65-F5344CB8AC3E}">
        <p14:creationId xmlns:p14="http://schemas.microsoft.com/office/powerpoint/2010/main" val="126261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217" y="0"/>
            <a:ext cx="4063566" cy="5143500"/>
          </a:xfrm>
          <a:prstGeom prst="rect">
            <a:avLst/>
          </a:prstGeom>
        </p:spPr>
      </p:pic>
    </p:spTree>
    <p:extLst>
      <p:ext uri="{BB962C8B-B14F-4D97-AF65-F5344CB8AC3E}">
        <p14:creationId xmlns:p14="http://schemas.microsoft.com/office/powerpoint/2010/main" val="10332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1" y="209550"/>
            <a:ext cx="8382000" cy="1815882"/>
          </a:xfrm>
          <a:prstGeom prst="rect">
            <a:avLst/>
          </a:prstGeom>
          <a:noFill/>
        </p:spPr>
        <p:txBody>
          <a:bodyPr wrap="square" rtlCol="0">
            <a:spAutoFit/>
          </a:bodyPr>
          <a:lstStyle/>
          <a:p>
            <a:r>
              <a:rPr lang="en-US" sz="2800" dirty="0">
                <a:latin typeface="Palatino Linotype" pitchFamily="18" charset="0"/>
              </a:rPr>
              <a:t>And it was recorded in the book of the chronicles in the presence of the king.</a:t>
            </a:r>
          </a:p>
          <a:p>
            <a:endParaRPr lang="en-US" sz="2800" dirty="0">
              <a:latin typeface="Palatino Linotype" pitchFamily="18" charset="0"/>
            </a:endParaRPr>
          </a:p>
          <a:p>
            <a:r>
              <a:rPr lang="en-US" sz="2800" dirty="0">
                <a:latin typeface="Palatino Linotype" pitchFamily="18" charset="0"/>
              </a:rPr>
              <a:t>			-- Esther 2:23b</a:t>
            </a:r>
          </a:p>
        </p:txBody>
      </p:sp>
    </p:spTree>
    <p:extLst>
      <p:ext uri="{BB962C8B-B14F-4D97-AF65-F5344CB8AC3E}">
        <p14:creationId xmlns:p14="http://schemas.microsoft.com/office/powerpoint/2010/main" val="305280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703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09550"/>
            <a:ext cx="8839200" cy="4832088"/>
          </a:xfrm>
          <a:prstGeom prst="rect">
            <a:avLst/>
          </a:prstGeom>
          <a:noFill/>
        </p:spPr>
        <p:txBody>
          <a:bodyPr wrap="square" lIns="91436" tIns="45718" rIns="91436" bIns="45718" rtlCol="0">
            <a:spAutoFit/>
          </a:bodyPr>
          <a:lstStyle/>
          <a:p>
            <a:r>
              <a:rPr lang="en-US" sz="2800" dirty="0">
                <a:latin typeface="Palatino Linotype" pitchFamily="18" charset="0"/>
              </a:rPr>
              <a:t>To be full of care, to view our situation with dark forebodings, to anticipate tomorrow with sad anxiety, is to reflect poorly upon the faithfulness of God. He who has cared for His child through all the years will not forsake him in old age. He who has heard your prayers in the past will not refuse to supply your need in the present emergency.</a:t>
            </a:r>
          </a:p>
          <a:p>
            <a:endParaRPr lang="en-US" sz="2800" i="1" dirty="0">
              <a:latin typeface="Palatino Linotype" pitchFamily="18" charset="0"/>
            </a:endParaRPr>
          </a:p>
          <a:p>
            <a:r>
              <a:rPr lang="en-US" sz="2800" i="1" dirty="0">
                <a:latin typeface="Palatino Linotype" pitchFamily="18" charset="0"/>
              </a:rPr>
              <a:t>				-- </a:t>
            </a:r>
            <a:r>
              <a:rPr lang="en-US" sz="2800" dirty="0">
                <a:latin typeface="Palatino Linotype" pitchFamily="18" charset="0"/>
              </a:rPr>
              <a:t>A.W. Pink</a:t>
            </a:r>
          </a:p>
          <a:p>
            <a:r>
              <a:rPr lang="en-US" sz="2800" i="1" dirty="0">
                <a:latin typeface="Palatino Linotype" pitchFamily="18" charset="0"/>
              </a:rPr>
              <a:t>				The Attributes of God</a:t>
            </a:r>
          </a:p>
          <a:p>
            <a:r>
              <a:rPr lang="en-US" sz="2800" dirty="0">
                <a:latin typeface="Palatino Linotype" pitchFamily="18" charset="0"/>
              </a:rPr>
              <a:t>				</a:t>
            </a:r>
          </a:p>
        </p:txBody>
      </p:sp>
    </p:spTree>
    <p:extLst>
      <p:ext uri="{BB962C8B-B14F-4D97-AF65-F5344CB8AC3E}">
        <p14:creationId xmlns:p14="http://schemas.microsoft.com/office/powerpoint/2010/main" val="363502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09550"/>
            <a:ext cx="8839200" cy="4401201"/>
          </a:xfrm>
          <a:prstGeom prst="rect">
            <a:avLst/>
          </a:prstGeom>
          <a:noFill/>
        </p:spPr>
        <p:txBody>
          <a:bodyPr wrap="square" lIns="91436" tIns="45718" rIns="91436" bIns="45718" rtlCol="0">
            <a:spAutoFit/>
          </a:bodyPr>
          <a:lstStyle/>
          <a:p>
            <a:r>
              <a:rPr lang="en-US" sz="2800" dirty="0">
                <a:solidFill>
                  <a:srgbClr val="FFFF00"/>
                </a:solidFill>
                <a:latin typeface="Palatino Linotype" pitchFamily="18" charset="0"/>
              </a:rPr>
              <a:t>for I am God and there is no other;</a:t>
            </a:r>
          </a:p>
          <a:p>
            <a:r>
              <a:rPr lang="en-US" sz="2800" dirty="0">
                <a:solidFill>
                  <a:srgbClr val="FFFF00"/>
                </a:solidFill>
                <a:latin typeface="Palatino Linotype" pitchFamily="18" charset="0"/>
              </a:rPr>
              <a:t>	I am God, and there is none like me,</a:t>
            </a:r>
          </a:p>
          <a:p>
            <a:r>
              <a:rPr lang="en-US" sz="2800" dirty="0">
                <a:solidFill>
                  <a:srgbClr val="FFFF00"/>
                </a:solidFill>
                <a:latin typeface="Palatino Linotype" pitchFamily="18" charset="0"/>
              </a:rPr>
              <a:t>declaring the end from the beginning</a:t>
            </a:r>
          </a:p>
          <a:p>
            <a:r>
              <a:rPr lang="en-US" sz="2800" dirty="0">
                <a:solidFill>
                  <a:srgbClr val="FFFF00"/>
                </a:solidFill>
                <a:latin typeface="Palatino Linotype" pitchFamily="18" charset="0"/>
              </a:rPr>
              <a:t>	and from ancient times things not yet done</a:t>
            </a:r>
          </a:p>
          <a:p>
            <a:r>
              <a:rPr lang="en-US" sz="2800" dirty="0">
                <a:solidFill>
                  <a:srgbClr val="FFFF00"/>
                </a:solidFill>
                <a:latin typeface="Palatino Linotype" pitchFamily="18" charset="0"/>
              </a:rPr>
              <a:t>saying, ‘My counsel shall stand,</a:t>
            </a:r>
          </a:p>
          <a:p>
            <a:r>
              <a:rPr lang="en-US" sz="2800" dirty="0">
                <a:solidFill>
                  <a:srgbClr val="FFFF00"/>
                </a:solidFill>
                <a:latin typeface="Palatino Linotype" pitchFamily="18" charset="0"/>
              </a:rPr>
              <a:t>	and I will accomplish all my purpose…</a:t>
            </a:r>
          </a:p>
          <a:p>
            <a:r>
              <a:rPr lang="en-US" sz="2800" dirty="0">
                <a:solidFill>
                  <a:srgbClr val="FFFF00"/>
                </a:solidFill>
                <a:latin typeface="Palatino Linotype" pitchFamily="18" charset="0"/>
              </a:rPr>
              <a:t>I have spoken, and I will bring it to pass;</a:t>
            </a:r>
          </a:p>
          <a:p>
            <a:r>
              <a:rPr lang="en-US" sz="2800" dirty="0">
                <a:solidFill>
                  <a:srgbClr val="FFFF00"/>
                </a:solidFill>
                <a:latin typeface="Palatino Linotype" pitchFamily="18" charset="0"/>
              </a:rPr>
              <a:t>	I have purposed, and I will do it.’</a:t>
            </a:r>
          </a:p>
          <a:p>
            <a:endParaRPr lang="en-US" sz="2800" i="1" dirty="0">
              <a:latin typeface="Palatino Linotype" pitchFamily="18" charset="0"/>
            </a:endParaRPr>
          </a:p>
          <a:p>
            <a:r>
              <a:rPr lang="en-US" sz="2800" i="1" dirty="0">
                <a:latin typeface="Palatino Linotype" pitchFamily="18" charset="0"/>
              </a:rPr>
              <a:t>				-- </a:t>
            </a:r>
            <a:r>
              <a:rPr lang="en-US" sz="2800" dirty="0">
                <a:latin typeface="Palatino Linotype" pitchFamily="18" charset="0"/>
              </a:rPr>
              <a:t>Isaiah 46:9-11			</a:t>
            </a:r>
          </a:p>
        </p:txBody>
      </p:sp>
    </p:spTree>
    <p:extLst>
      <p:ext uri="{BB962C8B-B14F-4D97-AF65-F5344CB8AC3E}">
        <p14:creationId xmlns:p14="http://schemas.microsoft.com/office/powerpoint/2010/main" val="16203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60000">
            <a:off x="1219200" y="285750"/>
            <a:ext cx="3011073" cy="4552950"/>
          </a:xfrm>
          <a:prstGeom prst="rect">
            <a:avLst/>
          </a:prstGeom>
          <a:scene3d>
            <a:camera prst="orthographicFront">
              <a:rot lat="0" lon="0" rev="0"/>
            </a:camera>
            <a:lightRig rig="threePt" dir="t"/>
          </a:scene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60000">
            <a:off x="5180343" y="331548"/>
            <a:ext cx="3004900" cy="4507350"/>
          </a:xfrm>
          <a:prstGeom prst="rect">
            <a:avLst/>
          </a:prstGeom>
        </p:spPr>
      </p:pic>
    </p:spTree>
    <p:extLst>
      <p:ext uri="{BB962C8B-B14F-4D97-AF65-F5344CB8AC3E}">
        <p14:creationId xmlns:p14="http://schemas.microsoft.com/office/powerpoint/2010/main" val="397428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2298"/>
            <a:ext cx="9144000" cy="4418904"/>
          </a:xfrm>
          <a:prstGeom prst="rect">
            <a:avLst/>
          </a:prstGeom>
        </p:spPr>
      </p:pic>
    </p:spTree>
    <p:extLst>
      <p:ext uri="{BB962C8B-B14F-4D97-AF65-F5344CB8AC3E}">
        <p14:creationId xmlns:p14="http://schemas.microsoft.com/office/powerpoint/2010/main" val="310490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2298"/>
            <a:ext cx="9144000" cy="4418904"/>
          </a:xfrm>
          <a:prstGeom prst="rect">
            <a:avLst/>
          </a:prstGeom>
        </p:spPr>
      </p:pic>
      <p:sp>
        <p:nvSpPr>
          <p:cNvPr id="3" name="Circular Arrow 2"/>
          <p:cNvSpPr/>
          <p:nvPr/>
        </p:nvSpPr>
        <p:spPr>
          <a:xfrm>
            <a:off x="2133600" y="2038350"/>
            <a:ext cx="3035808" cy="2273808"/>
          </a:xfrm>
          <a:prstGeom prst="circularArrow">
            <a:avLst>
              <a:gd name="adj1" fmla="val 12500"/>
              <a:gd name="adj2" fmla="val 1142319"/>
              <a:gd name="adj3" fmla="val 20457681"/>
              <a:gd name="adj4" fmla="val 14192050"/>
              <a:gd name="adj5" fmla="val 12500"/>
            </a:avLst>
          </a:prstGeom>
          <a:solidFill>
            <a:schemeClr val="accent2">
              <a:alpha val="72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2897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4800" y="2533650"/>
            <a:ext cx="845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lowchart: Process 1"/>
          <p:cNvSpPr/>
          <p:nvPr/>
        </p:nvSpPr>
        <p:spPr>
          <a:xfrm>
            <a:off x="1143000" y="1349502"/>
            <a:ext cx="1295400" cy="2362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alatino Linotype" pitchFamily="18" charset="0"/>
              </a:rPr>
              <a:t>“Rebuild the temple”</a:t>
            </a:r>
          </a:p>
          <a:p>
            <a:pPr algn="ctr"/>
            <a:endParaRPr lang="en-US" dirty="0">
              <a:latin typeface="Palatino Linotype" pitchFamily="18" charset="0"/>
            </a:endParaRPr>
          </a:p>
          <a:p>
            <a:pPr algn="ctr"/>
            <a:r>
              <a:rPr lang="en-US" dirty="0">
                <a:solidFill>
                  <a:srgbClr val="FFFF00"/>
                </a:solidFill>
                <a:latin typeface="Palatino Linotype" pitchFamily="18" charset="0"/>
              </a:rPr>
              <a:t>Ezra 1-6</a:t>
            </a:r>
          </a:p>
        </p:txBody>
      </p:sp>
      <p:sp>
        <p:nvSpPr>
          <p:cNvPr id="3" name="Flowchart: Process 2"/>
          <p:cNvSpPr/>
          <p:nvPr/>
        </p:nvSpPr>
        <p:spPr>
          <a:xfrm>
            <a:off x="3200400" y="1354074"/>
            <a:ext cx="762000" cy="23591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latin typeface="Palatino Linotype" pitchFamily="18" charset="0"/>
              </a:rPr>
              <a:t>Esther</a:t>
            </a:r>
          </a:p>
        </p:txBody>
      </p:sp>
      <p:sp>
        <p:nvSpPr>
          <p:cNvPr id="4" name="Flowchart: Process 3"/>
          <p:cNvSpPr/>
          <p:nvPr/>
        </p:nvSpPr>
        <p:spPr>
          <a:xfrm>
            <a:off x="4724400" y="1349502"/>
            <a:ext cx="1298448" cy="23591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alatino Linotype" pitchFamily="18" charset="0"/>
              </a:rPr>
              <a:t>“Restore God’s Law”</a:t>
            </a:r>
          </a:p>
          <a:p>
            <a:pPr algn="ctr"/>
            <a:endParaRPr lang="en-US" dirty="0">
              <a:latin typeface="Palatino Linotype" pitchFamily="18" charset="0"/>
            </a:endParaRPr>
          </a:p>
          <a:p>
            <a:pPr algn="ctr"/>
            <a:r>
              <a:rPr lang="en-US" dirty="0">
                <a:solidFill>
                  <a:srgbClr val="FFFF00"/>
                </a:solidFill>
                <a:latin typeface="Palatino Linotype" pitchFamily="18" charset="0"/>
              </a:rPr>
              <a:t>Ezra 7-10</a:t>
            </a:r>
          </a:p>
        </p:txBody>
      </p:sp>
      <p:sp>
        <p:nvSpPr>
          <p:cNvPr id="7" name="TextBox 6"/>
          <p:cNvSpPr txBox="1"/>
          <p:nvPr/>
        </p:nvSpPr>
        <p:spPr>
          <a:xfrm>
            <a:off x="457200" y="209550"/>
            <a:ext cx="3352200" cy="523220"/>
          </a:xfrm>
          <a:prstGeom prst="rect">
            <a:avLst/>
          </a:prstGeom>
          <a:noFill/>
        </p:spPr>
        <p:txBody>
          <a:bodyPr wrap="none" rtlCol="0">
            <a:spAutoFit/>
          </a:bodyPr>
          <a:lstStyle/>
          <a:p>
            <a:r>
              <a:rPr lang="en-US" sz="2800" dirty="0">
                <a:latin typeface="Palatino Linotype" pitchFamily="18" charset="0"/>
              </a:rPr>
              <a:t>Biblical Chronology</a:t>
            </a:r>
          </a:p>
        </p:txBody>
      </p:sp>
      <p:sp>
        <p:nvSpPr>
          <p:cNvPr id="8" name="Flowchart: Process 7"/>
          <p:cNvSpPr/>
          <p:nvPr/>
        </p:nvSpPr>
        <p:spPr>
          <a:xfrm>
            <a:off x="6477000" y="1345800"/>
            <a:ext cx="1295400" cy="2362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alatino Linotype" pitchFamily="18" charset="0"/>
              </a:rPr>
              <a:t>“Rebuild the walls”</a:t>
            </a:r>
          </a:p>
          <a:p>
            <a:pPr algn="ctr"/>
            <a:endParaRPr lang="en-US" dirty="0">
              <a:latin typeface="Palatino Linotype" pitchFamily="18" charset="0"/>
            </a:endParaRPr>
          </a:p>
          <a:p>
            <a:pPr algn="ctr"/>
            <a:endParaRPr lang="en-US" dirty="0">
              <a:latin typeface="Palatino Linotype" pitchFamily="18" charset="0"/>
            </a:endParaRPr>
          </a:p>
          <a:p>
            <a:pPr algn="ctr"/>
            <a:r>
              <a:rPr lang="en-US" dirty="0">
                <a:solidFill>
                  <a:srgbClr val="FFFF00"/>
                </a:solidFill>
                <a:latin typeface="Palatino Linotype" pitchFamily="18" charset="0"/>
              </a:rPr>
              <a:t>Nehemiah</a:t>
            </a:r>
          </a:p>
        </p:txBody>
      </p:sp>
      <p:sp>
        <p:nvSpPr>
          <p:cNvPr id="9" name="TextBox 8"/>
          <p:cNvSpPr txBox="1"/>
          <p:nvPr/>
        </p:nvSpPr>
        <p:spPr>
          <a:xfrm>
            <a:off x="1136873" y="3867150"/>
            <a:ext cx="1301527" cy="1200329"/>
          </a:xfrm>
          <a:prstGeom prst="rect">
            <a:avLst/>
          </a:prstGeom>
          <a:noFill/>
        </p:spPr>
        <p:txBody>
          <a:bodyPr wrap="square" rtlCol="0">
            <a:spAutoFit/>
          </a:bodyPr>
          <a:lstStyle/>
          <a:p>
            <a:pPr algn="ctr"/>
            <a:r>
              <a:rPr lang="en-US" dirty="0">
                <a:latin typeface="Palatino Linotype" pitchFamily="18" charset="0"/>
              </a:rPr>
              <a:t>First return of</a:t>
            </a:r>
          </a:p>
          <a:p>
            <a:pPr algn="ctr"/>
            <a:r>
              <a:rPr lang="en-US" dirty="0">
                <a:latin typeface="Palatino Linotype" pitchFamily="18" charset="0"/>
              </a:rPr>
              <a:t>Jews to Jerusalem</a:t>
            </a:r>
          </a:p>
        </p:txBody>
      </p:sp>
      <p:sp>
        <p:nvSpPr>
          <p:cNvPr id="10" name="TextBox 9"/>
          <p:cNvSpPr txBox="1"/>
          <p:nvPr/>
        </p:nvSpPr>
        <p:spPr>
          <a:xfrm>
            <a:off x="920010" y="719846"/>
            <a:ext cx="7297190" cy="646331"/>
          </a:xfrm>
          <a:prstGeom prst="rect">
            <a:avLst/>
          </a:prstGeom>
          <a:noFill/>
        </p:spPr>
        <p:txBody>
          <a:bodyPr wrap="none" rtlCol="0">
            <a:spAutoFit/>
          </a:bodyPr>
          <a:lstStyle/>
          <a:p>
            <a:pPr algn="ctr"/>
            <a:r>
              <a:rPr lang="en-US" dirty="0"/>
              <a:t>B.C.</a:t>
            </a:r>
          </a:p>
          <a:p>
            <a:r>
              <a:rPr lang="en-US" dirty="0"/>
              <a:t>537                 515        483        473        458                           444                  432</a:t>
            </a:r>
          </a:p>
        </p:txBody>
      </p:sp>
      <p:sp>
        <p:nvSpPr>
          <p:cNvPr id="11" name="TextBox 10"/>
          <p:cNvSpPr txBox="1"/>
          <p:nvPr/>
        </p:nvSpPr>
        <p:spPr>
          <a:xfrm>
            <a:off x="4699250" y="3867150"/>
            <a:ext cx="1301527" cy="1200329"/>
          </a:xfrm>
          <a:prstGeom prst="rect">
            <a:avLst/>
          </a:prstGeom>
          <a:noFill/>
        </p:spPr>
        <p:txBody>
          <a:bodyPr wrap="square" rtlCol="0">
            <a:spAutoFit/>
          </a:bodyPr>
          <a:lstStyle/>
          <a:p>
            <a:pPr algn="ctr"/>
            <a:r>
              <a:rPr lang="en-US" dirty="0">
                <a:latin typeface="Palatino Linotype" pitchFamily="18" charset="0"/>
              </a:rPr>
              <a:t>Second return of</a:t>
            </a:r>
          </a:p>
          <a:p>
            <a:pPr algn="ctr"/>
            <a:r>
              <a:rPr lang="en-US" dirty="0">
                <a:latin typeface="Palatino Linotype" pitchFamily="18" charset="0"/>
              </a:rPr>
              <a:t>Jews to Jerusalem</a:t>
            </a:r>
          </a:p>
        </p:txBody>
      </p:sp>
      <p:sp>
        <p:nvSpPr>
          <p:cNvPr id="12" name="TextBox 11"/>
          <p:cNvSpPr txBox="1"/>
          <p:nvPr/>
        </p:nvSpPr>
        <p:spPr>
          <a:xfrm>
            <a:off x="6491514" y="3858986"/>
            <a:ext cx="1301527" cy="1200329"/>
          </a:xfrm>
          <a:prstGeom prst="rect">
            <a:avLst/>
          </a:prstGeom>
          <a:noFill/>
        </p:spPr>
        <p:txBody>
          <a:bodyPr wrap="square" rtlCol="0">
            <a:spAutoFit/>
          </a:bodyPr>
          <a:lstStyle/>
          <a:p>
            <a:pPr algn="ctr"/>
            <a:r>
              <a:rPr lang="en-US" dirty="0">
                <a:latin typeface="Palatino Linotype" pitchFamily="18" charset="0"/>
              </a:rPr>
              <a:t>Third return of</a:t>
            </a:r>
          </a:p>
          <a:p>
            <a:pPr algn="ctr"/>
            <a:r>
              <a:rPr lang="en-US" dirty="0">
                <a:latin typeface="Palatino Linotype" pitchFamily="18" charset="0"/>
              </a:rPr>
              <a:t>Jews to Jerusalem</a:t>
            </a:r>
          </a:p>
        </p:txBody>
      </p:sp>
    </p:spTree>
    <p:extLst>
      <p:ext uri="{BB962C8B-B14F-4D97-AF65-F5344CB8AC3E}">
        <p14:creationId xmlns:p14="http://schemas.microsoft.com/office/powerpoint/2010/main" val="1040296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4800" y="2533650"/>
            <a:ext cx="845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lowchart: Process 1"/>
          <p:cNvSpPr/>
          <p:nvPr/>
        </p:nvSpPr>
        <p:spPr>
          <a:xfrm>
            <a:off x="1143000" y="1349502"/>
            <a:ext cx="1295400" cy="2362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alatino Linotype" pitchFamily="18" charset="0"/>
              </a:rPr>
              <a:t>“Rebuild the temple”</a:t>
            </a:r>
          </a:p>
          <a:p>
            <a:pPr algn="ctr"/>
            <a:endParaRPr lang="en-US" dirty="0">
              <a:latin typeface="Palatino Linotype" pitchFamily="18" charset="0"/>
            </a:endParaRPr>
          </a:p>
          <a:p>
            <a:pPr algn="ctr"/>
            <a:r>
              <a:rPr lang="en-US" dirty="0">
                <a:solidFill>
                  <a:srgbClr val="FFFF00"/>
                </a:solidFill>
                <a:latin typeface="Palatino Linotype" pitchFamily="18" charset="0"/>
              </a:rPr>
              <a:t>Ezra 1-6</a:t>
            </a:r>
          </a:p>
        </p:txBody>
      </p:sp>
      <p:sp>
        <p:nvSpPr>
          <p:cNvPr id="3" name="Flowchart: Process 2"/>
          <p:cNvSpPr/>
          <p:nvPr/>
        </p:nvSpPr>
        <p:spPr>
          <a:xfrm>
            <a:off x="3200400" y="1354074"/>
            <a:ext cx="762000" cy="23591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latin typeface="Palatino Linotype" pitchFamily="18" charset="0"/>
              </a:rPr>
              <a:t>Esther</a:t>
            </a:r>
          </a:p>
        </p:txBody>
      </p:sp>
      <p:sp>
        <p:nvSpPr>
          <p:cNvPr id="4" name="Flowchart: Process 3"/>
          <p:cNvSpPr/>
          <p:nvPr/>
        </p:nvSpPr>
        <p:spPr>
          <a:xfrm>
            <a:off x="4724400" y="1349502"/>
            <a:ext cx="1298448" cy="23591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alatino Linotype" pitchFamily="18" charset="0"/>
              </a:rPr>
              <a:t>“Restore God’s Law”</a:t>
            </a:r>
          </a:p>
          <a:p>
            <a:pPr algn="ctr"/>
            <a:endParaRPr lang="en-US" dirty="0">
              <a:latin typeface="Palatino Linotype" pitchFamily="18" charset="0"/>
            </a:endParaRPr>
          </a:p>
          <a:p>
            <a:pPr algn="ctr"/>
            <a:r>
              <a:rPr lang="en-US" dirty="0">
                <a:solidFill>
                  <a:srgbClr val="FFFF00"/>
                </a:solidFill>
                <a:latin typeface="Palatino Linotype" pitchFamily="18" charset="0"/>
              </a:rPr>
              <a:t>Ezra 7-10</a:t>
            </a:r>
          </a:p>
        </p:txBody>
      </p:sp>
      <p:sp>
        <p:nvSpPr>
          <p:cNvPr id="7" name="TextBox 6"/>
          <p:cNvSpPr txBox="1"/>
          <p:nvPr/>
        </p:nvSpPr>
        <p:spPr>
          <a:xfrm>
            <a:off x="457200" y="209550"/>
            <a:ext cx="3352200" cy="523220"/>
          </a:xfrm>
          <a:prstGeom prst="rect">
            <a:avLst/>
          </a:prstGeom>
          <a:noFill/>
        </p:spPr>
        <p:txBody>
          <a:bodyPr wrap="none" rtlCol="0">
            <a:spAutoFit/>
          </a:bodyPr>
          <a:lstStyle/>
          <a:p>
            <a:r>
              <a:rPr lang="en-US" sz="2800" dirty="0">
                <a:latin typeface="Palatino Linotype" pitchFamily="18" charset="0"/>
              </a:rPr>
              <a:t>Biblical Chronology</a:t>
            </a:r>
          </a:p>
        </p:txBody>
      </p:sp>
      <p:sp>
        <p:nvSpPr>
          <p:cNvPr id="8" name="Flowchart: Process 7"/>
          <p:cNvSpPr/>
          <p:nvPr/>
        </p:nvSpPr>
        <p:spPr>
          <a:xfrm>
            <a:off x="6477000" y="1345800"/>
            <a:ext cx="1295400" cy="2362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alatino Linotype" pitchFamily="18" charset="0"/>
              </a:rPr>
              <a:t>“Rebuild the walls”</a:t>
            </a:r>
          </a:p>
          <a:p>
            <a:pPr algn="ctr"/>
            <a:endParaRPr lang="en-US" dirty="0">
              <a:latin typeface="Palatino Linotype" pitchFamily="18" charset="0"/>
            </a:endParaRPr>
          </a:p>
          <a:p>
            <a:pPr algn="ctr"/>
            <a:endParaRPr lang="en-US" dirty="0">
              <a:latin typeface="Palatino Linotype" pitchFamily="18" charset="0"/>
            </a:endParaRPr>
          </a:p>
          <a:p>
            <a:pPr algn="ctr"/>
            <a:r>
              <a:rPr lang="en-US" dirty="0">
                <a:solidFill>
                  <a:srgbClr val="FFFF00"/>
                </a:solidFill>
                <a:latin typeface="Palatino Linotype" pitchFamily="18" charset="0"/>
              </a:rPr>
              <a:t>Nehemiah</a:t>
            </a:r>
          </a:p>
        </p:txBody>
      </p:sp>
      <p:sp>
        <p:nvSpPr>
          <p:cNvPr id="9" name="TextBox 8"/>
          <p:cNvSpPr txBox="1"/>
          <p:nvPr/>
        </p:nvSpPr>
        <p:spPr>
          <a:xfrm>
            <a:off x="1136873" y="3867150"/>
            <a:ext cx="1301527" cy="1200329"/>
          </a:xfrm>
          <a:prstGeom prst="rect">
            <a:avLst/>
          </a:prstGeom>
          <a:noFill/>
        </p:spPr>
        <p:txBody>
          <a:bodyPr wrap="square" rtlCol="0">
            <a:spAutoFit/>
          </a:bodyPr>
          <a:lstStyle/>
          <a:p>
            <a:pPr algn="ctr"/>
            <a:r>
              <a:rPr lang="en-US" dirty="0">
                <a:latin typeface="Palatino Linotype" pitchFamily="18" charset="0"/>
              </a:rPr>
              <a:t>First return of</a:t>
            </a:r>
          </a:p>
          <a:p>
            <a:pPr algn="ctr"/>
            <a:r>
              <a:rPr lang="en-US" dirty="0">
                <a:latin typeface="Palatino Linotype" pitchFamily="18" charset="0"/>
              </a:rPr>
              <a:t>Jews to Jerusalem</a:t>
            </a:r>
          </a:p>
        </p:txBody>
      </p:sp>
      <p:sp>
        <p:nvSpPr>
          <p:cNvPr id="10" name="TextBox 9"/>
          <p:cNvSpPr txBox="1"/>
          <p:nvPr/>
        </p:nvSpPr>
        <p:spPr>
          <a:xfrm>
            <a:off x="920010" y="719846"/>
            <a:ext cx="7297190" cy="646331"/>
          </a:xfrm>
          <a:prstGeom prst="rect">
            <a:avLst/>
          </a:prstGeom>
          <a:noFill/>
        </p:spPr>
        <p:txBody>
          <a:bodyPr wrap="none" rtlCol="0">
            <a:spAutoFit/>
          </a:bodyPr>
          <a:lstStyle/>
          <a:p>
            <a:pPr algn="ctr"/>
            <a:r>
              <a:rPr lang="en-US" dirty="0"/>
              <a:t>B.C.</a:t>
            </a:r>
          </a:p>
          <a:p>
            <a:r>
              <a:rPr lang="en-US" dirty="0"/>
              <a:t>537                 515        483        473        458                           444                  432</a:t>
            </a:r>
          </a:p>
        </p:txBody>
      </p:sp>
      <p:sp>
        <p:nvSpPr>
          <p:cNvPr id="11" name="TextBox 10"/>
          <p:cNvSpPr txBox="1"/>
          <p:nvPr/>
        </p:nvSpPr>
        <p:spPr>
          <a:xfrm>
            <a:off x="4699250" y="3867150"/>
            <a:ext cx="1301527" cy="1200329"/>
          </a:xfrm>
          <a:prstGeom prst="rect">
            <a:avLst/>
          </a:prstGeom>
          <a:noFill/>
        </p:spPr>
        <p:txBody>
          <a:bodyPr wrap="square" rtlCol="0">
            <a:spAutoFit/>
          </a:bodyPr>
          <a:lstStyle/>
          <a:p>
            <a:pPr algn="ctr"/>
            <a:r>
              <a:rPr lang="en-US" dirty="0">
                <a:latin typeface="Palatino Linotype" pitchFamily="18" charset="0"/>
              </a:rPr>
              <a:t>Second return of</a:t>
            </a:r>
          </a:p>
          <a:p>
            <a:pPr algn="ctr"/>
            <a:r>
              <a:rPr lang="en-US" dirty="0">
                <a:latin typeface="Palatino Linotype" pitchFamily="18" charset="0"/>
              </a:rPr>
              <a:t>Jews to Jerusalem</a:t>
            </a:r>
          </a:p>
        </p:txBody>
      </p:sp>
      <p:sp>
        <p:nvSpPr>
          <p:cNvPr id="12" name="TextBox 11"/>
          <p:cNvSpPr txBox="1"/>
          <p:nvPr/>
        </p:nvSpPr>
        <p:spPr>
          <a:xfrm>
            <a:off x="6491514" y="3858986"/>
            <a:ext cx="1301527" cy="1200329"/>
          </a:xfrm>
          <a:prstGeom prst="rect">
            <a:avLst/>
          </a:prstGeom>
          <a:noFill/>
        </p:spPr>
        <p:txBody>
          <a:bodyPr wrap="square" rtlCol="0">
            <a:spAutoFit/>
          </a:bodyPr>
          <a:lstStyle/>
          <a:p>
            <a:pPr algn="ctr"/>
            <a:r>
              <a:rPr lang="en-US" dirty="0">
                <a:latin typeface="Palatino Linotype" pitchFamily="18" charset="0"/>
              </a:rPr>
              <a:t>Third return of</a:t>
            </a:r>
          </a:p>
          <a:p>
            <a:pPr algn="ctr"/>
            <a:r>
              <a:rPr lang="en-US" dirty="0">
                <a:latin typeface="Palatino Linotype" pitchFamily="18" charset="0"/>
              </a:rPr>
              <a:t>Jews to Jerusalem</a:t>
            </a:r>
          </a:p>
        </p:txBody>
      </p:sp>
      <p:sp>
        <p:nvSpPr>
          <p:cNvPr id="13" name="Explosion 1 12"/>
          <p:cNvSpPr/>
          <p:nvPr/>
        </p:nvSpPr>
        <p:spPr>
          <a:xfrm>
            <a:off x="762000" y="732770"/>
            <a:ext cx="914400" cy="914400"/>
          </a:xfrm>
          <a:prstGeom prst="irregularSeal1">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875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4800" y="2533650"/>
            <a:ext cx="845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lowchart: Process 1"/>
          <p:cNvSpPr/>
          <p:nvPr/>
        </p:nvSpPr>
        <p:spPr>
          <a:xfrm>
            <a:off x="1143000" y="1349502"/>
            <a:ext cx="1295400" cy="2362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alatino Linotype" pitchFamily="18" charset="0"/>
              </a:rPr>
              <a:t>“Rebuild the temple”</a:t>
            </a:r>
          </a:p>
          <a:p>
            <a:pPr algn="ctr"/>
            <a:endParaRPr lang="en-US" dirty="0">
              <a:latin typeface="Palatino Linotype" pitchFamily="18" charset="0"/>
            </a:endParaRPr>
          </a:p>
          <a:p>
            <a:pPr algn="ctr"/>
            <a:r>
              <a:rPr lang="en-US" dirty="0">
                <a:solidFill>
                  <a:srgbClr val="FFFF00"/>
                </a:solidFill>
                <a:latin typeface="Palatino Linotype" pitchFamily="18" charset="0"/>
              </a:rPr>
              <a:t>Ezra 1-6</a:t>
            </a:r>
          </a:p>
        </p:txBody>
      </p:sp>
      <p:sp>
        <p:nvSpPr>
          <p:cNvPr id="3" name="Flowchart: Process 2"/>
          <p:cNvSpPr/>
          <p:nvPr/>
        </p:nvSpPr>
        <p:spPr>
          <a:xfrm>
            <a:off x="3200400" y="1354074"/>
            <a:ext cx="762000" cy="23591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latin typeface="Palatino Linotype" pitchFamily="18" charset="0"/>
              </a:rPr>
              <a:t>Esther</a:t>
            </a:r>
          </a:p>
        </p:txBody>
      </p:sp>
      <p:sp>
        <p:nvSpPr>
          <p:cNvPr id="4" name="Flowchart: Process 3"/>
          <p:cNvSpPr/>
          <p:nvPr/>
        </p:nvSpPr>
        <p:spPr>
          <a:xfrm>
            <a:off x="4724400" y="1349502"/>
            <a:ext cx="1298448" cy="23591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alatino Linotype" pitchFamily="18" charset="0"/>
              </a:rPr>
              <a:t>“Restore God’s Law”</a:t>
            </a:r>
          </a:p>
          <a:p>
            <a:pPr algn="ctr"/>
            <a:endParaRPr lang="en-US" dirty="0">
              <a:latin typeface="Palatino Linotype" pitchFamily="18" charset="0"/>
            </a:endParaRPr>
          </a:p>
          <a:p>
            <a:pPr algn="ctr"/>
            <a:r>
              <a:rPr lang="en-US" dirty="0">
                <a:solidFill>
                  <a:srgbClr val="FFFF00"/>
                </a:solidFill>
                <a:latin typeface="Palatino Linotype" pitchFamily="18" charset="0"/>
              </a:rPr>
              <a:t>Ezra 7-10</a:t>
            </a:r>
          </a:p>
        </p:txBody>
      </p:sp>
      <p:sp>
        <p:nvSpPr>
          <p:cNvPr id="7" name="TextBox 6"/>
          <p:cNvSpPr txBox="1"/>
          <p:nvPr/>
        </p:nvSpPr>
        <p:spPr>
          <a:xfrm>
            <a:off x="457200" y="209550"/>
            <a:ext cx="3352200" cy="523220"/>
          </a:xfrm>
          <a:prstGeom prst="rect">
            <a:avLst/>
          </a:prstGeom>
          <a:noFill/>
        </p:spPr>
        <p:txBody>
          <a:bodyPr wrap="none" rtlCol="0">
            <a:spAutoFit/>
          </a:bodyPr>
          <a:lstStyle/>
          <a:p>
            <a:r>
              <a:rPr lang="en-US" sz="2800" dirty="0">
                <a:latin typeface="Palatino Linotype" pitchFamily="18" charset="0"/>
              </a:rPr>
              <a:t>Biblical Chronology</a:t>
            </a:r>
          </a:p>
        </p:txBody>
      </p:sp>
      <p:sp>
        <p:nvSpPr>
          <p:cNvPr id="8" name="Flowchart: Process 7"/>
          <p:cNvSpPr/>
          <p:nvPr/>
        </p:nvSpPr>
        <p:spPr>
          <a:xfrm>
            <a:off x="6477000" y="1345800"/>
            <a:ext cx="1295400" cy="2362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alatino Linotype" pitchFamily="18" charset="0"/>
              </a:rPr>
              <a:t>“Rebuild the walls”</a:t>
            </a:r>
          </a:p>
          <a:p>
            <a:pPr algn="ctr"/>
            <a:endParaRPr lang="en-US" dirty="0">
              <a:latin typeface="Palatino Linotype" pitchFamily="18" charset="0"/>
            </a:endParaRPr>
          </a:p>
          <a:p>
            <a:pPr algn="ctr"/>
            <a:endParaRPr lang="en-US" dirty="0">
              <a:latin typeface="Palatino Linotype" pitchFamily="18" charset="0"/>
            </a:endParaRPr>
          </a:p>
          <a:p>
            <a:pPr algn="ctr"/>
            <a:r>
              <a:rPr lang="en-US" dirty="0">
                <a:solidFill>
                  <a:srgbClr val="FFFF00"/>
                </a:solidFill>
                <a:latin typeface="Palatino Linotype" pitchFamily="18" charset="0"/>
              </a:rPr>
              <a:t>Nehemiah</a:t>
            </a:r>
          </a:p>
        </p:txBody>
      </p:sp>
      <p:sp>
        <p:nvSpPr>
          <p:cNvPr id="9" name="TextBox 8"/>
          <p:cNvSpPr txBox="1"/>
          <p:nvPr/>
        </p:nvSpPr>
        <p:spPr>
          <a:xfrm>
            <a:off x="1136873" y="3867150"/>
            <a:ext cx="1301527" cy="1200329"/>
          </a:xfrm>
          <a:prstGeom prst="rect">
            <a:avLst/>
          </a:prstGeom>
          <a:noFill/>
        </p:spPr>
        <p:txBody>
          <a:bodyPr wrap="square" rtlCol="0">
            <a:spAutoFit/>
          </a:bodyPr>
          <a:lstStyle/>
          <a:p>
            <a:pPr algn="ctr"/>
            <a:r>
              <a:rPr lang="en-US" dirty="0">
                <a:latin typeface="Palatino Linotype" pitchFamily="18" charset="0"/>
              </a:rPr>
              <a:t>First return of</a:t>
            </a:r>
          </a:p>
          <a:p>
            <a:pPr algn="ctr"/>
            <a:r>
              <a:rPr lang="en-US" dirty="0">
                <a:latin typeface="Palatino Linotype" pitchFamily="18" charset="0"/>
              </a:rPr>
              <a:t>Jews to Jerusalem</a:t>
            </a:r>
          </a:p>
        </p:txBody>
      </p:sp>
      <p:sp>
        <p:nvSpPr>
          <p:cNvPr id="10" name="TextBox 9"/>
          <p:cNvSpPr txBox="1"/>
          <p:nvPr/>
        </p:nvSpPr>
        <p:spPr>
          <a:xfrm>
            <a:off x="920010" y="719846"/>
            <a:ext cx="7297190" cy="646331"/>
          </a:xfrm>
          <a:prstGeom prst="rect">
            <a:avLst/>
          </a:prstGeom>
          <a:noFill/>
        </p:spPr>
        <p:txBody>
          <a:bodyPr wrap="none" rtlCol="0">
            <a:spAutoFit/>
          </a:bodyPr>
          <a:lstStyle/>
          <a:p>
            <a:pPr algn="ctr"/>
            <a:r>
              <a:rPr lang="en-US" dirty="0"/>
              <a:t>B.C.</a:t>
            </a:r>
          </a:p>
          <a:p>
            <a:r>
              <a:rPr lang="en-US" dirty="0"/>
              <a:t>537                 515        483        473        458                           444                  432</a:t>
            </a:r>
          </a:p>
        </p:txBody>
      </p:sp>
      <p:sp>
        <p:nvSpPr>
          <p:cNvPr id="11" name="TextBox 10"/>
          <p:cNvSpPr txBox="1"/>
          <p:nvPr/>
        </p:nvSpPr>
        <p:spPr>
          <a:xfrm>
            <a:off x="4699250" y="3867150"/>
            <a:ext cx="1301527" cy="1200329"/>
          </a:xfrm>
          <a:prstGeom prst="rect">
            <a:avLst/>
          </a:prstGeom>
          <a:noFill/>
        </p:spPr>
        <p:txBody>
          <a:bodyPr wrap="square" rtlCol="0">
            <a:spAutoFit/>
          </a:bodyPr>
          <a:lstStyle/>
          <a:p>
            <a:pPr algn="ctr"/>
            <a:r>
              <a:rPr lang="en-US" dirty="0">
                <a:latin typeface="Palatino Linotype" pitchFamily="18" charset="0"/>
              </a:rPr>
              <a:t>Second return of</a:t>
            </a:r>
          </a:p>
          <a:p>
            <a:pPr algn="ctr"/>
            <a:r>
              <a:rPr lang="en-US" dirty="0">
                <a:latin typeface="Palatino Linotype" pitchFamily="18" charset="0"/>
              </a:rPr>
              <a:t>Jews to Jerusalem</a:t>
            </a:r>
          </a:p>
        </p:txBody>
      </p:sp>
      <p:sp>
        <p:nvSpPr>
          <p:cNvPr id="12" name="TextBox 11"/>
          <p:cNvSpPr txBox="1"/>
          <p:nvPr/>
        </p:nvSpPr>
        <p:spPr>
          <a:xfrm>
            <a:off x="6491514" y="3858986"/>
            <a:ext cx="1301527" cy="1200329"/>
          </a:xfrm>
          <a:prstGeom prst="rect">
            <a:avLst/>
          </a:prstGeom>
          <a:noFill/>
        </p:spPr>
        <p:txBody>
          <a:bodyPr wrap="square" rtlCol="0">
            <a:spAutoFit/>
          </a:bodyPr>
          <a:lstStyle/>
          <a:p>
            <a:pPr algn="ctr"/>
            <a:r>
              <a:rPr lang="en-US" dirty="0">
                <a:latin typeface="Palatino Linotype" pitchFamily="18" charset="0"/>
              </a:rPr>
              <a:t>Third return of</a:t>
            </a:r>
          </a:p>
          <a:p>
            <a:pPr algn="ctr"/>
            <a:r>
              <a:rPr lang="en-US" dirty="0">
                <a:latin typeface="Palatino Linotype" pitchFamily="18" charset="0"/>
              </a:rPr>
              <a:t>Jews to Jerusalem</a:t>
            </a:r>
          </a:p>
        </p:txBody>
      </p:sp>
      <p:sp>
        <p:nvSpPr>
          <p:cNvPr id="13" name="Explosion 1 12"/>
          <p:cNvSpPr/>
          <p:nvPr/>
        </p:nvSpPr>
        <p:spPr>
          <a:xfrm>
            <a:off x="1981200" y="732770"/>
            <a:ext cx="914400" cy="914400"/>
          </a:xfrm>
          <a:prstGeom prst="irregularSeal1">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517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1849</TotalTime>
  <Words>2009</Words>
  <Application>Microsoft Office PowerPoint</Application>
  <PresentationFormat>On-screen Show (16:9)</PresentationFormat>
  <Paragraphs>168</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Palatino Linotype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Ringling Bros.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Bozo T. Clown</dc:creator>
  <cp:lastModifiedBy>FRBC Sound Booth</cp:lastModifiedBy>
  <cp:revision>145</cp:revision>
  <dcterms:created xsi:type="dcterms:W3CDTF">2019-01-08T04:28:42Z</dcterms:created>
  <dcterms:modified xsi:type="dcterms:W3CDTF">2020-03-08T16:12:23Z</dcterms:modified>
</cp:coreProperties>
</file>